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2" r:id="rId1"/>
  </p:sldMasterIdLst>
  <p:notesMasterIdLst>
    <p:notesMasterId r:id="rId111"/>
  </p:notesMasterIdLst>
  <p:handoutMasterIdLst>
    <p:handoutMasterId r:id="rId112"/>
  </p:handoutMasterIdLst>
  <p:sldIdLst>
    <p:sldId id="256" r:id="rId2"/>
    <p:sldId id="265" r:id="rId3"/>
    <p:sldId id="363" r:id="rId4"/>
    <p:sldId id="341" r:id="rId5"/>
    <p:sldId id="367" r:id="rId6"/>
    <p:sldId id="3872" r:id="rId7"/>
    <p:sldId id="3873" r:id="rId8"/>
    <p:sldId id="306" r:id="rId9"/>
    <p:sldId id="3874" r:id="rId10"/>
    <p:sldId id="3875" r:id="rId11"/>
    <p:sldId id="3876" r:id="rId12"/>
    <p:sldId id="368" r:id="rId13"/>
    <p:sldId id="343" r:id="rId14"/>
    <p:sldId id="370" r:id="rId15"/>
    <p:sldId id="312" r:id="rId16"/>
    <p:sldId id="371" r:id="rId17"/>
    <p:sldId id="313" r:id="rId18"/>
    <p:sldId id="372" r:id="rId19"/>
    <p:sldId id="539" r:id="rId20"/>
    <p:sldId id="575" r:id="rId21"/>
    <p:sldId id="373" r:id="rId22"/>
    <p:sldId id="540" r:id="rId23"/>
    <p:sldId id="573" r:id="rId24"/>
    <p:sldId id="574" r:id="rId25"/>
    <p:sldId id="576" r:id="rId26"/>
    <p:sldId id="548" r:id="rId27"/>
    <p:sldId id="590" r:id="rId28"/>
    <p:sldId id="3877" r:id="rId29"/>
    <p:sldId id="3878" r:id="rId30"/>
    <p:sldId id="3879" r:id="rId31"/>
    <p:sldId id="3880" r:id="rId32"/>
    <p:sldId id="3881" r:id="rId33"/>
    <p:sldId id="3882" r:id="rId34"/>
    <p:sldId id="3883" r:id="rId35"/>
    <p:sldId id="3884" r:id="rId36"/>
    <p:sldId id="3885" r:id="rId37"/>
    <p:sldId id="3886" r:id="rId38"/>
    <p:sldId id="267" r:id="rId39"/>
    <p:sldId id="3887" r:id="rId40"/>
    <p:sldId id="269" r:id="rId41"/>
    <p:sldId id="3888" r:id="rId42"/>
    <p:sldId id="271" r:id="rId43"/>
    <p:sldId id="272" r:id="rId44"/>
    <p:sldId id="273" r:id="rId45"/>
    <p:sldId id="274" r:id="rId46"/>
    <p:sldId id="275" r:id="rId47"/>
    <p:sldId id="276" r:id="rId48"/>
    <p:sldId id="278" r:id="rId49"/>
    <p:sldId id="279" r:id="rId50"/>
    <p:sldId id="280" r:id="rId51"/>
    <p:sldId id="3902" r:id="rId52"/>
    <p:sldId id="281" r:id="rId53"/>
    <p:sldId id="282" r:id="rId54"/>
    <p:sldId id="283" r:id="rId55"/>
    <p:sldId id="3889" r:id="rId56"/>
    <p:sldId id="3890" r:id="rId57"/>
    <p:sldId id="3891" r:id="rId58"/>
    <p:sldId id="3892" r:id="rId59"/>
    <p:sldId id="3893" r:id="rId60"/>
    <p:sldId id="258" r:id="rId61"/>
    <p:sldId id="259" r:id="rId62"/>
    <p:sldId id="260" r:id="rId63"/>
    <p:sldId id="3897" r:id="rId64"/>
    <p:sldId id="525" r:id="rId65"/>
    <p:sldId id="354" r:id="rId66"/>
    <p:sldId id="3900" r:id="rId67"/>
    <p:sldId id="3898" r:id="rId68"/>
    <p:sldId id="3901" r:id="rId69"/>
    <p:sldId id="580" r:id="rId70"/>
    <p:sldId id="554" r:id="rId71"/>
    <p:sldId id="3903" r:id="rId72"/>
    <p:sldId id="356" r:id="rId73"/>
    <p:sldId id="3894" r:id="rId74"/>
    <p:sldId id="3895" r:id="rId75"/>
    <p:sldId id="3896" r:id="rId76"/>
    <p:sldId id="357" r:id="rId77"/>
    <p:sldId id="358" r:id="rId78"/>
    <p:sldId id="359" r:id="rId79"/>
    <p:sldId id="360" r:id="rId80"/>
    <p:sldId id="284" r:id="rId81"/>
    <p:sldId id="581" r:id="rId82"/>
    <p:sldId id="582" r:id="rId83"/>
    <p:sldId id="583" r:id="rId84"/>
    <p:sldId id="584" r:id="rId85"/>
    <p:sldId id="585" r:id="rId86"/>
    <p:sldId id="586" r:id="rId87"/>
    <p:sldId id="587" r:id="rId88"/>
    <p:sldId id="588" r:id="rId89"/>
    <p:sldId id="543" r:id="rId90"/>
    <p:sldId id="285" r:id="rId91"/>
    <p:sldId id="544" r:id="rId92"/>
    <p:sldId id="545" r:id="rId93"/>
    <p:sldId id="286" r:id="rId94"/>
    <p:sldId id="287" r:id="rId95"/>
    <p:sldId id="3905" r:id="rId96"/>
    <p:sldId id="268" r:id="rId97"/>
    <p:sldId id="270" r:id="rId98"/>
    <p:sldId id="353" r:id="rId99"/>
    <p:sldId id="352" r:id="rId100"/>
    <p:sldId id="350" r:id="rId101"/>
    <p:sldId id="349" r:id="rId102"/>
    <p:sldId id="348" r:id="rId103"/>
    <p:sldId id="351" r:id="rId104"/>
    <p:sldId id="346" r:id="rId105"/>
    <p:sldId id="347" r:id="rId106"/>
    <p:sldId id="3904" r:id="rId107"/>
    <p:sldId id="362" r:id="rId108"/>
    <p:sldId id="530" r:id="rId109"/>
    <p:sldId id="299" r:id="rId110"/>
  </p:sldIdLst>
  <p:sldSz cx="9144000" cy="6858000" type="screen4x3"/>
  <p:notesSz cx="6735763" cy="9866313"/>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0" autoAdjust="0"/>
    <p:restoredTop sz="90960" autoAdjust="0"/>
  </p:normalViewPr>
  <p:slideViewPr>
    <p:cSldViewPr>
      <p:cViewPr varScale="1">
        <p:scale>
          <a:sx n="87" d="100"/>
          <a:sy n="87" d="100"/>
        </p:scale>
        <p:origin x="1128" y="62"/>
      </p:cViewPr>
      <p:guideLst>
        <p:guide orient="horz" pos="2160"/>
        <p:guide pos="2880"/>
      </p:guideLst>
    </p:cSldViewPr>
  </p:slideViewPr>
  <p:outlineViewPr>
    <p:cViewPr>
      <p:scale>
        <a:sx n="33" d="100"/>
        <a:sy n="33" d="100"/>
      </p:scale>
      <p:origin x="0" y="-3147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D:\Statistica%20mate+info%20def+titu.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2025-2026\Statistica%20mate+info%20def+titu.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Distribuția notelor la disciplina matematică</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ro-R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'def 2026'!$B$43:$K$43</c:f>
              <c:strCache>
                <c:ptCount val="10"/>
                <c:pt idx="0">
                  <c:v>Note între 1-1,99</c:v>
                </c:pt>
                <c:pt idx="1">
                  <c:v>Note între 2-2,99</c:v>
                </c:pt>
                <c:pt idx="2">
                  <c:v>Note între 3-3,99</c:v>
                </c:pt>
                <c:pt idx="3">
                  <c:v>Note între 4-4,99</c:v>
                </c:pt>
                <c:pt idx="4">
                  <c:v>Note între 5-5,99</c:v>
                </c:pt>
                <c:pt idx="5">
                  <c:v>Note între 6-6,99</c:v>
                </c:pt>
                <c:pt idx="6">
                  <c:v>Note între 7-7,99</c:v>
                </c:pt>
                <c:pt idx="7">
                  <c:v>Note între 8-8,99</c:v>
                </c:pt>
                <c:pt idx="8">
                  <c:v>Note între 9-9,99</c:v>
                </c:pt>
                <c:pt idx="9">
                  <c:v>Note de 10</c:v>
                </c:pt>
              </c:strCache>
            </c:strRef>
          </c:cat>
          <c:val>
            <c:numRef>
              <c:f>'def 2026'!$B$44:$K$44</c:f>
              <c:numCache>
                <c:formatCode>General</c:formatCode>
                <c:ptCount val="10"/>
                <c:pt idx="0">
                  <c:v>0</c:v>
                </c:pt>
                <c:pt idx="1">
                  <c:v>0</c:v>
                </c:pt>
                <c:pt idx="2">
                  <c:v>0</c:v>
                </c:pt>
                <c:pt idx="3">
                  <c:v>0</c:v>
                </c:pt>
                <c:pt idx="4">
                  <c:v>0</c:v>
                </c:pt>
                <c:pt idx="5">
                  <c:v>3</c:v>
                </c:pt>
                <c:pt idx="6">
                  <c:v>4</c:v>
                </c:pt>
                <c:pt idx="7">
                  <c:v>3</c:v>
                </c:pt>
                <c:pt idx="8">
                  <c:v>1</c:v>
                </c:pt>
                <c:pt idx="9">
                  <c:v>0</c:v>
                </c:pt>
              </c:numCache>
            </c:numRef>
          </c:val>
          <c:extLst>
            <c:ext xmlns:c16="http://schemas.microsoft.com/office/drawing/2014/chart" uri="{C3380CC4-5D6E-409C-BE32-E72D297353CC}">
              <c16:uniqueId val="{00000000-9F93-4C50-B2AA-D0DE4FE5102B}"/>
            </c:ext>
          </c:extLst>
        </c:ser>
        <c:dLbls>
          <c:dLblPos val="inEnd"/>
          <c:showLegendKey val="0"/>
          <c:showVal val="1"/>
          <c:showCatName val="0"/>
          <c:showSerName val="0"/>
          <c:showPercent val="0"/>
          <c:showBubbleSize val="0"/>
        </c:dLbls>
        <c:gapWidth val="65"/>
        <c:axId val="541223904"/>
        <c:axId val="541225344"/>
      </c:barChart>
      <c:catAx>
        <c:axId val="54122390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541225344"/>
        <c:crosses val="autoZero"/>
        <c:auto val="1"/>
        <c:lblAlgn val="ctr"/>
        <c:lblOffset val="100"/>
        <c:noMultiLvlLbl val="0"/>
      </c:catAx>
      <c:valAx>
        <c:axId val="541225344"/>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541223904"/>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a:t>Distribuția notelor la disciplina matematică</a:t>
            </a: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'titu 2026'!$B$5:$K$5</c:f>
              <c:strCache>
                <c:ptCount val="10"/>
                <c:pt idx="0">
                  <c:v>Note între 1-1,99</c:v>
                </c:pt>
                <c:pt idx="1">
                  <c:v>Note între 2-2,99</c:v>
                </c:pt>
                <c:pt idx="2">
                  <c:v>Note între 3-3,99</c:v>
                </c:pt>
                <c:pt idx="3">
                  <c:v>Note între 4-4,99</c:v>
                </c:pt>
                <c:pt idx="4">
                  <c:v>Note între 5-5,99</c:v>
                </c:pt>
                <c:pt idx="5">
                  <c:v>Note între 6-6,99</c:v>
                </c:pt>
                <c:pt idx="6">
                  <c:v>Note între 7-7,99</c:v>
                </c:pt>
                <c:pt idx="7">
                  <c:v>Note între 8-8,99</c:v>
                </c:pt>
                <c:pt idx="8">
                  <c:v>Note între 9-9,99</c:v>
                </c:pt>
                <c:pt idx="9">
                  <c:v>Note de 10</c:v>
                </c:pt>
              </c:strCache>
            </c:strRef>
          </c:cat>
          <c:val>
            <c:numRef>
              <c:f>'titu 2026'!$B$6:$K$6</c:f>
              <c:numCache>
                <c:formatCode>General</c:formatCode>
                <c:ptCount val="10"/>
                <c:pt idx="0">
                  <c:v>0</c:v>
                </c:pt>
                <c:pt idx="1">
                  <c:v>0</c:v>
                </c:pt>
                <c:pt idx="2">
                  <c:v>3</c:v>
                </c:pt>
                <c:pt idx="3">
                  <c:v>1</c:v>
                </c:pt>
                <c:pt idx="4">
                  <c:v>17</c:v>
                </c:pt>
                <c:pt idx="5">
                  <c:v>8</c:v>
                </c:pt>
                <c:pt idx="6">
                  <c:v>11</c:v>
                </c:pt>
                <c:pt idx="7">
                  <c:v>2</c:v>
                </c:pt>
                <c:pt idx="8">
                  <c:v>1</c:v>
                </c:pt>
                <c:pt idx="9">
                  <c:v>0</c:v>
                </c:pt>
              </c:numCache>
            </c:numRef>
          </c:val>
          <c:extLst>
            <c:ext xmlns:c16="http://schemas.microsoft.com/office/drawing/2014/chart" uri="{C3380CC4-5D6E-409C-BE32-E72D297353CC}">
              <c16:uniqueId val="{00000000-0EF6-445A-8FC6-5E497BC77225}"/>
            </c:ext>
          </c:extLst>
        </c:ser>
        <c:dLbls>
          <c:dLblPos val="inEnd"/>
          <c:showLegendKey val="0"/>
          <c:showVal val="1"/>
          <c:showCatName val="0"/>
          <c:showSerName val="0"/>
          <c:showPercent val="0"/>
          <c:showBubbleSize val="0"/>
        </c:dLbls>
        <c:gapWidth val="65"/>
        <c:axId val="1876023792"/>
        <c:axId val="1876024272"/>
      </c:barChart>
      <c:catAx>
        <c:axId val="187602379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1876024272"/>
        <c:crosses val="autoZero"/>
        <c:auto val="1"/>
        <c:lblAlgn val="ctr"/>
        <c:lblOffset val="100"/>
        <c:noMultiLvlLbl val="0"/>
      </c:catAx>
      <c:valAx>
        <c:axId val="187602427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876023792"/>
        <c:crosses val="autoZero"/>
        <c:crossBetween val="between"/>
      </c:valAx>
      <c:spPr>
        <a:noFill/>
        <a:ln>
          <a:noFill/>
        </a:ln>
        <a:effectLst/>
      </c:spPr>
    </c:plotArea>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66535" cy="534099"/>
          </a:xfrm>
          <a:prstGeom prst="rect">
            <a:avLst/>
          </a:prstGeom>
        </p:spPr>
        <p:txBody>
          <a:bodyPr vert="horz" lIns="91440" tIns="45720" rIns="91440" bIns="45720" rtlCol="0"/>
          <a:lstStyle>
            <a:lvl1pPr algn="l">
              <a:defRPr sz="1160"/>
            </a:lvl1pPr>
          </a:lstStyle>
          <a:p>
            <a:endParaRPr lang="en-US"/>
          </a:p>
        </p:txBody>
      </p:sp>
      <p:sp>
        <p:nvSpPr>
          <p:cNvPr id="3" name="Date Placeholder 2"/>
          <p:cNvSpPr>
            <a:spLocks noGrp="1"/>
          </p:cNvSpPr>
          <p:nvPr>
            <p:ph type="dt" sz="quarter" idx="1"/>
          </p:nvPr>
        </p:nvSpPr>
        <p:spPr>
          <a:xfrm>
            <a:off x="3747015" y="0"/>
            <a:ext cx="2866535" cy="534099"/>
          </a:xfrm>
          <a:prstGeom prst="rect">
            <a:avLst/>
          </a:prstGeom>
        </p:spPr>
        <p:txBody>
          <a:bodyPr vert="horz" lIns="91440" tIns="45720" rIns="91440" bIns="45720" rtlCol="0"/>
          <a:lstStyle>
            <a:lvl1pPr algn="r">
              <a:defRPr sz="1160"/>
            </a:lvl1pPr>
          </a:lstStyle>
          <a:p>
            <a:fld id="{696C064A-D61B-4B21-B757-51A9B82445B8}" type="datetimeFigureOut">
              <a:rPr lang="en-US" smtClean="0"/>
              <a:t>9/29/2026</a:t>
            </a:fld>
            <a:endParaRPr lang="en-US"/>
          </a:p>
        </p:txBody>
      </p:sp>
      <p:sp>
        <p:nvSpPr>
          <p:cNvPr id="4" name="Footer Placeholder 3"/>
          <p:cNvSpPr>
            <a:spLocks noGrp="1"/>
          </p:cNvSpPr>
          <p:nvPr>
            <p:ph type="ftr" sz="quarter" idx="2"/>
          </p:nvPr>
        </p:nvSpPr>
        <p:spPr>
          <a:xfrm>
            <a:off x="0" y="10110900"/>
            <a:ext cx="2866535" cy="534097"/>
          </a:xfrm>
          <a:prstGeom prst="rect">
            <a:avLst/>
          </a:prstGeom>
        </p:spPr>
        <p:txBody>
          <a:bodyPr vert="horz" lIns="91440" tIns="45720" rIns="91440" bIns="45720" rtlCol="0" anchor="b"/>
          <a:lstStyle>
            <a:lvl1pPr algn="l">
              <a:defRPr sz="1160"/>
            </a:lvl1pPr>
          </a:lstStyle>
          <a:p>
            <a:endParaRPr lang="en-US"/>
          </a:p>
        </p:txBody>
      </p:sp>
      <p:sp>
        <p:nvSpPr>
          <p:cNvPr id="5" name="Slide Number Placeholder 4"/>
          <p:cNvSpPr>
            <a:spLocks noGrp="1"/>
          </p:cNvSpPr>
          <p:nvPr>
            <p:ph type="sldNum" sz="quarter" idx="3"/>
          </p:nvPr>
        </p:nvSpPr>
        <p:spPr>
          <a:xfrm>
            <a:off x="3747015" y="10110900"/>
            <a:ext cx="2866535" cy="534097"/>
          </a:xfrm>
          <a:prstGeom prst="rect">
            <a:avLst/>
          </a:prstGeom>
        </p:spPr>
        <p:txBody>
          <a:bodyPr vert="horz" lIns="91440" tIns="45720" rIns="91440" bIns="45720" rtlCol="0" anchor="b"/>
          <a:lstStyle>
            <a:lvl1pPr algn="r">
              <a:defRPr sz="1160"/>
            </a:lvl1pPr>
          </a:lstStyle>
          <a:p>
            <a:fld id="{50305E07-67EA-4042-A3F6-853A8AD8D209}"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66535" cy="534099"/>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747015" y="0"/>
            <a:ext cx="2866535" cy="534099"/>
          </a:xfrm>
          <a:prstGeom prst="rect">
            <a:avLst/>
          </a:prstGeom>
        </p:spPr>
        <p:txBody>
          <a:bodyPr vert="horz" lIns="91440" tIns="45720" rIns="91440" bIns="45720" rtlCol="0"/>
          <a:lstStyle>
            <a:lvl1pPr algn="r">
              <a:defRPr sz="1200"/>
            </a:lvl1pPr>
          </a:lstStyle>
          <a:p>
            <a:fld id="{3EFD42F7-718C-4B98-AAEC-167E6DDD60A7}" type="datetimeFigureOut">
              <a:rPr lang="en-US" smtClean="0"/>
              <a:t>9/29/2026</a:t>
            </a:fld>
            <a:endParaRPr lang="en-US"/>
          </a:p>
        </p:txBody>
      </p:sp>
      <p:sp>
        <p:nvSpPr>
          <p:cNvPr id="4" name="Slide Image Placeholder 3"/>
          <p:cNvSpPr>
            <a:spLocks noGrp="1" noRot="1" noChangeAspect="1"/>
          </p:cNvSpPr>
          <p:nvPr>
            <p:ph type="sldImg" idx="2"/>
          </p:nvPr>
        </p:nvSpPr>
        <p:spPr>
          <a:xfrm>
            <a:off x="114041" y="1330625"/>
            <a:ext cx="6386999" cy="359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61508" y="5122905"/>
            <a:ext cx="5292064" cy="419146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110900"/>
            <a:ext cx="2866535" cy="53409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747015" y="10110900"/>
            <a:ext cx="2866535" cy="53409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extLst>
      <p:ext uri="{BB962C8B-B14F-4D97-AF65-F5344CB8AC3E}">
        <p14:creationId xmlns:p14="http://schemas.microsoft.com/office/powerpoint/2010/main" val="1862106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2813" y="1330325"/>
            <a:ext cx="4789487" cy="35925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t>8</a:t>
            </a:fld>
            <a:endParaRPr lang="en-US"/>
          </a:p>
        </p:txBody>
      </p:sp>
    </p:spTree>
    <p:extLst>
      <p:ext uri="{BB962C8B-B14F-4D97-AF65-F5344CB8AC3E}">
        <p14:creationId xmlns:p14="http://schemas.microsoft.com/office/powerpoint/2010/main" val="1555072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F34E2-E747-F637-7B7F-C2ACB71974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E0DA0B-4AFB-45C3-1AD2-79CF5F1D3D23}"/>
              </a:ext>
            </a:extLst>
          </p:cNvPr>
          <p:cNvSpPr>
            <a:spLocks noGrp="1" noRot="1" noChangeAspect="1"/>
          </p:cNvSpPr>
          <p:nvPr>
            <p:ph type="sldImg"/>
          </p:nvPr>
        </p:nvSpPr>
        <p:spPr>
          <a:xfrm>
            <a:off x="912813" y="1330325"/>
            <a:ext cx="4789487" cy="3592513"/>
          </a:xfrm>
        </p:spPr>
      </p:sp>
      <p:sp>
        <p:nvSpPr>
          <p:cNvPr id="3" name="Notes Placeholder 2">
            <a:extLst>
              <a:ext uri="{FF2B5EF4-FFF2-40B4-BE49-F238E27FC236}">
                <a16:creationId xmlns:a16="http://schemas.microsoft.com/office/drawing/2014/main" id="{D056CD8E-90D5-2A14-C4CB-DEDE4740F5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D97DC09-508F-5E37-E1DE-25FDFDF5A171}"/>
              </a:ext>
            </a:extLst>
          </p:cNvPr>
          <p:cNvSpPr>
            <a:spLocks noGrp="1"/>
          </p:cNvSpPr>
          <p:nvPr>
            <p:ph type="sldNum" sz="quarter" idx="5"/>
          </p:nvPr>
        </p:nvSpPr>
        <p:spPr/>
        <p:txBody>
          <a:bodyPr/>
          <a:lstStyle/>
          <a:p>
            <a:fld id="{21B2AA4F-B828-4D7C-AFD3-893933DAFCB4}" type="slidenum">
              <a:rPr lang="en-US" smtClean="0"/>
              <a:t>9</a:t>
            </a:fld>
            <a:endParaRPr lang="en-US"/>
          </a:p>
        </p:txBody>
      </p:sp>
    </p:spTree>
    <p:extLst>
      <p:ext uri="{BB962C8B-B14F-4D97-AF65-F5344CB8AC3E}">
        <p14:creationId xmlns:p14="http://schemas.microsoft.com/office/powerpoint/2010/main" val="3273012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FAAD9-9F9E-B953-DE7C-B856BF518D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6B6E62-5897-B0BB-2938-A09E451AFEC1}"/>
              </a:ext>
            </a:extLst>
          </p:cNvPr>
          <p:cNvSpPr>
            <a:spLocks noGrp="1" noRot="1" noChangeAspect="1"/>
          </p:cNvSpPr>
          <p:nvPr>
            <p:ph type="sldImg"/>
          </p:nvPr>
        </p:nvSpPr>
        <p:spPr>
          <a:xfrm>
            <a:off x="912813" y="1330325"/>
            <a:ext cx="4789487" cy="3592513"/>
          </a:xfrm>
        </p:spPr>
      </p:sp>
      <p:sp>
        <p:nvSpPr>
          <p:cNvPr id="3" name="Notes Placeholder 2">
            <a:extLst>
              <a:ext uri="{FF2B5EF4-FFF2-40B4-BE49-F238E27FC236}">
                <a16:creationId xmlns:a16="http://schemas.microsoft.com/office/drawing/2014/main" id="{E03AE2DA-3D87-AF41-F003-127BC7FB81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31AFC7-734F-652B-F971-6E5B94EE5E03}"/>
              </a:ext>
            </a:extLst>
          </p:cNvPr>
          <p:cNvSpPr>
            <a:spLocks noGrp="1"/>
          </p:cNvSpPr>
          <p:nvPr>
            <p:ph type="sldNum" sz="quarter" idx="5"/>
          </p:nvPr>
        </p:nvSpPr>
        <p:spPr/>
        <p:txBody>
          <a:bodyPr/>
          <a:lstStyle/>
          <a:p>
            <a:fld id="{21B2AA4F-B828-4D7C-AFD3-893933DAFCB4}" type="slidenum">
              <a:rPr lang="en-US" smtClean="0"/>
              <a:t>10</a:t>
            </a:fld>
            <a:endParaRPr lang="en-US"/>
          </a:p>
        </p:txBody>
      </p:sp>
    </p:spTree>
    <p:extLst>
      <p:ext uri="{BB962C8B-B14F-4D97-AF65-F5344CB8AC3E}">
        <p14:creationId xmlns:p14="http://schemas.microsoft.com/office/powerpoint/2010/main" val="2953226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B825B-CD4B-2E34-1841-86BC30587E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E59B4-3FDA-46EA-6B42-3D060DF71CD3}"/>
              </a:ext>
            </a:extLst>
          </p:cNvPr>
          <p:cNvSpPr>
            <a:spLocks noGrp="1" noRot="1" noChangeAspect="1"/>
          </p:cNvSpPr>
          <p:nvPr>
            <p:ph type="sldImg"/>
          </p:nvPr>
        </p:nvSpPr>
        <p:spPr>
          <a:xfrm>
            <a:off x="912813" y="1330325"/>
            <a:ext cx="4789487" cy="3592513"/>
          </a:xfrm>
        </p:spPr>
      </p:sp>
      <p:sp>
        <p:nvSpPr>
          <p:cNvPr id="3" name="Notes Placeholder 2">
            <a:extLst>
              <a:ext uri="{FF2B5EF4-FFF2-40B4-BE49-F238E27FC236}">
                <a16:creationId xmlns:a16="http://schemas.microsoft.com/office/drawing/2014/main" id="{4187925A-9667-B6A0-1C87-C08F2C3A1D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BC242D-89A8-296D-E94B-EA636A96F197}"/>
              </a:ext>
            </a:extLst>
          </p:cNvPr>
          <p:cNvSpPr>
            <a:spLocks noGrp="1"/>
          </p:cNvSpPr>
          <p:nvPr>
            <p:ph type="sldNum" sz="quarter" idx="5"/>
          </p:nvPr>
        </p:nvSpPr>
        <p:spPr/>
        <p:txBody>
          <a:bodyPr/>
          <a:lstStyle/>
          <a:p>
            <a:fld id="{21B2AA4F-B828-4D7C-AFD3-893933DAFCB4}" type="slidenum">
              <a:rPr lang="en-US" smtClean="0"/>
              <a:t>11</a:t>
            </a:fld>
            <a:endParaRPr lang="en-US"/>
          </a:p>
        </p:txBody>
      </p:sp>
    </p:spTree>
    <p:extLst>
      <p:ext uri="{BB962C8B-B14F-4D97-AF65-F5344CB8AC3E}">
        <p14:creationId xmlns:p14="http://schemas.microsoft.com/office/powerpoint/2010/main" val="3727937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2813" y="1330325"/>
            <a:ext cx="4789487" cy="35925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t>12</a:t>
            </a:fld>
            <a:endParaRPr lang="en-US"/>
          </a:p>
        </p:txBody>
      </p:sp>
    </p:spTree>
    <p:extLst>
      <p:ext uri="{BB962C8B-B14F-4D97-AF65-F5344CB8AC3E}">
        <p14:creationId xmlns:p14="http://schemas.microsoft.com/office/powerpoint/2010/main" val="1437717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2813" y="1330325"/>
            <a:ext cx="4789487" cy="35925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t>13</a:t>
            </a:fld>
            <a:endParaRPr lang="en-US"/>
          </a:p>
        </p:txBody>
      </p:sp>
    </p:spTree>
    <p:extLst>
      <p:ext uri="{BB962C8B-B14F-4D97-AF65-F5344CB8AC3E}">
        <p14:creationId xmlns:p14="http://schemas.microsoft.com/office/powerpoint/2010/main" val="3686449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a:xfrm>
            <a:off x="912813" y="1330325"/>
            <a:ext cx="4789487" cy="3592513"/>
          </a:xfrm>
        </p:spPr>
      </p:sp>
      <p:sp>
        <p:nvSpPr>
          <p:cNvPr id="3" name="Substituent note 2"/>
          <p:cNvSpPr>
            <a:spLocks noGrp="1"/>
          </p:cNvSpPr>
          <p:nvPr>
            <p:ph type="body" idx="1"/>
          </p:nvPr>
        </p:nvSpPr>
        <p:spPr/>
        <p:txBody>
          <a:bodyPr/>
          <a:lstStyle/>
          <a:p>
            <a:endParaRPr lang="ro-RO" dirty="0"/>
          </a:p>
        </p:txBody>
      </p:sp>
      <p:sp>
        <p:nvSpPr>
          <p:cNvPr id="4" name="Substituent număr diapozitiv 3"/>
          <p:cNvSpPr>
            <a:spLocks noGrp="1"/>
          </p:cNvSpPr>
          <p:nvPr>
            <p:ph type="sldNum" sz="quarter" idx="5"/>
          </p:nvPr>
        </p:nvSpPr>
        <p:spPr/>
        <p:txBody>
          <a:bodyPr/>
          <a:lstStyle/>
          <a:p>
            <a:fld id="{21B2AA4F-B828-4D7C-AFD3-893933DAFCB4}" type="slidenum">
              <a:rPr lang="en-US" smtClean="0"/>
              <a:t>14</a:t>
            </a:fld>
            <a:endParaRPr lang="en-US"/>
          </a:p>
        </p:txBody>
      </p:sp>
    </p:spTree>
    <p:extLst>
      <p:ext uri="{BB962C8B-B14F-4D97-AF65-F5344CB8AC3E}">
        <p14:creationId xmlns:p14="http://schemas.microsoft.com/office/powerpoint/2010/main" val="41909071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801052" y="5410202"/>
            <a:ext cx="2057400" cy="365125"/>
          </a:xfrm>
        </p:spPr>
        <p:txBody>
          <a:bodyPr/>
          <a:lstStyle/>
          <a:p>
            <a:endParaRPr lang="en-US"/>
          </a:p>
        </p:txBody>
      </p:sp>
      <p:sp>
        <p:nvSpPr>
          <p:cNvPr id="5" name="Footer Placeholder 4"/>
          <p:cNvSpPr>
            <a:spLocks noGrp="1"/>
          </p:cNvSpPr>
          <p:nvPr>
            <p:ph type="ftr" sz="quarter" idx="11"/>
          </p:nvPr>
        </p:nvSpPr>
        <p:spPr>
          <a:xfrm>
            <a:off x="1900237" y="5410202"/>
            <a:ext cx="3843665" cy="365125"/>
          </a:xfrm>
        </p:spPr>
        <p:txBody>
          <a:bodyPr/>
          <a:lstStyle/>
          <a:p>
            <a:endParaRPr lang="en-US"/>
          </a:p>
        </p:txBody>
      </p:sp>
      <p:sp>
        <p:nvSpPr>
          <p:cNvPr id="6" name="Slide Number Placeholder 5"/>
          <p:cNvSpPr>
            <a:spLocks noGrp="1"/>
          </p:cNvSpPr>
          <p:nvPr>
            <p:ph type="sldNum" sz="quarter" idx="12"/>
          </p:nvPr>
        </p:nvSpPr>
        <p:spPr>
          <a:xfrm>
            <a:off x="7915603" y="5410200"/>
            <a:ext cx="578317" cy="365125"/>
          </a:xfrm>
        </p:spPr>
        <p:txBody>
          <a:bodyPr/>
          <a:lstStyle/>
          <a:p>
            <a:fld id="{7A435310-A594-4D48-9275-B90827AD0B25}" type="slidenum">
              <a:rPr lang="en-US" smtClean="0"/>
              <a:t>‹#›</a:t>
            </a:fld>
            <a:endParaRPr lang="en-US"/>
          </a:p>
        </p:txBody>
      </p:sp>
    </p:spTree>
    <p:extLst>
      <p:ext uri="{BB962C8B-B14F-4D97-AF65-F5344CB8AC3E}">
        <p14:creationId xmlns:p14="http://schemas.microsoft.com/office/powerpoint/2010/main" val="190354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en-US"/>
              <a:t>Click to edit Master title style</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9" name="Date Placeholder 3"/>
          <p:cNvSpPr>
            <a:spLocks noGrp="1"/>
          </p:cNvSpPr>
          <p:nvPr>
            <p:ph type="dt" sz="half" idx="10"/>
          </p:nvPr>
        </p:nvSpPr>
        <p:spPr>
          <a:xfrm>
            <a:off x="5592691" y="5883277"/>
            <a:ext cx="2057400" cy="365125"/>
          </a:xfrm>
        </p:spPr>
        <p:txBody>
          <a:bodyPr/>
          <a:lstStyle/>
          <a:p>
            <a:endParaRPr lang="en-US"/>
          </a:p>
        </p:txBody>
      </p:sp>
      <p:sp>
        <p:nvSpPr>
          <p:cNvPr id="50" name="Footer Placeholder 4"/>
          <p:cNvSpPr>
            <a:spLocks noGrp="1"/>
          </p:cNvSpPr>
          <p:nvPr>
            <p:ph type="ftr" sz="quarter" idx="11"/>
          </p:nvPr>
        </p:nvSpPr>
        <p:spPr>
          <a:xfrm>
            <a:off x="856059" y="5883276"/>
            <a:ext cx="4679482" cy="365125"/>
          </a:xfrm>
        </p:spPr>
        <p:txBody>
          <a:bodyPr/>
          <a:lstStyle/>
          <a:p>
            <a:endParaRPr lang="en-US"/>
          </a:p>
        </p:txBody>
      </p:sp>
      <p:sp>
        <p:nvSpPr>
          <p:cNvPr id="51" name="Slide Number Placeholder 5"/>
          <p:cNvSpPr>
            <a:spLocks noGrp="1"/>
          </p:cNvSpPr>
          <p:nvPr>
            <p:ph type="sldNum" sz="quarter" idx="12"/>
          </p:nvPr>
        </p:nvSpPr>
        <p:spPr>
          <a:xfrm>
            <a:off x="7707241" y="5883275"/>
            <a:ext cx="578317" cy="365125"/>
          </a:xfrm>
        </p:spPr>
        <p:txBody>
          <a:bodyPr/>
          <a:lstStyle/>
          <a:p>
            <a:fld id="{F2304FD2-10BF-4A9E-8896-5A5C855FB40A}" type="slidenum">
              <a:rPr lang="en-US" smtClean="0"/>
              <a:t>‹#›</a:t>
            </a:fld>
            <a:endParaRPr lang="en-US"/>
          </a:p>
        </p:txBody>
      </p:sp>
    </p:spTree>
    <p:extLst>
      <p:ext uri="{BB962C8B-B14F-4D97-AF65-F5344CB8AC3E}">
        <p14:creationId xmlns:p14="http://schemas.microsoft.com/office/powerpoint/2010/main" val="2449648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6DAED8-2F2D-4DF9-8595-4C83AAFE7586}" type="slidenum">
              <a:rPr lang="en-US" smtClean="0"/>
              <a:t>‹#›</a:t>
            </a:fld>
            <a:endParaRPr lang="en-US"/>
          </a:p>
        </p:txBody>
      </p:sp>
    </p:spTree>
    <p:extLst>
      <p:ext uri="{BB962C8B-B14F-4D97-AF65-F5344CB8AC3E}">
        <p14:creationId xmlns:p14="http://schemas.microsoft.com/office/powerpoint/2010/main" val="2837410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FD3367-87E3-4F1D-9BAD-6A0AC37681CF}" type="slidenum">
              <a:rPr lang="en-US" smtClean="0"/>
              <a:t>‹#›</a:t>
            </a:fld>
            <a:endParaRPr lang="en-US"/>
          </a:p>
        </p:txBody>
      </p:sp>
    </p:spTree>
    <p:extLst>
      <p:ext uri="{BB962C8B-B14F-4D97-AF65-F5344CB8AC3E}">
        <p14:creationId xmlns:p14="http://schemas.microsoft.com/office/powerpoint/2010/main" val="650695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56058" y="3073398"/>
            <a:ext cx="3658793"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3073398"/>
            <a:ext cx="3656408"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C5BB4C-8677-47A2-B8DF-7B7A63E880A1}" type="slidenum">
              <a:rPr lang="en-US" smtClean="0"/>
              <a:t>‹#›</a:t>
            </a:fld>
            <a:endParaRPr lang="en-US"/>
          </a:p>
        </p:txBody>
      </p:sp>
    </p:spTree>
    <p:extLst>
      <p:ext uri="{BB962C8B-B14F-4D97-AF65-F5344CB8AC3E}">
        <p14:creationId xmlns:p14="http://schemas.microsoft.com/office/powerpoint/2010/main" val="1181885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FB238A-9353-4890-BDDD-F79180B6D7EE}" type="slidenum">
              <a:rPr lang="en-US" smtClean="0"/>
              <a:t>‹#›</a:t>
            </a:fld>
            <a:endParaRPr lang="en-US"/>
          </a:p>
        </p:txBody>
      </p:sp>
    </p:spTree>
    <p:extLst>
      <p:ext uri="{BB962C8B-B14F-4D97-AF65-F5344CB8AC3E}">
        <p14:creationId xmlns:p14="http://schemas.microsoft.com/office/powerpoint/2010/main" val="1315986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381F12-F4F3-43FF-8D47-8C83411E1F97}" type="slidenum">
              <a:rPr lang="en-US" smtClean="0"/>
              <a:t>‹#›</a:t>
            </a:fld>
            <a:endParaRPr lang="en-US"/>
          </a:p>
        </p:txBody>
      </p:sp>
    </p:spTree>
    <p:extLst>
      <p:ext uri="{BB962C8B-B14F-4D97-AF65-F5344CB8AC3E}">
        <p14:creationId xmlns:p14="http://schemas.microsoft.com/office/powerpoint/2010/main" val="2984482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7A2ECE-EF81-4D86-8E61-3D3F7D90C2E2}" type="slidenum">
              <a:rPr lang="en-US" smtClean="0"/>
              <a:t>‹#›</a:t>
            </a:fld>
            <a:endParaRPr lang="en-US"/>
          </a:p>
        </p:txBody>
      </p:sp>
    </p:spTree>
    <p:extLst>
      <p:ext uri="{BB962C8B-B14F-4D97-AF65-F5344CB8AC3E}">
        <p14:creationId xmlns:p14="http://schemas.microsoft.com/office/powerpoint/2010/main" val="4070924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682202-D511-487B-B489-44D0065D3FA5}" type="slidenum">
              <a:rPr lang="en-US" smtClean="0"/>
              <a:t>‹#›</a:t>
            </a:fld>
            <a:endParaRPr lang="en-US"/>
          </a:p>
        </p:txBody>
      </p:sp>
    </p:spTree>
    <p:extLst>
      <p:ext uri="{BB962C8B-B14F-4D97-AF65-F5344CB8AC3E}">
        <p14:creationId xmlns:p14="http://schemas.microsoft.com/office/powerpoint/2010/main" val="3113204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7B2207-01C4-4C1D-BA1F-688A98761AC3}" type="slidenum">
              <a:rPr lang="en-US" smtClean="0"/>
              <a:t>‹#›</a:t>
            </a:fld>
            <a:endParaRPr lang="en-US"/>
          </a:p>
        </p:txBody>
      </p:sp>
    </p:spTree>
    <p:extLst>
      <p:ext uri="{BB962C8B-B14F-4D97-AF65-F5344CB8AC3E}">
        <p14:creationId xmlns:p14="http://schemas.microsoft.com/office/powerpoint/2010/main" val="412795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7B2207-01C4-4C1D-BA1F-688A98761AC3}" type="slidenum">
              <a:rPr lang="en-US" smtClean="0"/>
              <a:t>‹#›</a:t>
            </a:fld>
            <a:endParaRPr lang="en-US"/>
          </a:p>
        </p:txBody>
      </p:sp>
    </p:spTree>
    <p:extLst>
      <p:ext uri="{BB962C8B-B14F-4D97-AF65-F5344CB8AC3E}">
        <p14:creationId xmlns:p14="http://schemas.microsoft.com/office/powerpoint/2010/main" val="17106649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7B2207-01C4-4C1D-BA1F-688A98761AC3}" type="slidenum">
              <a:rPr lang="en-US" smtClean="0"/>
              <a:t>‹#›</a:t>
            </a:fld>
            <a:endParaRPr lang="en-US"/>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15643872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7B2207-01C4-4C1D-BA1F-688A98761AC3}" type="slidenum">
              <a:rPr lang="en-US" smtClean="0"/>
              <a:t>‹#›</a:t>
            </a:fld>
            <a:endParaRPr lang="en-US"/>
          </a:p>
        </p:txBody>
      </p:sp>
    </p:spTree>
    <p:extLst>
      <p:ext uri="{BB962C8B-B14F-4D97-AF65-F5344CB8AC3E}">
        <p14:creationId xmlns:p14="http://schemas.microsoft.com/office/powerpoint/2010/main" val="475125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7B2207-01C4-4C1D-BA1F-688A98761AC3}" type="slidenum">
              <a:rPr lang="en-US" smtClean="0"/>
              <a:t>‹#›</a:t>
            </a:fld>
            <a:endParaRPr lang="en-US"/>
          </a:p>
        </p:txBody>
      </p:sp>
    </p:spTree>
    <p:extLst>
      <p:ext uri="{BB962C8B-B14F-4D97-AF65-F5344CB8AC3E}">
        <p14:creationId xmlns:p14="http://schemas.microsoft.com/office/powerpoint/2010/main" val="4259754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lvl1pPr>
              <a:defRPr cap="all" baseline="0"/>
            </a:lvl1pPr>
          </a:lstStyle>
          <a:p>
            <a:endParaRPr lang="en-US"/>
          </a:p>
        </p:txBody>
      </p:sp>
      <p:sp>
        <p:nvSpPr>
          <p:cNvPr id="5" name="Slide Number Placeholder 4"/>
          <p:cNvSpPr>
            <a:spLocks noGrp="1"/>
          </p:cNvSpPr>
          <p:nvPr>
            <p:ph type="sldNum" sz="quarter" idx="12"/>
          </p:nvPr>
        </p:nvSpPr>
        <p:spPr/>
        <p:txBody>
          <a:bodyPr/>
          <a:lstStyle/>
          <a:p>
            <a:fld id="{117B2207-01C4-4C1D-BA1F-688A98761AC3}" type="slidenum">
              <a:rPr lang="en-US" smtClean="0"/>
              <a:t>‹#›</a:t>
            </a:fld>
            <a:endParaRPr lang="en-US"/>
          </a:p>
        </p:txBody>
      </p:sp>
    </p:spTree>
    <p:extLst>
      <p:ext uri="{BB962C8B-B14F-4D97-AF65-F5344CB8AC3E}">
        <p14:creationId xmlns:p14="http://schemas.microsoft.com/office/powerpoint/2010/main" val="18746798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19BC4B-9771-445D-846B-9EC10604C95F}" type="slidenum">
              <a:rPr lang="en-US" smtClean="0"/>
              <a:t>‹#›</a:t>
            </a:fld>
            <a:endParaRPr lang="en-US"/>
          </a:p>
        </p:txBody>
      </p:sp>
    </p:spTree>
    <p:extLst>
      <p:ext uri="{BB962C8B-B14F-4D97-AF65-F5344CB8AC3E}">
        <p14:creationId xmlns:p14="http://schemas.microsoft.com/office/powerpoint/2010/main" val="39232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999E95-CD8A-47AB-8F2C-343620A003CE}" type="slidenum">
              <a:rPr lang="en-US" smtClean="0"/>
              <a:t>‹#›</a:t>
            </a:fld>
            <a:endParaRPr lang="en-US"/>
          </a:p>
        </p:txBody>
      </p:sp>
    </p:spTree>
    <p:extLst>
      <p:ext uri="{BB962C8B-B14F-4D97-AF65-F5344CB8AC3E}">
        <p14:creationId xmlns:p14="http://schemas.microsoft.com/office/powerpoint/2010/main" val="24162997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AED6A-A585-C13C-EA8E-52CD706C8E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749E1E-15FA-1CE7-1399-538230BD3A7D}"/>
              </a:ext>
            </a:extLst>
          </p:cNvPr>
          <p:cNvSpPr>
            <a:spLocks noGrp="1"/>
          </p:cNvSpPr>
          <p:nvPr>
            <p:ph idx="1"/>
          </p:nvPr>
        </p:nvSpPr>
        <p:spPr>
          <a:xfrm>
            <a:off x="628650" y="1747838"/>
            <a:ext cx="78867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DD4E34-0099-0BF2-B263-BF80D96E9EF9}"/>
              </a:ext>
            </a:extLst>
          </p:cNvPr>
          <p:cNvSpPr>
            <a:spLocks noGrp="1"/>
          </p:cNvSpPr>
          <p:nvPr>
            <p:ph type="dt" sz="half" idx="10"/>
          </p:nvPr>
        </p:nvSpPr>
        <p:spPr/>
        <p:txBody>
          <a:bodyPr/>
          <a:lstStyle/>
          <a:p>
            <a:fld id="{AB8D9158-5C45-4B42-B036-4175297E980C}" type="datetimeFigureOut">
              <a:rPr lang="en-US" smtClean="0"/>
              <a:t>9/29/2026</a:t>
            </a:fld>
            <a:endParaRPr lang="en-US"/>
          </a:p>
        </p:txBody>
      </p:sp>
      <p:sp>
        <p:nvSpPr>
          <p:cNvPr id="5" name="Footer Placeholder 4">
            <a:extLst>
              <a:ext uri="{FF2B5EF4-FFF2-40B4-BE49-F238E27FC236}">
                <a16:creationId xmlns:a16="http://schemas.microsoft.com/office/drawing/2014/main" id="{4DE24BE1-D690-92ED-6B72-AD2927EE6B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A4D624-4422-305A-19ED-D2776A848190}"/>
              </a:ext>
            </a:extLst>
          </p:cNvPr>
          <p:cNvSpPr>
            <a:spLocks noGrp="1"/>
          </p:cNvSpPr>
          <p:nvPr>
            <p:ph type="sldNum" sz="quarter" idx="12"/>
          </p:nvPr>
        </p:nvSpPr>
        <p:spPr/>
        <p:txBody>
          <a:bodyPr/>
          <a:lstStyle/>
          <a:p>
            <a:fld id="{8C00A39B-A68D-441D-99DA-E4218A8592DB}" type="slidenum">
              <a:rPr lang="en-US" smtClean="0"/>
              <a:t>‹#›</a:t>
            </a:fld>
            <a:endParaRPr lang="en-US"/>
          </a:p>
        </p:txBody>
      </p:sp>
      <p:sp>
        <p:nvSpPr>
          <p:cNvPr id="8" name="Content Placeholder 7">
            <a:extLst>
              <a:ext uri="{FF2B5EF4-FFF2-40B4-BE49-F238E27FC236}">
                <a16:creationId xmlns:a16="http://schemas.microsoft.com/office/drawing/2014/main" id="{89ABA0C1-A5AC-4C84-A11A-2BA5EDC9C8B8}"/>
              </a:ext>
            </a:extLst>
          </p:cNvPr>
          <p:cNvSpPr>
            <a:spLocks noGrp="1"/>
          </p:cNvSpPr>
          <p:nvPr>
            <p:ph sz="quarter" idx="13" hasCustomPrompt="1"/>
          </p:nvPr>
        </p:nvSpPr>
        <p:spPr>
          <a:xfrm>
            <a:off x="7886700" y="6080127"/>
            <a:ext cx="628650" cy="365125"/>
          </a:xfrm>
        </p:spPr>
        <p:txBody>
          <a:bodyPr>
            <a:normAutofit/>
          </a:bodyPr>
          <a:lstStyle>
            <a:lvl1pPr marL="0" indent="0">
              <a:buNone/>
              <a:defRPr sz="1200">
                <a:solidFill>
                  <a:schemeClr val="tx1">
                    <a:lumMod val="65000"/>
                    <a:lumOff val="35000"/>
                  </a:schemeClr>
                </a:solidFill>
                <a:latin typeface="Times New Roman" panose="02020603050405020304" pitchFamily="18" charset="0"/>
                <a:cs typeface="Times New Roman" panose="02020603050405020304" pitchFamily="18" charset="0"/>
              </a:defRPr>
            </a:lvl1pPr>
          </a:lstStyle>
          <a:p>
            <a:pPr lvl="0"/>
            <a:r>
              <a:rPr lang="ro-RO" dirty="0"/>
              <a:t>CNCE</a:t>
            </a:r>
            <a:endParaRPr lang="en-US" dirty="0"/>
          </a:p>
        </p:txBody>
      </p:sp>
    </p:spTree>
    <p:extLst>
      <p:ext uri="{BB962C8B-B14F-4D97-AF65-F5344CB8AC3E}">
        <p14:creationId xmlns:p14="http://schemas.microsoft.com/office/powerpoint/2010/main" val="2310887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20">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17B2207-01C4-4C1D-BA1F-688A98761AC3}" type="slidenum">
              <a:rPr lang="en-US" smtClean="0"/>
              <a:t>‹#›</a:t>
            </a:fld>
            <a:endParaRPr lang="en-US"/>
          </a:p>
        </p:txBody>
      </p:sp>
    </p:spTree>
    <p:extLst>
      <p:ext uri="{BB962C8B-B14F-4D97-AF65-F5344CB8AC3E}">
        <p14:creationId xmlns:p14="http://schemas.microsoft.com/office/powerpoint/2010/main" val="273689355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forms.gle/j9N9pVXeENonGCgz8" TargetMode="External"/><Relationship Id="rId2" Type="http://schemas.openxmlformats.org/officeDocument/2006/relationships/hyperlink" Target="http://www.matearad.ro/"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8.svg"/><Relationship Id="rId2" Type="http://schemas.openxmlformats.org/officeDocument/2006/relationships/image" Target="../media/image8.sv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2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18.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0.svg"/></Relationships>
</file>

<file path=ppt/slides/_rels/slide30.xml.rels><?xml version="1.0" encoding="UTF-8" standalone="yes"?>
<Relationships xmlns="http://schemas.openxmlformats.org/package/2006/relationships"><Relationship Id="rId8" Type="http://schemas.openxmlformats.org/officeDocument/2006/relationships/hyperlink" Target="https://legislatie.just.ro/public/DetaliiDocument/300022" TargetMode="External"/><Relationship Id="rId3" Type="http://schemas.openxmlformats.org/officeDocument/2006/relationships/image" Target="../media/image10.svg"/><Relationship Id="rId7" Type="http://schemas.openxmlformats.org/officeDocument/2006/relationships/hyperlink" Target="https://legislatie.just.ro/public/DetaliiDocument/271896" TargetMode="External"/><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 Id="rId9" Type="http://schemas.openxmlformats.org/officeDocument/2006/relationships/image" Target="../media/image15.png"/></Relationships>
</file>

<file path=ppt/slides/_rels/slide3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hyperlink" Target="https://legislatie.just.ro/Public/DetaliiDocumentAfis/286827" TargetMode="External"/><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3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hyperlink" Target="https://www.edu.ro/sites/default/files/_fi%C8%99iere/Legislatie/2024/OME_5726_2024_ROFUIP.pdf" TargetMode="External"/><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3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hyperlink" Target="https://legislatie.just.ro/Public/DetaliiDocumentAfis/288100" TargetMode="External"/><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34.xml.rels><?xml version="1.0" encoding="UTF-8" standalone="yes"?>
<Relationships xmlns="http://schemas.openxmlformats.org/package/2006/relationships"><Relationship Id="rId8" Type="http://schemas.openxmlformats.org/officeDocument/2006/relationships/hyperlink" Target="https://legislatie.just.ro/Public/DetaliiDocumentAfis/293158" TargetMode="External"/><Relationship Id="rId3" Type="http://schemas.openxmlformats.org/officeDocument/2006/relationships/image" Target="../media/image10.svg"/><Relationship Id="rId7" Type="http://schemas.openxmlformats.org/officeDocument/2006/relationships/hyperlink" Target="https://legislatie.just.ro/Public/DetaliiDocumentAfis/279786" TargetMode="External"/><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10" Type="http://schemas.openxmlformats.org/officeDocument/2006/relationships/image" Target="../media/image15.png"/><Relationship Id="rId4" Type="http://schemas.openxmlformats.org/officeDocument/2006/relationships/image" Target="../media/image21.svg"/><Relationship Id="rId9" Type="http://schemas.openxmlformats.org/officeDocument/2006/relationships/hyperlink" Target="https://legislatie.just.ro/public/DetaliiDocument/266796"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edu.ro/sites/default/files/fisiere/24_08_2026_dosar_presa_rezultate_finale_bacalaureat_S2.pdf" TargetMode="External"/><Relationship Id="rId3" Type="http://schemas.openxmlformats.org/officeDocument/2006/relationships/image" Target="../media/image10.svg"/><Relationship Id="rId7" Type="http://schemas.openxmlformats.org/officeDocument/2006/relationships/hyperlink" Target="https://www.edu.ro/sites/default/files/fisiere/12_07_2026_Dosar_presa_rezultate_finale_examen_bacalaureat_prima_sesiune_2026.pdf" TargetMode="External"/><Relationship Id="rId12" Type="http://schemas.openxmlformats.org/officeDocument/2006/relationships/image" Target="../media/image15.pn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23.svg"/><Relationship Id="rId11" Type="http://schemas.openxmlformats.org/officeDocument/2006/relationships/hyperlink" Target="https://www.edupedu.ro/rezultate-finale-titularizare-2026-peste-10-600-de-candidati-au-obtinut-note-intre-5-si-7-acestia-pot-ocupa-posturi-de-suplinitori/" TargetMode="External"/><Relationship Id="rId5" Type="http://schemas.openxmlformats.org/officeDocument/2006/relationships/image" Target="../media/image22.png"/><Relationship Id="rId10" Type="http://schemas.openxmlformats.org/officeDocument/2006/relationships/hyperlink" Target="https://www.edupedu.ro/mediile-de-10-la-definitivat-2026-40-de-profesori-au-obtinut-medii-maxime-este-al-doilea-cel-mai-mic-numar-de-medii-de-10-din-ultimii-6-ani/" TargetMode="External"/><Relationship Id="rId4" Type="http://schemas.openxmlformats.org/officeDocument/2006/relationships/image" Target="../media/image21.svg"/><Relationship Id="rId9" Type="http://schemas.openxmlformats.org/officeDocument/2006/relationships/hyperlink" Target="https://www.edu.ro/sites/default/files/30_06_2026_Dosar_presa_ENVIII_2026_IC.pdf"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25.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4.png"/><Relationship Id="rId10" Type="http://schemas.openxmlformats.org/officeDocument/2006/relationships/image" Target="../media/image27.png"/><Relationship Id="rId4" Type="http://schemas.openxmlformats.org/officeDocument/2006/relationships/image" Target="../media/image10.svg"/><Relationship Id="rId9" Type="http://schemas.openxmlformats.org/officeDocument/2006/relationships/image" Target="../media/image26.png"/></Relationships>
</file>

<file path=ppt/slides/_rels/slide3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25.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4.png"/><Relationship Id="rId4" Type="http://schemas.openxmlformats.org/officeDocument/2006/relationships/image" Target="../media/image10.svg"/></Relationships>
</file>

<file path=ppt/slides/_rels/slide3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25.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4.png"/><Relationship Id="rId4" Type="http://schemas.openxmlformats.org/officeDocument/2006/relationships/image" Target="../media/image10.svg"/></Relationships>
</file>

<file path=ppt/slides/_rels/slide3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25.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4.png"/><Relationship Id="rId4" Type="http://schemas.openxmlformats.org/officeDocument/2006/relationships/image" Target="../media/image10.svg"/></Relationships>
</file>

<file path=ppt/slides/_rels/slide4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25.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4.png"/><Relationship Id="rId4" Type="http://schemas.openxmlformats.org/officeDocument/2006/relationships/image" Target="../media/image10.svg"/></Relationships>
</file>

<file path=ppt/slides/_rels/slide4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25.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4.png"/><Relationship Id="rId4" Type="http://schemas.openxmlformats.org/officeDocument/2006/relationships/image" Target="../media/image10.svg"/></Relationships>
</file>

<file path=ppt/slides/_rels/slide4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25.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4.png"/><Relationship Id="rId4" Type="http://schemas.openxmlformats.org/officeDocument/2006/relationships/image" Target="../media/image10.svg"/></Relationships>
</file>

<file path=ppt/slides/_rels/slide43.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5.pn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18.svg"/><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5.pn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18.svg"/><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5.pn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18.svg"/><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5.pn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18.svg"/><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5.pn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18.svg"/><Relationship Id="rId4" Type="http://schemas.openxmlformats.org/officeDocument/2006/relationships/image" Target="../media/image24.png"/></Relationships>
</file>

<file path=ppt/slides/_rels/slide4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29.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8.png"/><Relationship Id="rId4" Type="http://schemas.openxmlformats.org/officeDocument/2006/relationships/image" Target="../media/image10.svg"/></Relationships>
</file>

<file path=ppt/slides/_rels/slide49.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pn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8.png"/><Relationship Id="rId4" Type="http://schemas.openxmlformats.org/officeDocument/2006/relationships/image" Target="../media/image10.svg"/></Relationships>
</file>

<file path=ppt/slides/_rels/slide5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29.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8.png"/><Relationship Id="rId4" Type="http://schemas.openxmlformats.org/officeDocument/2006/relationships/image" Target="../media/image10.svg"/></Relationships>
</file>

<file path=ppt/slides/_rels/slide51.xml.rels><?xml version="1.0" encoding="UTF-8" standalone="yes"?>
<Relationships xmlns="http://schemas.openxmlformats.org/package/2006/relationships"><Relationship Id="rId8" Type="http://schemas.openxmlformats.org/officeDocument/2006/relationships/hyperlink" Target="https://cdn.edupedu.ro/wp-content/uploads/2026/08/Ordin-nr-4.615-2026-Standardele-nationale-de-evaluare-Monitorul-Oficial-Partea-I-nr.-674Bis.pdf" TargetMode="External"/><Relationship Id="rId3" Type="http://schemas.openxmlformats.org/officeDocument/2006/relationships/image" Target="../media/image11.svg"/><Relationship Id="rId7" Type="http://schemas.openxmlformats.org/officeDocument/2006/relationships/image" Target="../media/image29.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8.png"/><Relationship Id="rId4" Type="http://schemas.openxmlformats.org/officeDocument/2006/relationships/image" Target="../media/image10.svg"/><Relationship Id="rId9" Type="http://schemas.openxmlformats.org/officeDocument/2006/relationships/image" Target="../media/image15.png"/></Relationships>
</file>

<file path=ppt/slides/_rels/slide5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30.png"/><Relationship Id="rId4" Type="http://schemas.openxmlformats.org/officeDocument/2006/relationships/image" Target="../media/image21.svg"/></Relationships>
</file>

<file path=ppt/slides/_rels/slide5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30.png"/><Relationship Id="rId4" Type="http://schemas.openxmlformats.org/officeDocument/2006/relationships/image" Target="../media/image21.svg"/></Relationships>
</file>

<file path=ppt/slides/_rels/slide5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1.svg"/><Relationship Id="rId7" Type="http://schemas.openxmlformats.org/officeDocument/2006/relationships/image" Target="../media/image18.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10.svg"/><Relationship Id="rId4" Type="http://schemas.openxmlformats.org/officeDocument/2006/relationships/image" Target="../media/image31.svg"/><Relationship Id="rId9" Type="http://schemas.openxmlformats.org/officeDocument/2006/relationships/image" Target="../media/image15.png"/></Relationships>
</file>

<file path=ppt/slides/_rels/slide5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8.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33.png"/><Relationship Id="rId4" Type="http://schemas.openxmlformats.org/officeDocument/2006/relationships/image" Target="../media/image21.svg"/></Relationships>
</file>

<file path=ppt/slides/_rels/slide5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svg"/><Relationship Id="rId7" Type="http://schemas.openxmlformats.org/officeDocument/2006/relationships/image" Target="../media/image20.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34.png"/><Relationship Id="rId4" Type="http://schemas.openxmlformats.org/officeDocument/2006/relationships/image" Target="../media/image10.svg"/></Relationships>
</file>

<file path=ppt/slides/_rels/slide57.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sv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9" Type="http://schemas.openxmlformats.org/officeDocument/2006/relationships/image" Target="../media/image1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s://rocnee.eu/index.php/en/curriculum/materiale-suport-pentru-anul-scolar-2026-2027-documente"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rocnee.eu/index.php/en/curriculum/materiale-suport-pentru-anul-scolar-2026-2027-documente" TargetMode="External"/><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rocnee.eu/index.php/en/dcee-oriz/curriculum-oriz/programe-scolare-front/ordin-aprobare-programe-scolare-privind-planurile-cadru-invatamant-liceal-cu-frecventa-zi" TargetMode="External"/><Relationship Id="rId2" Type="http://schemas.openxmlformats.org/officeDocument/2006/relationships/hyperlink" Target="https://rocnee.eu/images/rocnee/fisiere/curriculum/ordin3176/OMEC%20nr.%203716-2026_redacted.pdf"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drive.google.com/file/d/125UTnRIWGyem5-wULDBohYx91FrU838m/view" TargetMode="External"/><Relationship Id="rId2" Type="http://schemas.openxmlformats.org/officeDocument/2006/relationships/hyperlink" Target="https://drive.google.com/file/d/1-52b40yxCthTwLAtuNHJk_H2bncFVVdH/view" TargetMode="External"/><Relationship Id="rId1" Type="http://schemas.openxmlformats.org/officeDocument/2006/relationships/slideLayout" Target="../slideLayouts/slideLayout2.xml"/><Relationship Id="rId4" Type="http://schemas.openxmlformats.org/officeDocument/2006/relationships/hyperlink" Target="https://docs.google.com/presentation/d/1EP1lcGq84Io9iTo2-JyClzBVkQFiceIp/edit?slide=id.p1#slide=id.p1"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www.educred.ro/stiri/curriculum-decizia-elevului-oferta-scolii-cdeos" TargetMode="External"/><Relationship Id="rId2" Type="http://schemas.openxmlformats.org/officeDocument/2006/relationships/hyperlink" Target="https://rocnee.eu/images/rocnee/fisiere/programe_scolare/CDS/OMEC_3454.pdf"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hyperlink" Target="https://rocnee.eu/index.php/dcee-oriz/curriculum-oriz/programe-scolare-front"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hyperlink" Target="https://digital.educred.ro/"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hyperlink" Target="https://ceae.ro/matematica-altfel/" TargetMode="External"/><Relationship Id="rId2" Type="http://schemas.openxmlformats.org/officeDocument/2006/relationships/hyperlink" Target="https://www.edu.ro/legislatie-ordine-ministru" TargetMode="Externa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D6A640B-6684-4338-9199-6EE758735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5BAB052D-92E4-4715-895B-E423230754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
            <a:ext cx="1728807" cy="6858001"/>
            <a:chOff x="0" y="0"/>
            <a:chExt cx="2305051" cy="6858001"/>
          </a:xfrm>
          <a:solidFill>
            <a:schemeClr val="bg2">
              <a:lumMod val="60000"/>
              <a:lumOff val="40000"/>
              <a:alpha val="60000"/>
            </a:schemeClr>
          </a:solidFill>
          <a:effectLst/>
        </p:grpSpPr>
        <p:sp>
          <p:nvSpPr>
            <p:cNvPr id="14" name="Rectangle 5">
              <a:extLst>
                <a:ext uri="{FF2B5EF4-FFF2-40B4-BE49-F238E27FC236}">
                  <a16:creationId xmlns:a16="http://schemas.microsoft.com/office/drawing/2014/main" id="{F9792D54-14D4-44D6-A491-DEA72C26C37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09675" y="4763"/>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5" name="Freeform 6">
              <a:extLst>
                <a:ext uri="{FF2B5EF4-FFF2-40B4-BE49-F238E27FC236}">
                  <a16:creationId xmlns:a16="http://schemas.microsoft.com/office/drawing/2014/main" id="{D3CB19E7-637B-4FA1-B5E7-E35CF50AD39C}"/>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6" name="Freeform 7">
              <a:extLst>
                <a:ext uri="{FF2B5EF4-FFF2-40B4-BE49-F238E27FC236}">
                  <a16:creationId xmlns:a16="http://schemas.microsoft.com/office/drawing/2014/main" id="{B8CED72B-CBE7-450E-BE7C-247E884393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7" name="Rectangle 8">
              <a:extLst>
                <a:ext uri="{FF2B5EF4-FFF2-40B4-BE49-F238E27FC236}">
                  <a16:creationId xmlns:a16="http://schemas.microsoft.com/office/drawing/2014/main" id="{3BBD7465-3665-40AE-98E8-F8503EE2096A}"/>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414338" y="9525"/>
              <a:ext cx="28575" cy="4481513"/>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18" name="Freeform 9">
              <a:extLst>
                <a:ext uri="{FF2B5EF4-FFF2-40B4-BE49-F238E27FC236}">
                  <a16:creationId xmlns:a16="http://schemas.microsoft.com/office/drawing/2014/main" id="{86CB6F49-3080-4A29-860D-F8F1AC4AC30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19" name="Freeform 10">
              <a:extLst>
                <a:ext uri="{FF2B5EF4-FFF2-40B4-BE49-F238E27FC236}">
                  <a16:creationId xmlns:a16="http://schemas.microsoft.com/office/drawing/2014/main" id="{EA3A8EBB-EC1C-42C6-B409-E065ACD0EF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0" name="Freeform 11">
              <a:extLst>
                <a:ext uri="{FF2B5EF4-FFF2-40B4-BE49-F238E27FC236}">
                  <a16:creationId xmlns:a16="http://schemas.microsoft.com/office/drawing/2014/main" id="{0F0AAA08-BD9A-4F88-A60C-F2ECB84CE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1" name="Freeform 12">
              <a:extLst>
                <a:ext uri="{FF2B5EF4-FFF2-40B4-BE49-F238E27FC236}">
                  <a16:creationId xmlns:a16="http://schemas.microsoft.com/office/drawing/2014/main" id="{44ACFC6E-01EE-4A01-8C39-0C4BC6B4EFF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2" name="Freeform 13">
              <a:extLst>
                <a:ext uri="{FF2B5EF4-FFF2-40B4-BE49-F238E27FC236}">
                  <a16:creationId xmlns:a16="http://schemas.microsoft.com/office/drawing/2014/main" id="{DDE8B861-702A-45C6-A7C5-D20764B55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3" name="Freeform 14">
              <a:extLst>
                <a:ext uri="{FF2B5EF4-FFF2-40B4-BE49-F238E27FC236}">
                  <a16:creationId xmlns:a16="http://schemas.microsoft.com/office/drawing/2014/main" id="{28DFAFFC-4BAC-4606-8F45-47284ED217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4" name="Freeform 15">
              <a:extLst>
                <a:ext uri="{FF2B5EF4-FFF2-40B4-BE49-F238E27FC236}">
                  <a16:creationId xmlns:a16="http://schemas.microsoft.com/office/drawing/2014/main" id="{B141C913-8CB4-4E5B-B684-BD4036777538}"/>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5" name="Freeform 16">
              <a:extLst>
                <a:ext uri="{FF2B5EF4-FFF2-40B4-BE49-F238E27FC236}">
                  <a16:creationId xmlns:a16="http://schemas.microsoft.com/office/drawing/2014/main" id="{81E80ADE-DC6D-491B-BAC4-A90D44FD458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6" name="Freeform 17">
              <a:extLst>
                <a:ext uri="{FF2B5EF4-FFF2-40B4-BE49-F238E27FC236}">
                  <a16:creationId xmlns:a16="http://schemas.microsoft.com/office/drawing/2014/main" id="{4A425A61-47B5-41CA-A1D6-21C358B89D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7" name="Freeform 18">
              <a:extLst>
                <a:ext uri="{FF2B5EF4-FFF2-40B4-BE49-F238E27FC236}">
                  <a16:creationId xmlns:a16="http://schemas.microsoft.com/office/drawing/2014/main" id="{B44D4532-40A1-4CEB-8A1C-711180D58612}"/>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8" name="Freeform 19">
              <a:extLst>
                <a:ext uri="{FF2B5EF4-FFF2-40B4-BE49-F238E27FC236}">
                  <a16:creationId xmlns:a16="http://schemas.microsoft.com/office/drawing/2014/main" id="{31056221-3B7D-4E0B-A366-3E03523EF5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29" name="Freeform 20">
              <a:extLst>
                <a:ext uri="{FF2B5EF4-FFF2-40B4-BE49-F238E27FC236}">
                  <a16:creationId xmlns:a16="http://schemas.microsoft.com/office/drawing/2014/main" id="{0F4CE988-2CA1-4875-8419-BC9914E7A90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0" name="Freeform 21">
              <a:extLst>
                <a:ext uri="{FF2B5EF4-FFF2-40B4-BE49-F238E27FC236}">
                  <a16:creationId xmlns:a16="http://schemas.microsoft.com/office/drawing/2014/main" id="{D5E11DED-8522-4839-A2C5-9D64FBB0312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1" name="Freeform 22">
              <a:extLst>
                <a:ext uri="{FF2B5EF4-FFF2-40B4-BE49-F238E27FC236}">
                  <a16:creationId xmlns:a16="http://schemas.microsoft.com/office/drawing/2014/main" id="{3A1EE55C-F160-4A56-ABFE-5EE18FE219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2" name="Freeform 23">
              <a:extLst>
                <a:ext uri="{FF2B5EF4-FFF2-40B4-BE49-F238E27FC236}">
                  <a16:creationId xmlns:a16="http://schemas.microsoft.com/office/drawing/2014/main" id="{519A9CFB-FBD5-4742-9228-976E852BCC6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3" name="Freeform 24">
              <a:extLst>
                <a:ext uri="{FF2B5EF4-FFF2-40B4-BE49-F238E27FC236}">
                  <a16:creationId xmlns:a16="http://schemas.microsoft.com/office/drawing/2014/main" id="{E808A3F5-6663-49E0-B6BB-AFBBCD50874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4" name="Freeform 25">
              <a:extLst>
                <a:ext uri="{FF2B5EF4-FFF2-40B4-BE49-F238E27FC236}">
                  <a16:creationId xmlns:a16="http://schemas.microsoft.com/office/drawing/2014/main" id="{33A492F1-3A43-47FE-8E3E-4BF2B78649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5" name="Freeform 26">
              <a:extLst>
                <a:ext uri="{FF2B5EF4-FFF2-40B4-BE49-F238E27FC236}">
                  <a16:creationId xmlns:a16="http://schemas.microsoft.com/office/drawing/2014/main" id="{2ED7DF23-0B1F-4E17-8EC2-1B74D318FB5F}"/>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6" name="Freeform 27">
              <a:extLst>
                <a:ext uri="{FF2B5EF4-FFF2-40B4-BE49-F238E27FC236}">
                  <a16:creationId xmlns:a16="http://schemas.microsoft.com/office/drawing/2014/main" id="{FE1204BD-7481-4989-957D-B61AEA964A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7" name="Freeform 28">
              <a:extLst>
                <a:ext uri="{FF2B5EF4-FFF2-40B4-BE49-F238E27FC236}">
                  <a16:creationId xmlns:a16="http://schemas.microsoft.com/office/drawing/2014/main" id="{DD3C5673-1874-477D-AE35-B37A9197414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8" name="Freeform 29">
              <a:extLst>
                <a:ext uri="{FF2B5EF4-FFF2-40B4-BE49-F238E27FC236}">
                  <a16:creationId xmlns:a16="http://schemas.microsoft.com/office/drawing/2014/main" id="{DA963A0C-386F-4A9E-89E8-67081094B9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39" name="Freeform 30">
              <a:extLst>
                <a:ext uri="{FF2B5EF4-FFF2-40B4-BE49-F238E27FC236}">
                  <a16:creationId xmlns:a16="http://schemas.microsoft.com/office/drawing/2014/main" id="{D527BB52-D4EE-4CAA-A8A0-53A27DC7FFD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0" name="Freeform 31">
              <a:extLst>
                <a:ext uri="{FF2B5EF4-FFF2-40B4-BE49-F238E27FC236}">
                  <a16:creationId xmlns:a16="http://schemas.microsoft.com/office/drawing/2014/main" id="{2A037511-5E0A-4293-81AB-28C5DC96BF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1" name="Freeform 32">
              <a:extLst>
                <a:ext uri="{FF2B5EF4-FFF2-40B4-BE49-F238E27FC236}">
                  <a16:creationId xmlns:a16="http://schemas.microsoft.com/office/drawing/2014/main" id="{42A7FE1C-EF14-483B-B5FC-FDC150282A2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2" name="Rectangle 33">
              <a:extLst>
                <a:ext uri="{FF2B5EF4-FFF2-40B4-BE49-F238E27FC236}">
                  <a16:creationId xmlns:a16="http://schemas.microsoft.com/office/drawing/2014/main" id="{45A82D49-825B-47BC-8622-A1D54C5C212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2938" y="6610350"/>
              <a:ext cx="23813" cy="242888"/>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43" name="Freeform 34">
              <a:extLst>
                <a:ext uri="{FF2B5EF4-FFF2-40B4-BE49-F238E27FC236}">
                  <a16:creationId xmlns:a16="http://schemas.microsoft.com/office/drawing/2014/main" id="{039D74A5-B4AF-4800-B941-E5F8CD44E770}"/>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4" name="Freeform 35">
              <a:extLst>
                <a:ext uri="{FF2B5EF4-FFF2-40B4-BE49-F238E27FC236}">
                  <a16:creationId xmlns:a16="http://schemas.microsoft.com/office/drawing/2014/main" id="{70B5D059-1472-474F-BDE6-881B5D1CD7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5" name="Freeform 36">
              <a:extLst>
                <a:ext uri="{FF2B5EF4-FFF2-40B4-BE49-F238E27FC236}">
                  <a16:creationId xmlns:a16="http://schemas.microsoft.com/office/drawing/2014/main" id="{736D79CC-81E0-4C87-ABAC-58197ADBD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6" name="Freeform 37">
              <a:extLst>
                <a:ext uri="{FF2B5EF4-FFF2-40B4-BE49-F238E27FC236}">
                  <a16:creationId xmlns:a16="http://schemas.microsoft.com/office/drawing/2014/main" id="{7E72BA97-1228-4006-B095-8D9FB45FB14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7" name="Freeform 38">
              <a:extLst>
                <a:ext uri="{FF2B5EF4-FFF2-40B4-BE49-F238E27FC236}">
                  <a16:creationId xmlns:a16="http://schemas.microsoft.com/office/drawing/2014/main" id="{36FA3A99-37FB-4B03-A810-425BC9B379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8" name="Freeform 39">
              <a:extLst>
                <a:ext uri="{FF2B5EF4-FFF2-40B4-BE49-F238E27FC236}">
                  <a16:creationId xmlns:a16="http://schemas.microsoft.com/office/drawing/2014/main" id="{2E45B959-2AD5-4FE4-BF6A-4F011011CF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49" name="Freeform 40">
              <a:extLst>
                <a:ext uri="{FF2B5EF4-FFF2-40B4-BE49-F238E27FC236}">
                  <a16:creationId xmlns:a16="http://schemas.microsoft.com/office/drawing/2014/main" id="{CEE29A17-924F-4EED-A18C-E6A0137E52E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0" name="Freeform 41">
              <a:extLst>
                <a:ext uri="{FF2B5EF4-FFF2-40B4-BE49-F238E27FC236}">
                  <a16:creationId xmlns:a16="http://schemas.microsoft.com/office/drawing/2014/main" id="{EFB8BDF1-3A59-4EE5-BFAB-4F4B301E3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1" name="Freeform 42">
              <a:extLst>
                <a:ext uri="{FF2B5EF4-FFF2-40B4-BE49-F238E27FC236}">
                  <a16:creationId xmlns:a16="http://schemas.microsoft.com/office/drawing/2014/main" id="{8F94E417-93B4-4071-A6D1-AE66CA68229A}"/>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2" name="Freeform 43">
              <a:extLst>
                <a:ext uri="{FF2B5EF4-FFF2-40B4-BE49-F238E27FC236}">
                  <a16:creationId xmlns:a16="http://schemas.microsoft.com/office/drawing/2014/main" id="{A18F44A8-385D-4EB4-A013-7EB252A275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3" name="Freeform 44">
              <a:extLst>
                <a:ext uri="{FF2B5EF4-FFF2-40B4-BE49-F238E27FC236}">
                  <a16:creationId xmlns:a16="http://schemas.microsoft.com/office/drawing/2014/main" id="{B25FB320-9784-4EA9-B1AE-3BF9106E6E0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4" name="Rectangle 45">
              <a:extLst>
                <a:ext uri="{FF2B5EF4-FFF2-40B4-BE49-F238E27FC236}">
                  <a16:creationId xmlns:a16="http://schemas.microsoft.com/office/drawing/2014/main" id="{C9EB05E6-5BE4-4EE1-9F0C-E8B57B362EA3}"/>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1228725" y="4662488"/>
              <a:ext cx="23813" cy="2181225"/>
            </a:xfrm>
            <a:prstGeom prst="rect">
              <a:avLst/>
            </a:pr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a:lstStyle/>
            <a:p>
              <a:endParaRPr lang="en-US"/>
            </a:p>
          </p:txBody>
        </p:sp>
        <p:sp>
          <p:nvSpPr>
            <p:cNvPr id="55" name="Freeform 46">
              <a:extLst>
                <a:ext uri="{FF2B5EF4-FFF2-40B4-BE49-F238E27FC236}">
                  <a16:creationId xmlns:a16="http://schemas.microsoft.com/office/drawing/2014/main" id="{C66CAA98-15DB-4EF7-B2CA-54F523A3C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6" name="Freeform 47">
              <a:extLst>
                <a:ext uri="{FF2B5EF4-FFF2-40B4-BE49-F238E27FC236}">
                  <a16:creationId xmlns:a16="http://schemas.microsoft.com/office/drawing/2014/main" id="{7A30C330-EB27-4D08-82D2-7311A8505E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7" name="Freeform 48">
              <a:extLst>
                <a:ext uri="{FF2B5EF4-FFF2-40B4-BE49-F238E27FC236}">
                  <a16:creationId xmlns:a16="http://schemas.microsoft.com/office/drawing/2014/main" id="{285C54D0-DCD8-43CD-AE6D-00487565C1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8" name="Freeform 49">
              <a:extLst>
                <a:ext uri="{FF2B5EF4-FFF2-40B4-BE49-F238E27FC236}">
                  <a16:creationId xmlns:a16="http://schemas.microsoft.com/office/drawing/2014/main" id="{BC525C34-0A4A-4042-8FA3-F64A115AEA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59" name="Freeform 50">
              <a:extLst>
                <a:ext uri="{FF2B5EF4-FFF2-40B4-BE49-F238E27FC236}">
                  <a16:creationId xmlns:a16="http://schemas.microsoft.com/office/drawing/2014/main" id="{870751A2-DBE9-4631-86D3-800E77491609}"/>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0" name="Freeform 51">
              <a:extLst>
                <a:ext uri="{FF2B5EF4-FFF2-40B4-BE49-F238E27FC236}">
                  <a16:creationId xmlns:a16="http://schemas.microsoft.com/office/drawing/2014/main" id="{ED6D7806-3E23-488D-80ED-281D3DA720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1" name="Freeform 52">
              <a:extLst>
                <a:ext uri="{FF2B5EF4-FFF2-40B4-BE49-F238E27FC236}">
                  <a16:creationId xmlns:a16="http://schemas.microsoft.com/office/drawing/2014/main" id="{170E0895-F9C9-44BA-AF81-F7938C7E4F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2" name="Freeform 53">
              <a:extLst>
                <a:ext uri="{FF2B5EF4-FFF2-40B4-BE49-F238E27FC236}">
                  <a16:creationId xmlns:a16="http://schemas.microsoft.com/office/drawing/2014/main" id="{75AD3DD3-BD4A-4DD9-9AC1-C60E3417440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3" name="Freeform 54">
              <a:extLst>
                <a:ext uri="{FF2B5EF4-FFF2-40B4-BE49-F238E27FC236}">
                  <a16:creationId xmlns:a16="http://schemas.microsoft.com/office/drawing/2014/main" id="{D047B55E-0847-4696-8101-A643C3C7E91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4" name="Freeform 55">
              <a:extLst>
                <a:ext uri="{FF2B5EF4-FFF2-40B4-BE49-F238E27FC236}">
                  <a16:creationId xmlns:a16="http://schemas.microsoft.com/office/drawing/2014/main" id="{CB3EF1DB-37BD-463B-A542-7AA57DC9FE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5" name="Freeform 56">
              <a:extLst>
                <a:ext uri="{FF2B5EF4-FFF2-40B4-BE49-F238E27FC236}">
                  <a16:creationId xmlns:a16="http://schemas.microsoft.com/office/drawing/2014/main" id="{95D0E013-2F18-4248-9D83-3BFF25A05CDB}"/>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6" name="Freeform 57">
              <a:extLst>
                <a:ext uri="{FF2B5EF4-FFF2-40B4-BE49-F238E27FC236}">
                  <a16:creationId xmlns:a16="http://schemas.microsoft.com/office/drawing/2014/main" id="{E7D95722-3A1F-4917-8C16-D4D409941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sp>
          <p:nvSpPr>
            <p:cNvPr id="67" name="Freeform 58">
              <a:extLst>
                <a:ext uri="{FF2B5EF4-FFF2-40B4-BE49-F238E27FC236}">
                  <a16:creationId xmlns:a16="http://schemas.microsoft.com/office/drawing/2014/main" id="{A54912BE-A961-4720-992C-09A2D13DE2B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a:lstStyle/>
            <a:p>
              <a:endParaRPr lang="en-US"/>
            </a:p>
          </p:txBody>
        </p:sp>
      </p:grpSp>
      <p:sp useBgFill="1">
        <p:nvSpPr>
          <p:cNvPr id="69" name="Round Diagonal Corner Rectangle 7">
            <a:extLst>
              <a:ext uri="{FF2B5EF4-FFF2-40B4-BE49-F238E27FC236}">
                <a16:creationId xmlns:a16="http://schemas.microsoft.com/office/drawing/2014/main" id="{FF5E4228-419E-44B9-B090-94A9540E5B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4309" y="0"/>
            <a:ext cx="6099691" cy="6848476"/>
          </a:xfrm>
          <a:prstGeom prst="round2DiagRect">
            <a:avLst>
              <a:gd name="adj1" fmla="val 0"/>
              <a:gd name="adj2" fmla="val 0"/>
            </a:avLst>
          </a:prstGeom>
          <a:ln w="19050" cap="sq">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490722" y="963613"/>
            <a:ext cx="4510277" cy="4149724"/>
          </a:xfrm>
        </p:spPr>
        <p:txBody>
          <a:bodyPr vert="horz" wrap="square" lIns="45720" tIns="27432" rIns="45720" bIns="27432" rtlCol="0" anchor="ctr">
            <a:normAutofit/>
          </a:bodyPr>
          <a:lstStyle/>
          <a:p>
            <a:pPr>
              <a:spcAft>
                <a:spcPts val="700"/>
              </a:spcAft>
            </a:pPr>
            <a:r>
              <a:rPr lang="en-US" altLang="en-US" sz="2700" b="1" dirty="0">
                <a:solidFill>
                  <a:srgbClr val="1F374E"/>
                </a:solidFill>
                <a:latin typeface="Aptos"/>
              </a:rPr>
              <a:t>CONSFĂTUIRI JUDEȚENE</a:t>
            </a:r>
            <a:br>
              <a:rPr lang="en-US" altLang="en-US" dirty="0"/>
            </a:br>
            <a:r>
              <a:rPr lang="en-US" altLang="en-US" sz="2700" b="1" dirty="0">
                <a:solidFill>
                  <a:srgbClr val="1F374E"/>
                </a:solidFill>
                <a:latin typeface="Aptos"/>
              </a:rPr>
              <a:t>DISCIPLINA MATEMATICĂ </a:t>
            </a:r>
            <a:br>
              <a:rPr lang="en-US" altLang="en-US" dirty="0"/>
            </a:br>
            <a:r>
              <a:rPr lang="en-US" altLang="en-US" sz="2700" b="1" dirty="0">
                <a:solidFill>
                  <a:srgbClr val="1F374E"/>
                </a:solidFill>
                <a:latin typeface="Aptos"/>
              </a:rPr>
              <a:t>AN ȘCOLAR 202</a:t>
            </a:r>
            <a:r>
              <a:rPr lang="ro-RO" altLang="en-US" sz="2700" b="1" dirty="0">
                <a:solidFill>
                  <a:srgbClr val="1F374E"/>
                </a:solidFill>
                <a:latin typeface="Aptos"/>
              </a:rPr>
              <a:t>6</a:t>
            </a:r>
            <a:r>
              <a:rPr lang="en-US" altLang="en-US" sz="2700" b="1" dirty="0">
                <a:solidFill>
                  <a:srgbClr val="1F374E"/>
                </a:solidFill>
                <a:latin typeface="Aptos"/>
              </a:rPr>
              <a:t>-202</a:t>
            </a:r>
            <a:r>
              <a:rPr lang="ro-RO" altLang="en-US" sz="2700" b="1" dirty="0">
                <a:solidFill>
                  <a:srgbClr val="1F374E"/>
                </a:solidFill>
                <a:latin typeface="Aptos"/>
              </a:rPr>
              <a:t>7</a:t>
            </a:r>
            <a:endParaRPr lang="en-US" altLang="en-US" dirty="0"/>
          </a:p>
        </p:txBody>
      </p:sp>
      <p:sp>
        <p:nvSpPr>
          <p:cNvPr id="6" name="Title 1"/>
          <p:cNvSpPr txBox="1"/>
          <p:nvPr/>
        </p:nvSpPr>
        <p:spPr bwMode="auto">
          <a:xfrm>
            <a:off x="885428" y="963612"/>
            <a:ext cx="1876702" cy="4149725"/>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27432" rIns="45720" bIns="27432" numCol="1" rtlCol="0" anchor="ctr" anchorCtr="0" compatLnSpc="1">
            <a:normAutofit/>
          </a:bodyPr>
          <a:lstStyle>
            <a:lvl1pPr algn="ctr" rtl="0" eaLnBrk="1" fontAlgn="base" hangingPunct="1">
              <a:spcBef>
                <a:spcPct val="0"/>
              </a:spcBef>
              <a:spcAft>
                <a:spcPct val="0"/>
              </a:spcAft>
              <a:defRPr sz="4400">
                <a:solidFill>
                  <a:schemeClr val="bg1"/>
                </a:solidFill>
                <a:latin typeface="+mj-lt"/>
                <a:ea typeface="+mj-ea"/>
                <a:cs typeface="+mj-cs"/>
              </a:defRPr>
            </a:lvl1pPr>
            <a:lvl2pPr algn="l" rtl="0" eaLnBrk="1" fontAlgn="base" hangingPunct="1">
              <a:spcBef>
                <a:spcPct val="0"/>
              </a:spcBef>
              <a:spcAft>
                <a:spcPct val="0"/>
              </a:spcAft>
              <a:defRPr sz="4400">
                <a:solidFill>
                  <a:schemeClr val="tx2"/>
                </a:solidFill>
                <a:latin typeface="Times New Roman" panose="02020603050405020304" pitchFamily="18" charset="0"/>
              </a:defRPr>
            </a:lvl2pPr>
            <a:lvl3pPr algn="l" rtl="0" eaLnBrk="1" fontAlgn="base" hangingPunct="1">
              <a:spcBef>
                <a:spcPct val="0"/>
              </a:spcBef>
              <a:spcAft>
                <a:spcPct val="0"/>
              </a:spcAft>
              <a:defRPr sz="4400">
                <a:solidFill>
                  <a:schemeClr val="tx2"/>
                </a:solidFill>
                <a:latin typeface="Times New Roman" panose="02020603050405020304" pitchFamily="18" charset="0"/>
              </a:defRPr>
            </a:lvl3pPr>
            <a:lvl4pPr algn="l" rtl="0" eaLnBrk="1" fontAlgn="base" hangingPunct="1">
              <a:spcBef>
                <a:spcPct val="0"/>
              </a:spcBef>
              <a:spcAft>
                <a:spcPct val="0"/>
              </a:spcAft>
              <a:defRPr sz="4400">
                <a:solidFill>
                  <a:schemeClr val="tx2"/>
                </a:solidFill>
                <a:latin typeface="Times New Roman" panose="02020603050405020304" pitchFamily="18" charset="0"/>
              </a:defRPr>
            </a:lvl4pPr>
            <a:lvl5pPr algn="l" rtl="0" eaLnBrk="1" fontAlgn="base" hangingPunct="1">
              <a:spcBef>
                <a:spcPct val="0"/>
              </a:spcBef>
              <a:spcAft>
                <a:spcPct val="0"/>
              </a:spcAft>
              <a:defRPr sz="4400">
                <a:solidFill>
                  <a:schemeClr val="tx2"/>
                </a:solidFill>
                <a:latin typeface="Times New Roman" panose="02020603050405020304" pitchFamily="18" charset="0"/>
              </a:defRPr>
            </a:lvl5pPr>
            <a:lvl6pPr marL="457200" algn="l" rtl="0" eaLnBrk="1" fontAlgn="base" hangingPunct="1">
              <a:spcBef>
                <a:spcPct val="0"/>
              </a:spcBef>
              <a:spcAft>
                <a:spcPct val="0"/>
              </a:spcAft>
              <a:defRPr sz="4400">
                <a:solidFill>
                  <a:schemeClr val="tx2"/>
                </a:solidFill>
                <a:latin typeface="Times New Roman" panose="02020603050405020304" pitchFamily="18" charset="0"/>
              </a:defRPr>
            </a:lvl6pPr>
            <a:lvl7pPr marL="914400" algn="l" rtl="0" eaLnBrk="1" fontAlgn="base" hangingPunct="1">
              <a:spcBef>
                <a:spcPct val="0"/>
              </a:spcBef>
              <a:spcAft>
                <a:spcPct val="0"/>
              </a:spcAft>
              <a:defRPr sz="4400">
                <a:solidFill>
                  <a:schemeClr val="tx2"/>
                </a:solidFill>
                <a:latin typeface="Times New Roman" panose="02020603050405020304" pitchFamily="18" charset="0"/>
              </a:defRPr>
            </a:lvl7pPr>
            <a:lvl8pPr marL="1371600" algn="l" rtl="0" eaLnBrk="1" fontAlgn="base" hangingPunct="1">
              <a:spcBef>
                <a:spcPct val="0"/>
              </a:spcBef>
              <a:spcAft>
                <a:spcPct val="0"/>
              </a:spcAft>
              <a:defRPr sz="4400">
                <a:solidFill>
                  <a:schemeClr val="tx2"/>
                </a:solidFill>
                <a:latin typeface="Times New Roman" panose="02020603050405020304" pitchFamily="18" charset="0"/>
              </a:defRPr>
            </a:lvl8pPr>
            <a:lvl9pPr marL="1828800" algn="l" rtl="0" eaLnBrk="1" fontAlgn="base" hangingPunct="1">
              <a:spcBef>
                <a:spcPct val="0"/>
              </a:spcBef>
              <a:spcAft>
                <a:spcPct val="0"/>
              </a:spcAft>
              <a:defRPr sz="4400">
                <a:solidFill>
                  <a:schemeClr val="tx2"/>
                </a:solidFill>
                <a:latin typeface="Times New Roman" panose="02020603050405020304" pitchFamily="18" charset="0"/>
              </a:defRPr>
            </a:lvl9pPr>
          </a:lstStyle>
          <a:p>
            <a:pPr algn="r">
              <a:lnSpc>
                <a:spcPct val="120000"/>
              </a:lnSpc>
              <a:spcBef>
                <a:spcPts val="1000"/>
              </a:spcBef>
              <a:spcAft>
                <a:spcPts val="400"/>
              </a:spcAft>
              <a:buSzPct val="125000"/>
            </a:pPr>
            <a:r>
              <a:rPr lang="en-US" altLang="en-US" sz="1900" b="0" cap="all">
                <a:solidFill>
                  <a:srgbClr val="1B2631"/>
                </a:solidFill>
                <a:latin typeface="Aptos"/>
                <a:ea typeface="+mn-ea"/>
                <a:cs typeface="+mn-cs"/>
              </a:rPr>
              <a:t>INSPECTORATUL ȘCOLAR JUDEȚEAN ARAD</a:t>
            </a:r>
          </a:p>
        </p:txBody>
      </p:sp>
      <p:sp>
        <p:nvSpPr>
          <p:cNvPr id="70" name="Rectangle 69"/>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Rectangle 70"/>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Rectangle 71"/>
          <p:cNvSpPr/>
          <p:nvPr/>
        </p:nvSpPr>
        <p:spPr>
          <a:xfrm>
            <a:off x="0" y="0"/>
            <a:ext cx="219456" cy="6858000"/>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Rectangle 72"/>
          <p:cNvSpPr/>
          <p:nvPr/>
        </p:nvSpPr>
        <p:spPr>
          <a:xfrm>
            <a:off x="219456" y="0"/>
            <a:ext cx="59436" cy="6858000"/>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Oval 73"/>
          <p:cNvSpPr/>
          <p:nvPr/>
        </p:nvSpPr>
        <p:spPr>
          <a:xfrm>
            <a:off x="9784080" y="594360"/>
            <a:ext cx="914400" cy="914400"/>
          </a:xfrm>
          <a:prstGeom prst="ellipse">
            <a:avLst/>
          </a:prstGeom>
          <a:noFill/>
          <a:ln w="15240">
            <a:solidFill>
              <a:srgbClr val="DCE3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Oval 74"/>
          <p:cNvSpPr/>
          <p:nvPr/>
        </p:nvSpPr>
        <p:spPr>
          <a:xfrm>
            <a:off x="10561320" y="1234440"/>
            <a:ext cx="502920" cy="502920"/>
          </a:xfrm>
          <a:prstGeom prst="ellipse">
            <a:avLst/>
          </a:prstGeom>
          <a:noFill/>
          <a:ln w="15240">
            <a:solidFill>
              <a:srgbClr val="DCE3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Oval 75"/>
          <p:cNvSpPr/>
          <p:nvPr/>
        </p:nvSpPr>
        <p:spPr>
          <a:xfrm>
            <a:off x="10012680" y="1828800"/>
            <a:ext cx="347472" cy="347472"/>
          </a:xfrm>
          <a:prstGeom prst="ellipse">
            <a:avLst/>
          </a:prstGeom>
          <a:noFill/>
          <a:ln w="15240">
            <a:solidFill>
              <a:srgbClr val="DCE3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45720" tIns="27432" rIns="45720" bIns="27432"/>
          <a:lstStyle/>
          <a:p>
            <a:pPr>
              <a:spcAft>
                <a:spcPts val="700"/>
              </a:spcAft>
            </a:pPr>
            <a:r>
              <a:rPr lang="en-US" altLang="en-US" sz="2700" b="1" dirty="0">
                <a:solidFill>
                  <a:srgbClr val="1F374E"/>
                </a:solidFill>
                <a:latin typeface="Aptos"/>
              </a:rPr>
              <a:t>PROGRAMUL ACTIVITĂȚII</a:t>
            </a:r>
            <a:endParaRPr lang="ro-RO" altLang="en-US" dirty="0"/>
          </a:p>
        </p:txBody>
      </p:sp>
      <p:sp>
        <p:nvSpPr>
          <p:cNvPr id="3" name="Content Placeholder 2"/>
          <p:cNvSpPr>
            <a:spLocks noGrp="1"/>
          </p:cNvSpPr>
          <p:nvPr>
            <p:ph idx="1"/>
          </p:nvPr>
        </p:nvSpPr>
        <p:spPr>
          <a:xfrm>
            <a:off x="685800" y="1700808"/>
            <a:ext cx="7772400" cy="4680520"/>
          </a:xfrm>
        </p:spPr>
        <p:txBody>
          <a:bodyPr wrap="square" lIns="45720" tIns="27432" rIns="45720" bIns="27432">
            <a:normAutofit/>
          </a:bodyPr>
          <a:lstStyle/>
          <a:p>
            <a:pPr algn="just">
              <a:spcAft>
                <a:spcPts val="400"/>
              </a:spcAft>
              <a:buFont typeface="+mj-lt"/>
              <a:buAutoNum type="arabicPeriod"/>
            </a:pPr>
            <a:r>
              <a:rPr lang="en-US" sz="2300" b="0" dirty="0">
                <a:solidFill>
                  <a:srgbClr val="1B2631"/>
                </a:solidFill>
                <a:latin typeface="Aptos"/>
                <a:ea typeface="SimSun" panose="02010600030101010101" pitchFamily="2" charset="-122"/>
                <a:cs typeface="Times New Roman" panose="02020603050405020304" pitchFamily="18" charset="0"/>
              </a:rPr>
              <a:t> </a:t>
            </a:r>
            <a:r>
              <a:rPr lang="ro-RO" sz="2300" b="0" noProof="0" dirty="0">
                <a:solidFill>
                  <a:srgbClr val="1B2631"/>
                </a:solidFill>
                <a:latin typeface="Aptos"/>
                <a:ea typeface="SimSun" panose="02010600030101010101" pitchFamily="2" charset="-122"/>
                <a:cs typeface="Times New Roman" panose="02020603050405020304" pitchFamily="18" charset="0"/>
              </a:rPr>
              <a:t>Analiza activității de predare-învățare-evaluare în anul</a:t>
            </a:r>
            <a:r>
              <a:rPr lang="ro-RO" sz="2300" b="0" noProof="0" dirty="0">
                <a:solidFill>
                  <a:srgbClr val="1B2631"/>
                </a:solidFill>
                <a:effectLst/>
                <a:latin typeface="Aptos"/>
                <a:ea typeface="SimSun" panose="02010600030101010101" pitchFamily="2" charset="-122"/>
                <a:cs typeface="Times New Roman" panose="02020603050405020304" pitchFamily="18" charset="0"/>
              </a:rPr>
              <a:t> </a:t>
            </a:r>
            <a:r>
              <a:rPr lang="ro-RO" sz="2300" b="0" noProof="0" dirty="0">
                <a:solidFill>
                  <a:srgbClr val="1B2631"/>
                </a:solidFill>
                <a:latin typeface="Aptos"/>
                <a:ea typeface="SimSun" panose="02010600030101010101" pitchFamily="2" charset="-122"/>
                <a:cs typeface="Times New Roman" panose="02020603050405020304" pitchFamily="18" charset="0"/>
              </a:rPr>
              <a:t>școla</a:t>
            </a:r>
            <a:r>
              <a:rPr lang="ro-RO" sz="2300" b="0" noProof="0" dirty="0">
                <a:solidFill>
                  <a:srgbClr val="1B2631"/>
                </a:solidFill>
                <a:effectLst/>
                <a:latin typeface="Aptos"/>
                <a:ea typeface="SimSun" panose="02010600030101010101" pitchFamily="2" charset="-122"/>
                <a:cs typeface="Times New Roman" panose="02020603050405020304" pitchFamily="18" charset="0"/>
              </a:rPr>
              <a:t>r 2025-2026 (4);</a:t>
            </a:r>
            <a:endParaRPr lang="ro-RO" sz="2400" noProof="0" dirty="0">
              <a:solidFill>
                <a:schemeClr val="tx2"/>
              </a:solidFill>
              <a:effectLst/>
              <a:latin typeface="+mj-lt"/>
              <a:ea typeface="SimSun" panose="02010600030101010101" pitchFamily="2" charset="-122"/>
              <a:cs typeface="Times New Roman" panose="02020603050405020304" pitchFamily="18" charset="0"/>
            </a:endParaRPr>
          </a:p>
          <a:p>
            <a:pPr algn="just">
              <a:spcAft>
                <a:spcPts val="400"/>
              </a:spcAft>
              <a:buFont typeface="+mj-lt"/>
              <a:buAutoNum type="arabicPeriod"/>
            </a:pPr>
            <a:r>
              <a:rPr lang="ro-RO" sz="2300" b="0" noProof="0" dirty="0">
                <a:solidFill>
                  <a:srgbClr val="1B2631"/>
                </a:solidFill>
                <a:effectLst/>
                <a:latin typeface="Aptos"/>
                <a:ea typeface="SimSun" panose="02010600030101010101" pitchFamily="2" charset="-122"/>
                <a:cs typeface="Times New Roman" panose="02020603050405020304" pitchFamily="18" charset="0"/>
              </a:rPr>
              <a:t>Rezumatul consfătuirilor naționale (27)</a:t>
            </a:r>
          </a:p>
          <a:p>
            <a:pPr algn="just">
              <a:spcAft>
                <a:spcPts val="400"/>
              </a:spcAft>
              <a:buFont typeface="+mj-lt"/>
              <a:buAutoNum type="arabicPeriod"/>
            </a:pPr>
            <a:r>
              <a:rPr lang="ro-RO" sz="2300" b="0" noProof="0" dirty="0">
                <a:solidFill>
                  <a:srgbClr val="1B2631"/>
                </a:solidFill>
                <a:latin typeface="Aptos"/>
                <a:ea typeface="SimSun" panose="02010600030101010101" pitchFamily="2" charset="-122"/>
                <a:cs typeface="Times New Roman" panose="02020603050405020304" pitchFamily="18" charset="0"/>
              </a:rPr>
              <a:t>Examene, olimpiade și concursuri școlare (64);</a:t>
            </a:r>
          </a:p>
          <a:p>
            <a:pPr algn="just">
              <a:spcAft>
                <a:spcPts val="400"/>
              </a:spcAft>
              <a:buFont typeface="+mj-lt"/>
              <a:buAutoNum type="arabicPeriod"/>
            </a:pPr>
            <a:r>
              <a:rPr lang="ro-RO" sz="2300" b="0" noProof="0" dirty="0">
                <a:solidFill>
                  <a:srgbClr val="1B2631"/>
                </a:solidFill>
                <a:latin typeface="Aptos"/>
                <a:ea typeface="SimSun" panose="02010600030101010101" pitchFamily="2" charset="-122"/>
                <a:cs typeface="Times New Roman" panose="02020603050405020304" pitchFamily="18" charset="0"/>
              </a:rPr>
              <a:t>Procesul instructiv-educativ în contextul actual (71);</a:t>
            </a:r>
          </a:p>
          <a:p>
            <a:pPr marL="342900" lvl="0" indent="-342900" algn="just">
              <a:spcAft>
                <a:spcPts val="400"/>
              </a:spcAft>
              <a:buFont typeface="+mj-lt"/>
              <a:buAutoNum type="arabicPeriod"/>
            </a:pPr>
            <a:r>
              <a:rPr lang="ro-RO" sz="2300" b="0" noProof="0" dirty="0">
                <a:solidFill>
                  <a:srgbClr val="1B2631"/>
                </a:solidFill>
                <a:latin typeface="Aptos"/>
                <a:ea typeface="SimSun" panose="02010600030101010101" pitchFamily="2" charset="-122"/>
                <a:cs typeface="Times New Roman" panose="02020603050405020304" pitchFamily="18" charset="0"/>
              </a:rPr>
              <a:t>Structuri de conducere la nivelul disciplinei (95);</a:t>
            </a:r>
            <a:endParaRPr lang="ro-RO" sz="2400" noProof="0" dirty="0">
              <a:solidFill>
                <a:schemeClr val="tx2"/>
              </a:solidFill>
              <a:effectLst/>
              <a:latin typeface="+mj-lt"/>
              <a:ea typeface="SimSun" panose="02010600030101010101" pitchFamily="2" charset="-122"/>
              <a:cs typeface="Times New Roman" panose="02020603050405020304" pitchFamily="18" charset="0"/>
            </a:endParaRPr>
          </a:p>
          <a:p>
            <a:pPr marL="342900" lvl="0" indent="-342900" algn="just">
              <a:spcAft>
                <a:spcPts val="400"/>
              </a:spcAft>
              <a:buFont typeface="+mj-lt"/>
              <a:buAutoNum type="arabicPeriod"/>
            </a:pPr>
            <a:r>
              <a:rPr lang="ro-RO" sz="2300" b="0" noProof="0" dirty="0">
                <a:solidFill>
                  <a:srgbClr val="1B2631"/>
                </a:solidFill>
                <a:latin typeface="Aptos"/>
                <a:ea typeface="SimSun" panose="02010600030101010101" pitchFamily="2" charset="-122"/>
                <a:cs typeface="Times New Roman" panose="02020603050405020304" pitchFamily="18" charset="0"/>
              </a:rPr>
              <a:t>Prezentarea conducerii SSMR – Filiala Arad (106)</a:t>
            </a:r>
            <a:r>
              <a:rPr lang="ro-RO" sz="2300" b="0" noProof="0" dirty="0">
                <a:solidFill>
                  <a:srgbClr val="1B2631"/>
                </a:solidFill>
                <a:effectLst/>
                <a:latin typeface="Aptos"/>
                <a:ea typeface="SimSun" panose="02010600030101010101" pitchFamily="2" charset="-122"/>
                <a:cs typeface="Times New Roman" panose="02020603050405020304" pitchFamily="18" charset="0"/>
              </a:rPr>
              <a:t>. </a:t>
            </a:r>
            <a:endParaRPr lang="ro-RO" sz="2400" noProof="0" dirty="0">
              <a:solidFill>
                <a:schemeClr val="tx2"/>
              </a:solidFill>
              <a:effectLst/>
              <a:latin typeface="+mj-lt"/>
              <a:ea typeface="SimSun" panose="02010600030101010101" pitchFamily="2" charset="-122"/>
              <a:cs typeface="Times New Roman" panose="02020603050405020304" pitchFamily="18" charset="0"/>
            </a:endParaRPr>
          </a:p>
          <a:p>
            <a:pPr marL="342900" indent="-342900" algn="just">
              <a:spcAft>
                <a:spcPts val="400"/>
              </a:spcAft>
              <a:buFont typeface="+mj-lt"/>
              <a:buAutoNum type="arabicPeriod"/>
            </a:pPr>
            <a:r>
              <a:rPr lang="ro-RO" sz="2300" b="0" noProof="0" dirty="0">
                <a:solidFill>
                  <a:srgbClr val="1B2631"/>
                </a:solidFill>
                <a:latin typeface="Aptos"/>
                <a:ea typeface="SimSun" panose="02010600030101010101" pitchFamily="2" charset="-122"/>
                <a:cs typeface="Times New Roman" panose="02020603050405020304" pitchFamily="18" charset="0"/>
              </a:rPr>
              <a:t> Diverse (108);</a:t>
            </a:r>
          </a:p>
          <a:p>
            <a:pPr marL="342900" lvl="0" indent="-342900" algn="just">
              <a:spcAft>
                <a:spcPts val="400"/>
              </a:spcAft>
              <a:buFont typeface="+mj-lt"/>
              <a:buAutoNum type="arabicPeriod"/>
            </a:pPr>
            <a:endParaRPr lang="en-US" sz="2400" dirty="0">
              <a:solidFill>
                <a:schemeClr val="tx2"/>
              </a:solidFill>
              <a:effectLst/>
              <a:latin typeface="+mj-lt"/>
              <a:ea typeface="SimSun" panose="02010600030101010101" pitchFamily="2" charset="-122"/>
              <a:cs typeface="Times New Roman" panose="02020603050405020304" pitchFamily="18" charset="0"/>
            </a:endParaRPr>
          </a:p>
          <a:p>
            <a:pPr marL="0" indent="0" algn="just">
              <a:spcAft>
                <a:spcPts val="400"/>
              </a:spcAft>
              <a:buNone/>
            </a:pPr>
            <a:endParaRPr lang="ro-RO" altLang="en-US" sz="3600"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02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45720" tIns="27432" rIns="45720" bIns="27432"/>
          <a:lstStyle/>
          <a:p>
            <a:pPr>
              <a:spcAft>
                <a:spcPts val="700"/>
              </a:spcAft>
            </a:pPr>
            <a:r>
              <a:rPr lang="en-US" altLang="en-US" sz="2700" b="1" dirty="0">
                <a:solidFill>
                  <a:srgbClr val="1F374E"/>
                </a:solidFill>
                <a:latin typeface="Aptos"/>
              </a:rPr>
              <a:t>PROGRAMUL ACTIVITĂȚII</a:t>
            </a:r>
            <a:endParaRPr lang="ro-RO" altLang="en-US" dirty="0"/>
          </a:p>
        </p:txBody>
      </p:sp>
      <p:sp>
        <p:nvSpPr>
          <p:cNvPr id="3" name="Content Placeholder 2"/>
          <p:cNvSpPr>
            <a:spLocks noGrp="1"/>
          </p:cNvSpPr>
          <p:nvPr>
            <p:ph idx="1"/>
          </p:nvPr>
        </p:nvSpPr>
        <p:spPr>
          <a:xfrm>
            <a:off x="685800" y="1916832"/>
            <a:ext cx="7772400" cy="4332312"/>
          </a:xfrm>
        </p:spPr>
        <p:txBody>
          <a:bodyPr wrap="square" lIns="45720" tIns="27432" rIns="45720" bIns="27432">
            <a:normAutofit lnSpcReduction="10000"/>
          </a:bodyPr>
          <a:lstStyle/>
          <a:p>
            <a:pPr marL="0" indent="0" algn="just">
              <a:spcAft>
                <a:spcPts val="400"/>
              </a:spcAft>
              <a:buNone/>
            </a:pPr>
            <a:r>
              <a:rPr lang="en-US" sz="2900" b="0" dirty="0" err="1">
                <a:solidFill>
                  <a:srgbClr val="1B2631"/>
                </a:solidFill>
                <a:effectLst/>
                <a:latin typeface="Aptos"/>
                <a:ea typeface="SimSun" panose="02010600030101010101" pitchFamily="2" charset="-122"/>
                <a:cs typeface="Times New Roman" panose="02020603050405020304" pitchFamily="18" charset="0"/>
              </a:rPr>
              <a:t>Pentru</a:t>
            </a:r>
            <a:r>
              <a:rPr lang="en-US" sz="2900" b="0" dirty="0">
                <a:solidFill>
                  <a:srgbClr val="1B2631"/>
                </a:solidFill>
                <a:effectLst/>
                <a:latin typeface="Aptos"/>
                <a:ea typeface="SimSun" panose="02010600030101010101" pitchFamily="2" charset="-122"/>
                <a:cs typeface="Times New Roman" panose="02020603050405020304" pitchFamily="18" charset="0"/>
              </a:rPr>
              <a:t> </a:t>
            </a:r>
            <a:r>
              <a:rPr lang="en-US" sz="2900" b="0" dirty="0" err="1">
                <a:solidFill>
                  <a:srgbClr val="1B2631"/>
                </a:solidFill>
                <a:effectLst/>
                <a:latin typeface="Aptos"/>
                <a:ea typeface="SimSun" panose="02010600030101010101" pitchFamily="2" charset="-122"/>
                <a:cs typeface="Times New Roman" panose="02020603050405020304" pitchFamily="18" charset="0"/>
              </a:rPr>
              <a:t>mai</a:t>
            </a:r>
            <a:r>
              <a:rPr lang="en-US" sz="2900" b="0" dirty="0">
                <a:solidFill>
                  <a:srgbClr val="1B2631"/>
                </a:solidFill>
                <a:effectLst/>
                <a:latin typeface="Aptos"/>
                <a:ea typeface="SimSun" panose="02010600030101010101" pitchFamily="2" charset="-122"/>
                <a:cs typeface="Times New Roman" panose="02020603050405020304" pitchFamily="18" charset="0"/>
              </a:rPr>
              <a:t> </a:t>
            </a:r>
            <a:r>
              <a:rPr lang="en-US" sz="2900" b="0" dirty="0" err="1">
                <a:solidFill>
                  <a:srgbClr val="1B2631"/>
                </a:solidFill>
                <a:effectLst/>
                <a:latin typeface="Aptos"/>
                <a:ea typeface="SimSun" panose="02010600030101010101" pitchFamily="2" charset="-122"/>
                <a:cs typeface="Times New Roman" panose="02020603050405020304" pitchFamily="18" charset="0"/>
              </a:rPr>
              <a:t>multe</a:t>
            </a:r>
            <a:r>
              <a:rPr lang="en-US" sz="2900" b="0" dirty="0">
                <a:solidFill>
                  <a:srgbClr val="1B2631"/>
                </a:solidFill>
                <a:effectLst/>
                <a:latin typeface="Aptos"/>
                <a:ea typeface="SimSun" panose="02010600030101010101" pitchFamily="2" charset="-122"/>
                <a:cs typeface="Times New Roman" panose="02020603050405020304" pitchFamily="18" charset="0"/>
              </a:rPr>
              <a:t> </a:t>
            </a:r>
            <a:r>
              <a:rPr lang="en-US" sz="2900" b="0" dirty="0" err="1">
                <a:solidFill>
                  <a:srgbClr val="1B2631"/>
                </a:solidFill>
                <a:effectLst/>
                <a:latin typeface="Aptos"/>
                <a:ea typeface="SimSun" panose="02010600030101010101" pitchFamily="2" charset="-122"/>
                <a:cs typeface="Times New Roman" panose="02020603050405020304" pitchFamily="18" charset="0"/>
              </a:rPr>
              <a:t>detalii</a:t>
            </a:r>
            <a:r>
              <a:rPr lang="en-US" sz="2900" b="0" dirty="0">
                <a:solidFill>
                  <a:srgbClr val="1B2631"/>
                </a:solidFill>
                <a:effectLst/>
                <a:latin typeface="Aptos"/>
                <a:ea typeface="SimSun" panose="02010600030101010101" pitchFamily="2" charset="-122"/>
                <a:cs typeface="Times New Roman" panose="02020603050405020304" pitchFamily="18" charset="0"/>
              </a:rPr>
              <a:t> </a:t>
            </a:r>
            <a:r>
              <a:rPr lang="en-US" sz="2900" b="0" dirty="0" err="1">
                <a:solidFill>
                  <a:srgbClr val="1B2631"/>
                </a:solidFill>
                <a:effectLst/>
                <a:latin typeface="Aptos"/>
                <a:ea typeface="SimSun" panose="02010600030101010101" pitchFamily="2" charset="-122"/>
                <a:cs typeface="Times New Roman" panose="02020603050405020304" pitchFamily="18" charset="0"/>
              </a:rPr>
              <a:t>și</a:t>
            </a:r>
            <a:r>
              <a:rPr lang="en-US" sz="2900" b="0" dirty="0">
                <a:solidFill>
                  <a:srgbClr val="1B2631"/>
                </a:solidFill>
                <a:effectLst/>
                <a:latin typeface="Aptos"/>
                <a:ea typeface="SimSun" panose="02010600030101010101" pitchFamily="2" charset="-122"/>
                <a:cs typeface="Times New Roman" panose="02020603050405020304" pitchFamily="18" charset="0"/>
              </a:rPr>
              <a:t> </a:t>
            </a:r>
            <a:r>
              <a:rPr lang="en-US" sz="2900" b="0" dirty="0" err="1">
                <a:solidFill>
                  <a:srgbClr val="1B2631"/>
                </a:solidFill>
                <a:effectLst/>
                <a:latin typeface="Aptos"/>
                <a:ea typeface="SimSun" panose="02010600030101010101" pitchFamily="2" charset="-122"/>
                <a:cs typeface="Times New Roman" panose="02020603050405020304" pitchFamily="18" charset="0"/>
              </a:rPr>
              <a:t>informații</a:t>
            </a:r>
            <a:r>
              <a:rPr lang="en-US" sz="2900" b="0" dirty="0">
                <a:solidFill>
                  <a:srgbClr val="1B2631"/>
                </a:solidFill>
                <a:effectLst/>
                <a:latin typeface="Aptos"/>
                <a:ea typeface="SimSun" panose="02010600030101010101" pitchFamily="2" charset="-122"/>
                <a:cs typeface="Times New Roman" panose="02020603050405020304" pitchFamily="18" charset="0"/>
              </a:rPr>
              <a:t> </a:t>
            </a:r>
            <a:r>
              <a:rPr lang="en-US" sz="2900" b="0" dirty="0" err="1">
                <a:solidFill>
                  <a:srgbClr val="1B2631"/>
                </a:solidFill>
                <a:effectLst/>
                <a:latin typeface="Aptos"/>
                <a:ea typeface="SimSun" panose="02010600030101010101" pitchFamily="2" charset="-122"/>
                <a:cs typeface="Times New Roman" panose="02020603050405020304" pitchFamily="18" charset="0"/>
              </a:rPr>
              <a:t>accesați</a:t>
            </a:r>
            <a:r>
              <a:rPr lang="en-US" sz="2900" b="0" dirty="0">
                <a:solidFill>
                  <a:srgbClr val="1B2631"/>
                </a:solidFill>
                <a:effectLst/>
                <a:latin typeface="Aptos"/>
                <a:ea typeface="SimSun" panose="02010600030101010101" pitchFamily="2" charset="-122"/>
                <a:cs typeface="Times New Roman" panose="02020603050405020304" pitchFamily="18" charset="0"/>
              </a:rPr>
              <a:t>: </a:t>
            </a:r>
            <a:r>
              <a:rPr lang="en-US" sz="2900" b="0" dirty="0">
                <a:solidFill>
                  <a:schemeClr val="bg2">
                    <a:lumMod val="60000"/>
                    <a:lumOff val="40000"/>
                  </a:schemeClr>
                </a:solidFill>
                <a:effectLst/>
                <a:latin typeface="Aptos"/>
                <a:ea typeface="SimSun" panose="02010600030101010101" pitchFamily="2" charset="-122"/>
                <a:cs typeface="Times New Roman" panose="02020603050405020304" pitchFamily="18" charset="0"/>
                <a:hlinkClick r:id="rId2">
                  <a:extLst>
                    <a:ext uri="{A12FA001-AC4F-418D-AE19-62706E023703}">
                      <ahyp:hlinkClr xmlns:ahyp="http://schemas.microsoft.com/office/drawing/2018/hyperlinkcolor" val="tx"/>
                    </a:ext>
                  </a:extLst>
                </a:hlinkClick>
              </a:rPr>
              <a:t>www.matearad.ro</a:t>
            </a:r>
            <a:endParaRPr lang="en-US" sz="3200" b="1" dirty="0">
              <a:solidFill>
                <a:schemeClr val="bg2">
                  <a:lumMod val="60000"/>
                  <a:lumOff val="40000"/>
                </a:schemeClr>
              </a:solidFill>
              <a:effectLst/>
              <a:latin typeface="+mj-lt"/>
              <a:ea typeface="SimSun" panose="02010600030101010101" pitchFamily="2" charset="-122"/>
              <a:cs typeface="Times New Roman" panose="02020603050405020304" pitchFamily="18" charset="0"/>
            </a:endParaRPr>
          </a:p>
          <a:p>
            <a:pPr marL="0" indent="0" algn="just">
              <a:spcAft>
                <a:spcPts val="400"/>
              </a:spcAft>
              <a:buNone/>
            </a:pPr>
            <a:endParaRPr lang="en-US" sz="2400" dirty="0">
              <a:latin typeface="+mj-lt"/>
              <a:ea typeface="SimSun" panose="02010600030101010101" pitchFamily="2" charset="-122"/>
              <a:cs typeface="Times New Roman" panose="02020603050405020304" pitchFamily="18" charset="0"/>
            </a:endParaRPr>
          </a:p>
          <a:p>
            <a:pPr marL="0" indent="0" algn="just">
              <a:spcAft>
                <a:spcPts val="400"/>
              </a:spcAft>
              <a:buNone/>
            </a:pPr>
            <a:r>
              <a:rPr lang="en-US" sz="2900" b="0" dirty="0" err="1">
                <a:solidFill>
                  <a:srgbClr val="1B2631"/>
                </a:solidFill>
                <a:effectLst/>
                <a:latin typeface="Aptos"/>
                <a:ea typeface="SimSun" panose="02010600030101010101" pitchFamily="2" charset="-122"/>
                <a:cs typeface="Times New Roman" panose="02020603050405020304" pitchFamily="18" charset="0"/>
              </a:rPr>
              <a:t>Pentru</a:t>
            </a:r>
            <a:r>
              <a:rPr lang="en-US" sz="2900" b="0" dirty="0">
                <a:solidFill>
                  <a:srgbClr val="1B2631"/>
                </a:solidFill>
                <a:effectLst/>
                <a:latin typeface="Aptos"/>
                <a:ea typeface="SimSun" panose="02010600030101010101" pitchFamily="2" charset="-122"/>
                <a:cs typeface="Times New Roman" panose="02020603050405020304" pitchFamily="18" charset="0"/>
              </a:rPr>
              <a:t> </a:t>
            </a:r>
            <a:r>
              <a:rPr lang="en-US" sz="2900" b="0" dirty="0" err="1">
                <a:solidFill>
                  <a:srgbClr val="1B2631"/>
                </a:solidFill>
                <a:effectLst/>
                <a:latin typeface="Aptos"/>
                <a:ea typeface="SimSun" panose="02010600030101010101" pitchFamily="2" charset="-122"/>
                <a:cs typeface="Times New Roman" panose="02020603050405020304" pitchFamily="18" charset="0"/>
              </a:rPr>
              <a:t>completarea</a:t>
            </a:r>
            <a:r>
              <a:rPr lang="en-US" sz="2900" b="0" dirty="0">
                <a:solidFill>
                  <a:srgbClr val="1B2631"/>
                </a:solidFill>
                <a:effectLst/>
                <a:latin typeface="Aptos"/>
                <a:ea typeface="SimSun" panose="02010600030101010101" pitchFamily="2" charset="-122"/>
                <a:cs typeface="Times New Roman" panose="02020603050405020304" pitchFamily="18" charset="0"/>
              </a:rPr>
              <a:t> </a:t>
            </a:r>
            <a:r>
              <a:rPr lang="en-US" sz="2900" b="0" dirty="0" err="1">
                <a:solidFill>
                  <a:srgbClr val="1B2631"/>
                </a:solidFill>
                <a:effectLst/>
                <a:latin typeface="Aptos"/>
                <a:ea typeface="SimSun" panose="02010600030101010101" pitchFamily="2" charset="-122"/>
                <a:cs typeface="Times New Roman" panose="02020603050405020304" pitchFamily="18" charset="0"/>
              </a:rPr>
              <a:t>bazei</a:t>
            </a:r>
            <a:r>
              <a:rPr lang="en-US" sz="2900" b="0" dirty="0">
                <a:solidFill>
                  <a:srgbClr val="1B2631"/>
                </a:solidFill>
                <a:effectLst/>
                <a:latin typeface="Aptos"/>
                <a:ea typeface="SimSun" panose="02010600030101010101" pitchFamily="2" charset="-122"/>
                <a:cs typeface="Times New Roman" panose="02020603050405020304" pitchFamily="18" charset="0"/>
              </a:rPr>
              <a:t> de date a </a:t>
            </a:r>
            <a:r>
              <a:rPr lang="en-US" sz="2900" b="0" dirty="0" err="1">
                <a:solidFill>
                  <a:srgbClr val="1B2631"/>
                </a:solidFill>
                <a:effectLst/>
                <a:latin typeface="Aptos"/>
                <a:ea typeface="SimSun" panose="02010600030101010101" pitchFamily="2" charset="-122"/>
                <a:cs typeface="Times New Roman" panose="02020603050405020304" pitchFamily="18" charset="0"/>
              </a:rPr>
              <a:t>profesorilor</a:t>
            </a:r>
            <a:r>
              <a:rPr lang="en-US" sz="2900" b="0" dirty="0">
                <a:solidFill>
                  <a:srgbClr val="1B2631"/>
                </a:solidFill>
                <a:effectLst/>
                <a:latin typeface="Aptos"/>
                <a:ea typeface="SimSun" panose="02010600030101010101" pitchFamily="2" charset="-122"/>
                <a:cs typeface="Times New Roman" panose="02020603050405020304" pitchFamily="18" charset="0"/>
              </a:rPr>
              <a:t> de </a:t>
            </a:r>
            <a:r>
              <a:rPr lang="en-US" sz="2900" b="0" dirty="0" err="1">
                <a:solidFill>
                  <a:srgbClr val="1B2631"/>
                </a:solidFill>
                <a:effectLst/>
                <a:latin typeface="Aptos"/>
                <a:ea typeface="SimSun" panose="02010600030101010101" pitchFamily="2" charset="-122"/>
                <a:cs typeface="Times New Roman" panose="02020603050405020304" pitchFamily="18" charset="0"/>
              </a:rPr>
              <a:t>matematică</a:t>
            </a:r>
            <a:r>
              <a:rPr lang="en-US" sz="2900" b="0" dirty="0">
                <a:solidFill>
                  <a:srgbClr val="1B2631"/>
                </a:solidFill>
                <a:effectLst/>
                <a:latin typeface="Aptos"/>
                <a:ea typeface="SimSun" panose="02010600030101010101" pitchFamily="2" charset="-122"/>
                <a:cs typeface="Times New Roman" panose="02020603050405020304" pitchFamily="18" charset="0"/>
              </a:rPr>
              <a:t> se </a:t>
            </a:r>
            <a:r>
              <a:rPr lang="en-US" sz="2900" b="0" dirty="0" err="1">
                <a:solidFill>
                  <a:srgbClr val="1B2631"/>
                </a:solidFill>
                <a:effectLst/>
                <a:latin typeface="Aptos"/>
                <a:ea typeface="SimSun" panose="02010600030101010101" pitchFamily="2" charset="-122"/>
                <a:cs typeface="Times New Roman" panose="02020603050405020304" pitchFamily="18" charset="0"/>
              </a:rPr>
              <a:t>accesează</a:t>
            </a:r>
            <a:r>
              <a:rPr lang="en-US" sz="2900" b="0" dirty="0">
                <a:solidFill>
                  <a:srgbClr val="1B2631"/>
                </a:solidFill>
                <a:effectLst/>
                <a:latin typeface="Aptos"/>
                <a:ea typeface="SimSun" panose="02010600030101010101" pitchFamily="2" charset="-122"/>
                <a:cs typeface="Times New Roman" panose="02020603050405020304" pitchFamily="18" charset="0"/>
              </a:rPr>
              <a:t> link-</a:t>
            </a:r>
            <a:r>
              <a:rPr lang="en-US" sz="2900" b="0" dirty="0" err="1">
                <a:solidFill>
                  <a:srgbClr val="1B2631"/>
                </a:solidFill>
                <a:effectLst/>
                <a:latin typeface="Aptos"/>
                <a:ea typeface="SimSun" panose="02010600030101010101" pitchFamily="2" charset="-122"/>
                <a:cs typeface="Times New Roman" panose="02020603050405020304" pitchFamily="18" charset="0"/>
              </a:rPr>
              <a:t>ul</a:t>
            </a:r>
            <a:r>
              <a:rPr lang="en-US" sz="2900" b="0" dirty="0">
                <a:solidFill>
                  <a:srgbClr val="1B2631"/>
                </a:solidFill>
                <a:effectLst/>
                <a:latin typeface="Aptos"/>
                <a:ea typeface="SimSun" panose="02010600030101010101" pitchFamily="2" charset="-122"/>
                <a:cs typeface="Times New Roman" panose="02020603050405020304" pitchFamily="18" charset="0"/>
              </a:rPr>
              <a:t>:</a:t>
            </a:r>
          </a:p>
          <a:p>
            <a:pPr marL="0" indent="0" algn="just">
              <a:spcAft>
                <a:spcPts val="400"/>
              </a:spcAft>
              <a:buNone/>
            </a:pPr>
            <a:r>
              <a:rPr lang="en-US" sz="2900" b="0" dirty="0">
                <a:solidFill>
                  <a:schemeClr val="bg2">
                    <a:lumMod val="60000"/>
                    <a:lumOff val="40000"/>
                  </a:schemeClr>
                </a:solidFill>
                <a:latin typeface="Aptos"/>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https://forms.gle/j9N9pVXeENonGCgz8</a:t>
            </a:r>
            <a:endParaRPr lang="ro-RO" sz="2900" b="0" dirty="0">
              <a:solidFill>
                <a:schemeClr val="bg2">
                  <a:lumMod val="60000"/>
                  <a:lumOff val="40000"/>
                </a:schemeClr>
              </a:solidFill>
              <a:latin typeface="Aptos"/>
              <a:ea typeface="Calibri" panose="020F0502020204030204" pitchFamily="34" charset="0"/>
              <a:cs typeface="Arial" panose="020B0604020202020204" pitchFamily="34" charset="0"/>
            </a:endParaRPr>
          </a:p>
          <a:p>
            <a:pPr marL="0" indent="0" algn="just">
              <a:spcAft>
                <a:spcPts val="400"/>
              </a:spcAft>
              <a:buNone/>
            </a:pPr>
            <a:r>
              <a:rPr lang="en-US" sz="2900" b="0" dirty="0">
                <a:solidFill>
                  <a:srgbClr val="1B2631"/>
                </a:solidFill>
                <a:latin typeface="Aptos"/>
                <a:ea typeface="Calibri" panose="020F0502020204030204" pitchFamily="34" charset="0"/>
                <a:cs typeface="Arial" panose="020B0604020202020204" pitchFamily="34" charset="0"/>
              </a:rPr>
              <a:t> </a:t>
            </a:r>
            <a:r>
              <a:rPr lang="en-US" sz="2900" b="0" dirty="0">
                <a:solidFill>
                  <a:srgbClr val="1B2631"/>
                </a:solidFill>
                <a:effectLst/>
                <a:latin typeface="Aptos"/>
                <a:ea typeface="Calibri" panose="020F0502020204030204" pitchFamily="34" charset="0"/>
                <a:cs typeface="Arial" panose="020B0604020202020204" pitchFamily="34" charset="0"/>
              </a:rPr>
              <a:t>Termen: 30 </a:t>
            </a:r>
            <a:r>
              <a:rPr lang="en-US" sz="2900" b="0" dirty="0" err="1">
                <a:solidFill>
                  <a:srgbClr val="1B2631"/>
                </a:solidFill>
                <a:effectLst/>
                <a:latin typeface="Aptos"/>
                <a:ea typeface="Calibri" panose="020F0502020204030204" pitchFamily="34" charset="0"/>
                <a:cs typeface="Arial" panose="020B0604020202020204" pitchFamily="34" charset="0"/>
              </a:rPr>
              <a:t>septembrie</a:t>
            </a:r>
            <a:r>
              <a:rPr lang="en-US" sz="2900" b="0" dirty="0">
                <a:solidFill>
                  <a:srgbClr val="1B2631"/>
                </a:solidFill>
                <a:effectLst/>
                <a:latin typeface="Aptos"/>
                <a:ea typeface="Calibri" panose="020F0502020204030204" pitchFamily="34" charset="0"/>
                <a:cs typeface="Arial" panose="020B0604020202020204" pitchFamily="34" charset="0"/>
              </a:rPr>
              <a:t> 202</a:t>
            </a:r>
            <a:r>
              <a:rPr lang="ro-RO" sz="2900" b="0" dirty="0">
                <a:solidFill>
                  <a:srgbClr val="1B2631"/>
                </a:solidFill>
                <a:effectLst/>
                <a:latin typeface="Aptos"/>
                <a:ea typeface="Calibri" panose="020F0502020204030204" pitchFamily="34" charset="0"/>
                <a:cs typeface="Arial" panose="020B0604020202020204" pitchFamily="34" charset="0"/>
              </a:rPr>
              <a:t>6</a:t>
            </a:r>
            <a:endParaRPr lang="en-US" dirty="0">
              <a:solidFill>
                <a:srgbClr val="FF0000"/>
              </a:solidFill>
              <a:effectLst/>
              <a:ea typeface="Calibri" panose="020F0502020204030204" pitchFamily="34" charset="0"/>
              <a:cs typeface="Arial" panose="020B0604020202020204" pitchFamily="34" charset="0"/>
            </a:endParaRPr>
          </a:p>
          <a:p>
            <a:pPr marL="0" indent="0" algn="just">
              <a:spcAft>
                <a:spcPts val="40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indent="0" algn="just">
              <a:spcAft>
                <a:spcPts val="400"/>
              </a:spcAft>
              <a:buNone/>
            </a:pPr>
            <a:endParaRPr lang="en-US" sz="2400" dirty="0">
              <a:effectLst/>
              <a:latin typeface="+mj-lt"/>
              <a:ea typeface="SimSun" panose="02010600030101010101" pitchFamily="2" charset="-122"/>
              <a:cs typeface="Times New Roman" panose="02020603050405020304" pitchFamily="18" charset="0"/>
            </a:endParaRPr>
          </a:p>
          <a:p>
            <a:pPr marL="0" indent="0" algn="just">
              <a:spcAft>
                <a:spcPts val="400"/>
              </a:spcAft>
              <a:buNone/>
            </a:pPr>
            <a:endParaRPr lang="en-US" sz="2400" dirty="0">
              <a:effectLst/>
              <a:latin typeface="+mj-lt"/>
              <a:ea typeface="SimSun" panose="02010600030101010101" pitchFamily="2" charset="-122"/>
              <a:cs typeface="Times New Roman" panose="02020603050405020304" pitchFamily="18" charset="0"/>
            </a:endParaRPr>
          </a:p>
          <a:p>
            <a:pPr marL="0" indent="0" algn="just">
              <a:spcAft>
                <a:spcPts val="400"/>
              </a:spcAft>
              <a:buNone/>
            </a:pPr>
            <a:endParaRPr lang="en-US" altLang="en-US" sz="3600" dirty="0"/>
          </a:p>
          <a:p>
            <a:pPr marL="0" indent="0" algn="just">
              <a:spcAft>
                <a:spcPts val="400"/>
              </a:spcAft>
              <a:buNone/>
            </a:pPr>
            <a:endParaRPr lang="ro-RO" altLang="en-US" sz="3600"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03</a:t>
            </a:r>
          </a:p>
        </p:txBody>
      </p:sp>
    </p:spTree>
    <p:extLst>
      <p:ext uri="{BB962C8B-B14F-4D97-AF65-F5344CB8AC3E}">
        <p14:creationId xmlns:p14="http://schemas.microsoft.com/office/powerpoint/2010/main" val="2700876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E9A3C-4EE4-4DE1-B919-54E07DD64E0B}"/>
              </a:ext>
            </a:extLst>
          </p:cNvPr>
          <p:cNvSpPr>
            <a:spLocks noGrp="1"/>
          </p:cNvSpPr>
          <p:nvPr>
            <p:ph type="title"/>
          </p:nvPr>
        </p:nvSpPr>
        <p:spPr>
          <a:xfrm>
            <a:off x="1115616" y="126923"/>
            <a:ext cx="7772400" cy="1143000"/>
          </a:xfrm>
        </p:spPr>
        <p:txBody>
          <a:bodyPr wrap="square" lIns="45720" tIns="27432" rIns="45720" bIns="27432">
            <a:normAutofit/>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63D45CB2-478D-4709-9C67-F307CC1F67F5}"/>
              </a:ext>
            </a:extLst>
          </p:cNvPr>
          <p:cNvSpPr>
            <a:spLocks noGrp="1"/>
          </p:cNvSpPr>
          <p:nvPr>
            <p:ph idx="1"/>
          </p:nvPr>
        </p:nvSpPr>
        <p:spPr>
          <a:xfrm>
            <a:off x="685800" y="1905000"/>
            <a:ext cx="7772400" cy="4044280"/>
          </a:xfrm>
        </p:spPr>
        <p:txBody>
          <a:bodyPr wrap="square" lIns="45720" tIns="27432" rIns="45720" bIns="27432"/>
          <a:lstStyle/>
          <a:p>
            <a:pPr marL="0" indent="0">
              <a:spcAft>
                <a:spcPts val="400"/>
              </a:spcAft>
              <a:buNone/>
            </a:pPr>
            <a:r>
              <a:rPr lang="en-US" sz="1700" b="0" dirty="0" err="1">
                <a:solidFill>
                  <a:srgbClr val="1B2631"/>
                </a:solidFill>
                <a:latin typeface="Aptos"/>
              </a:rPr>
              <a:t>Rezultate</a:t>
            </a:r>
            <a:r>
              <a:rPr lang="en-US" sz="1700" b="0" dirty="0">
                <a:solidFill>
                  <a:srgbClr val="1B2631"/>
                </a:solidFill>
                <a:latin typeface="Aptos"/>
              </a:rPr>
              <a:t> finale – EN – 202</a:t>
            </a:r>
            <a:r>
              <a:rPr lang="ro-RO" sz="1700" b="0" dirty="0">
                <a:solidFill>
                  <a:srgbClr val="1B2631"/>
                </a:solidFill>
                <a:latin typeface="Aptos"/>
              </a:rPr>
              <a:t>6</a:t>
            </a:r>
            <a:r>
              <a:rPr lang="en-US" sz="1700" b="0" dirty="0">
                <a:solidFill>
                  <a:srgbClr val="1B2631"/>
                </a:solidFill>
                <a:latin typeface="Aptos"/>
              </a:rPr>
              <a:t>, </a:t>
            </a:r>
            <a:r>
              <a:rPr lang="en-US" sz="1700" b="0" dirty="0" err="1">
                <a:solidFill>
                  <a:srgbClr val="1B2631"/>
                </a:solidFill>
                <a:latin typeface="Aptos"/>
              </a:rPr>
              <a:t>Matematică</a:t>
            </a:r>
            <a:endParaRPr lang="en-US" dirty="0"/>
          </a:p>
          <a:p>
            <a:pPr marL="0" indent="0">
              <a:spcAft>
                <a:spcPts val="400"/>
              </a:spcAft>
              <a:buNone/>
            </a:pPr>
            <a:r>
              <a:rPr lang="fr-FR" sz="1700" b="0" dirty="0" err="1">
                <a:solidFill>
                  <a:srgbClr val="1B2631"/>
                </a:solidFill>
                <a:latin typeface="Aptos"/>
              </a:rPr>
              <a:t>Promovabilitate</a:t>
            </a:r>
            <a:r>
              <a:rPr lang="fr-FR" sz="1700" b="0" dirty="0">
                <a:solidFill>
                  <a:srgbClr val="1B2631"/>
                </a:solidFill>
                <a:latin typeface="Aptos"/>
              </a:rPr>
              <a:t>: </a:t>
            </a:r>
            <a:r>
              <a:rPr lang="ro-RO" sz="1700" b="0" dirty="0">
                <a:solidFill>
                  <a:srgbClr val="1B2631"/>
                </a:solidFill>
                <a:latin typeface="Aptos"/>
              </a:rPr>
              <a:t>66.70%</a:t>
            </a:r>
            <a:r>
              <a:rPr lang="en-US" sz="1700" b="0" dirty="0">
                <a:solidFill>
                  <a:srgbClr val="1B2631"/>
                </a:solidFill>
                <a:latin typeface="Aptos"/>
              </a:rPr>
              <a:t> (</a:t>
            </a:r>
            <a:r>
              <a:rPr lang="ro-RO" sz="1700" b="0" dirty="0">
                <a:solidFill>
                  <a:srgbClr val="1B2631"/>
                </a:solidFill>
                <a:latin typeface="Aptos"/>
              </a:rPr>
              <a:t>68,91</a:t>
            </a:r>
            <a:r>
              <a:rPr lang="en-US" sz="1700" b="0" dirty="0">
                <a:solidFill>
                  <a:srgbClr val="1B2631"/>
                </a:solidFill>
                <a:latin typeface="Aptos"/>
              </a:rPr>
              <a:t>%</a:t>
            </a:r>
            <a:r>
              <a:rPr lang="ro-RO" sz="1700" b="0" dirty="0">
                <a:solidFill>
                  <a:srgbClr val="1B2631"/>
                </a:solidFill>
                <a:latin typeface="Aptos"/>
              </a:rPr>
              <a:t> în 2025, </a:t>
            </a:r>
            <a:r>
              <a:rPr lang="fr-FR" sz="1700" b="0" dirty="0">
                <a:solidFill>
                  <a:srgbClr val="1B2631"/>
                </a:solidFill>
                <a:latin typeface="Aptos"/>
              </a:rPr>
              <a:t>62,23% </a:t>
            </a:r>
            <a:r>
              <a:rPr lang="fr-FR" sz="1700" b="0" dirty="0" err="1">
                <a:solidFill>
                  <a:srgbClr val="1B2631"/>
                </a:solidFill>
                <a:latin typeface="Aptos"/>
              </a:rPr>
              <a:t>în</a:t>
            </a:r>
            <a:r>
              <a:rPr lang="fr-FR" sz="1700" b="0" dirty="0">
                <a:solidFill>
                  <a:srgbClr val="1B2631"/>
                </a:solidFill>
                <a:latin typeface="Aptos"/>
              </a:rPr>
              <a:t> 2024 </a:t>
            </a:r>
            <a:r>
              <a:rPr lang="fr-FR" sz="1700" b="0" dirty="0" err="1">
                <a:solidFill>
                  <a:srgbClr val="1B2631"/>
                </a:solidFill>
                <a:latin typeface="Aptos"/>
              </a:rPr>
              <a:t>și</a:t>
            </a:r>
            <a:r>
              <a:rPr lang="fr-FR" sz="1700" b="0" dirty="0">
                <a:solidFill>
                  <a:srgbClr val="1B2631"/>
                </a:solidFill>
                <a:latin typeface="Aptos"/>
              </a:rPr>
              <a:t> 68,21% </a:t>
            </a:r>
            <a:r>
              <a:rPr lang="fr-FR" sz="1700" b="0" dirty="0" err="1">
                <a:solidFill>
                  <a:srgbClr val="1B2631"/>
                </a:solidFill>
                <a:latin typeface="Aptos"/>
              </a:rPr>
              <a:t>în</a:t>
            </a:r>
            <a:r>
              <a:rPr lang="fr-FR" sz="1700" b="0" dirty="0">
                <a:solidFill>
                  <a:srgbClr val="1B2631"/>
                </a:solidFill>
                <a:latin typeface="Aptos"/>
              </a:rPr>
              <a:t> 2023)</a:t>
            </a:r>
          </a:p>
          <a:p>
            <a:pPr marL="0" indent="0">
              <a:spcAft>
                <a:spcPts val="400"/>
              </a:spcAft>
              <a:buNone/>
            </a:pPr>
            <a:endParaRPr lang="fr-FR" sz="1800" b="1" dirty="0">
              <a:effectLst/>
              <a:latin typeface="Times New Roman" panose="02020603050405020304" pitchFamily="18" charset="0"/>
              <a:ea typeface="SimSun" panose="02010600030101010101" pitchFamily="2" charset="-122"/>
            </a:endParaRPr>
          </a:p>
          <a:p>
            <a:pPr marL="0" indent="0">
              <a:spcAft>
                <a:spcPts val="400"/>
              </a:spcAft>
              <a:buNone/>
            </a:pPr>
            <a:endParaRPr lang="en-US" dirty="0"/>
          </a:p>
        </p:txBody>
      </p:sp>
      <p:sp>
        <p:nvSpPr>
          <p:cNvPr id="4" name="Rectangle 2">
            <a:extLst>
              <a:ext uri="{FF2B5EF4-FFF2-40B4-BE49-F238E27FC236}">
                <a16:creationId xmlns:a16="http://schemas.microsoft.com/office/drawing/2014/main" id="{387C1FBE-C93F-083E-AABE-C4A10460C10A}"/>
              </a:ext>
            </a:extLst>
          </p:cNvPr>
          <p:cNvSpPr>
            <a:spLocks noChangeArrowheads="1"/>
          </p:cNvSpPr>
          <p:nvPr/>
        </p:nvSpPr>
        <p:spPr bwMode="auto">
          <a:xfrm>
            <a:off x="755576" y="3813224"/>
            <a:ext cx="4824536"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27432" rIns="45720" bIns="27432"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ts val="400"/>
              </a:spcAft>
              <a:buClrTx/>
              <a:buSzTx/>
              <a:buFontTx/>
              <a:buChar char="•"/>
              <a:tabLst/>
            </a:pPr>
            <a:r>
              <a:rPr kumimoji="0" lang="ro-RO" altLang="zh-CN" sz="1700" b="0" i="0" u="none" strike="noStrike" cap="none" normalizeH="0" baseline="0" dirty="0">
                <a:ln>
                  <a:noFill/>
                </a:ln>
                <a:solidFill>
                  <a:srgbClr val="1B2631"/>
                </a:solidFill>
                <a:effectLst/>
                <a:latin typeface="Aptos" panose="02020603050405020304" pitchFamily="18" charset="0"/>
                <a:ea typeface="SimSun" panose="02010600030101010101" pitchFamily="2" charset="-122"/>
                <a:cs typeface="Times New Roman" panose="02020603050405020304" pitchFamily="18" charset="0"/>
              </a:rPr>
              <a:t>Elevi evaluați: 3048</a:t>
            </a:r>
            <a:endParaRPr kumimoji="0" lang="ro-RO" altLang="zh-CN" sz="1050" b="0" i="0" u="none" strike="noStrike" cap="none" normalizeH="0" baseline="0" dirty="0">
              <a:ln>
                <a:noFill/>
              </a:ln>
              <a:solidFill>
                <a:srgbClr val="FFFF00"/>
              </a:solidFill>
              <a:effectLst/>
            </a:endParaRPr>
          </a:p>
          <a:p>
            <a:pPr marL="0" marR="0" lvl="0" indent="0" algn="l" defTabSz="914400" rtl="0" eaLnBrk="0" fontAlgn="base" latinLnBrk="0" hangingPunct="0">
              <a:lnSpc>
                <a:spcPct val="100000"/>
              </a:lnSpc>
              <a:spcBef>
                <a:spcPct val="0"/>
              </a:spcBef>
              <a:spcAft>
                <a:spcPts val="400"/>
              </a:spcAft>
              <a:buClrTx/>
              <a:buSzTx/>
              <a:buFontTx/>
              <a:buChar char="•"/>
              <a:tabLst/>
            </a:pPr>
            <a:r>
              <a:rPr kumimoji="0" lang="ro-RO" altLang="zh-CN" sz="1700" b="0" i="0" u="none" strike="noStrike" cap="none" normalizeH="0" baseline="0" dirty="0">
                <a:ln>
                  <a:noFill/>
                </a:ln>
                <a:solidFill>
                  <a:srgbClr val="1B2631"/>
                </a:solidFill>
                <a:effectLst/>
                <a:latin typeface="Aptos" panose="02020603050405020304" pitchFamily="18" charset="0"/>
                <a:ea typeface="SimSun" panose="02010600030101010101" pitchFamily="2" charset="-122"/>
                <a:cs typeface="Times New Roman" panose="02020603050405020304" pitchFamily="18" charset="0"/>
              </a:rPr>
              <a:t>Elevi cu note peste 5: 2034 (66,7%)</a:t>
            </a:r>
            <a:endParaRPr kumimoji="0" lang="ro-RO" altLang="zh-CN" sz="1050" b="0" i="0" u="none" strike="noStrike" cap="none" normalizeH="0" baseline="0" dirty="0">
              <a:ln>
                <a:noFill/>
              </a:ln>
              <a:solidFill>
                <a:srgbClr val="FFFF00"/>
              </a:solidFill>
              <a:effectLst/>
            </a:endParaRPr>
          </a:p>
          <a:p>
            <a:pPr marL="0" marR="0" lvl="0" indent="0" algn="l" defTabSz="914400" rtl="0" eaLnBrk="0" fontAlgn="base" latinLnBrk="0" hangingPunct="0">
              <a:lnSpc>
                <a:spcPct val="100000"/>
              </a:lnSpc>
              <a:spcBef>
                <a:spcPct val="0"/>
              </a:spcBef>
              <a:spcAft>
                <a:spcPts val="400"/>
              </a:spcAft>
              <a:buClrTx/>
              <a:buSzTx/>
              <a:buFontTx/>
              <a:buChar char="•"/>
              <a:tabLst/>
            </a:pPr>
            <a:r>
              <a:rPr kumimoji="0" lang="ro-RO" altLang="zh-CN" sz="1700" b="0" i="0" u="none" strike="noStrike" cap="none" normalizeH="0" baseline="0" dirty="0">
                <a:ln>
                  <a:noFill/>
                </a:ln>
                <a:solidFill>
                  <a:srgbClr val="1B2631"/>
                </a:solidFill>
                <a:effectLst/>
                <a:latin typeface="Aptos" panose="02020603050405020304" pitchFamily="18" charset="0"/>
                <a:ea typeface="SimSun" panose="02010600030101010101" pitchFamily="2" charset="-122"/>
                <a:cs typeface="Times New Roman" panose="02020603050405020304" pitchFamily="18" charset="0"/>
              </a:rPr>
              <a:t>Elevi cu note sub 5: 1014 (33,3%)</a:t>
            </a:r>
            <a:endParaRPr kumimoji="0" lang="ro-RO" altLang="zh-CN" sz="1050" b="0" i="0" u="none" strike="noStrike" cap="none" normalizeH="0" baseline="0" dirty="0">
              <a:ln>
                <a:noFill/>
              </a:ln>
              <a:solidFill>
                <a:srgbClr val="FFFF00"/>
              </a:solidFill>
              <a:effectLst/>
            </a:endParaRPr>
          </a:p>
          <a:p>
            <a:pPr marL="0" marR="0" lvl="0" indent="0" algn="l" defTabSz="914400" rtl="0" eaLnBrk="0" fontAlgn="base" latinLnBrk="0" hangingPunct="0">
              <a:lnSpc>
                <a:spcPct val="100000"/>
              </a:lnSpc>
              <a:spcBef>
                <a:spcPct val="0"/>
              </a:spcBef>
              <a:spcAft>
                <a:spcPts val="400"/>
              </a:spcAft>
              <a:buClrTx/>
              <a:buSzTx/>
              <a:buFontTx/>
              <a:buChar char="•"/>
              <a:tabLst/>
            </a:pPr>
            <a:r>
              <a:rPr kumimoji="0" lang="ro-RO" altLang="zh-CN" sz="1700" b="0" i="0" u="none" strike="noStrike" cap="none" normalizeH="0" baseline="0" dirty="0">
                <a:ln>
                  <a:noFill/>
                </a:ln>
                <a:solidFill>
                  <a:srgbClr val="1B2631"/>
                </a:solidFill>
                <a:effectLst/>
                <a:latin typeface="Aptos" panose="02020603050405020304" pitchFamily="18" charset="0"/>
                <a:ea typeface="SimSun" panose="02010600030101010101" pitchFamily="2" charset="-122"/>
                <a:cs typeface="Times New Roman" panose="02020603050405020304" pitchFamily="18" charset="0"/>
              </a:rPr>
              <a:t>Media ponderată județeană (estimativă): 6,04</a:t>
            </a:r>
            <a:endParaRPr kumimoji="0" lang="ro-RO" altLang="zh-CN" sz="1050" b="0" i="0" u="none" strike="noStrike" cap="none" normalizeH="0" baseline="0" dirty="0">
              <a:ln>
                <a:noFill/>
              </a:ln>
              <a:solidFill>
                <a:srgbClr val="FFFF00"/>
              </a:solidFill>
              <a:effectLst/>
            </a:endParaRPr>
          </a:p>
          <a:p>
            <a:pPr marL="0" marR="0" lvl="0" indent="0" algn="l" defTabSz="914400" rtl="0" eaLnBrk="0" fontAlgn="base" latinLnBrk="0" hangingPunct="0">
              <a:lnSpc>
                <a:spcPct val="100000"/>
              </a:lnSpc>
              <a:spcBef>
                <a:spcPct val="0"/>
              </a:spcBef>
              <a:spcAft>
                <a:spcPts val="400"/>
              </a:spcAft>
              <a:buClrTx/>
              <a:buSzTx/>
              <a:buFontTx/>
              <a:buChar char="•"/>
              <a:tabLst/>
            </a:pPr>
            <a:r>
              <a:rPr kumimoji="0" lang="ro-RO" altLang="zh-CN" sz="1700" b="0" i="0" u="none" strike="noStrike" cap="none" normalizeH="0" baseline="0" dirty="0">
                <a:ln>
                  <a:noFill/>
                </a:ln>
                <a:solidFill>
                  <a:srgbClr val="1B2631"/>
                </a:solidFill>
                <a:effectLst/>
                <a:latin typeface="Aptos" panose="02020603050405020304" pitchFamily="18" charset="0"/>
                <a:ea typeface="SimSun" panose="02010600030101010101" pitchFamily="2" charset="-122"/>
                <a:cs typeface="Times New Roman" panose="02020603050405020304" pitchFamily="18" charset="0"/>
              </a:rPr>
              <a:t>Unități cu sub 50% note peste 5: 49 din 131</a:t>
            </a:r>
            <a:endParaRPr kumimoji="0" lang="ro-RO" altLang="zh-CN" sz="3600" b="0" i="0" u="none" strike="noStrike" cap="none" normalizeH="0" baseline="0" dirty="0">
              <a:ln>
                <a:noFill/>
              </a:ln>
              <a:solidFill>
                <a:srgbClr val="FFFF00"/>
              </a:solidFill>
              <a:effectLst/>
            </a:endParaRPr>
          </a:p>
        </p:txBody>
      </p:sp>
      <p:pic>
        <p:nvPicPr>
          <p:cNvPr id="1025" name="Imagine 1105964572">
            <a:extLst>
              <a:ext uri="{FF2B5EF4-FFF2-40B4-BE49-F238E27FC236}">
                <a16:creationId xmlns:a16="http://schemas.microsoft.com/office/drawing/2014/main" id="{9A91247C-6C9B-6015-D3F3-79359F52E3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8962" y="3398059"/>
            <a:ext cx="3475038" cy="3475038"/>
          </a:xfrm>
          <a:prstGeom prst="rect">
            <a:avLst/>
          </a:prstGeom>
          <a:noFill/>
          <a:extLst>
            <a:ext uri="{909E8E84-426E-40DD-AFC4-6F175D3DCCD1}">
              <a14:hiddenFill xmlns:a14="http://schemas.microsoft.com/office/drawing/2010/main">
                <a:solidFill>
                  <a:srgbClr val="FFFFFF"/>
                </a:solidFill>
              </a14:hiddenFill>
            </a:ext>
          </a:extLst>
        </p:spPr>
      </p:pic>
      <p:sp>
        <p:nvSpPr>
          <p:cNvPr id="1026" name="Rectangle 102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7" name="Rectangle 102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8" name="TextBox 102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04</a:t>
            </a:r>
          </a:p>
        </p:txBody>
      </p:sp>
    </p:spTree>
    <p:extLst>
      <p:ext uri="{BB962C8B-B14F-4D97-AF65-F5344CB8AC3E}">
        <p14:creationId xmlns:p14="http://schemas.microsoft.com/office/powerpoint/2010/main" val="1513914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E9A3C-4EE4-4DE1-B919-54E07DD64E0B}"/>
              </a:ext>
            </a:extLst>
          </p:cNvPr>
          <p:cNvSpPr>
            <a:spLocks noGrp="1"/>
          </p:cNvSpPr>
          <p:nvPr>
            <p:ph type="title"/>
          </p:nvPr>
        </p:nvSpPr>
        <p:spPr>
          <a:xfrm>
            <a:off x="856060" y="618518"/>
            <a:ext cx="7429499" cy="359474"/>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63D45CB2-478D-4709-9C67-F307CC1F67F5}"/>
              </a:ext>
            </a:extLst>
          </p:cNvPr>
          <p:cNvSpPr>
            <a:spLocks noGrp="1"/>
          </p:cNvSpPr>
          <p:nvPr>
            <p:ph idx="1"/>
          </p:nvPr>
        </p:nvSpPr>
        <p:spPr>
          <a:xfrm>
            <a:off x="685800" y="1905000"/>
            <a:ext cx="7772400" cy="4044280"/>
          </a:xfrm>
        </p:spPr>
        <p:txBody>
          <a:bodyPr wrap="square" lIns="45720" tIns="27432" rIns="45720" bIns="27432"/>
          <a:lstStyle/>
          <a:p>
            <a:pPr marL="0" indent="0">
              <a:spcAft>
                <a:spcPts val="400"/>
              </a:spcAft>
              <a:buNone/>
            </a:pPr>
            <a:r>
              <a:rPr lang="en-US" sz="1700" b="0" dirty="0" err="1">
                <a:solidFill>
                  <a:srgbClr val="1B2631"/>
                </a:solidFill>
                <a:latin typeface="Aptos"/>
              </a:rPr>
              <a:t>Rezultate</a:t>
            </a:r>
            <a:r>
              <a:rPr lang="en-US" sz="1700" b="0" dirty="0">
                <a:solidFill>
                  <a:srgbClr val="1B2631"/>
                </a:solidFill>
                <a:latin typeface="Aptos"/>
              </a:rPr>
              <a:t> finale – EN – 202</a:t>
            </a:r>
            <a:r>
              <a:rPr lang="ro-RO" sz="1700" b="0" dirty="0">
                <a:solidFill>
                  <a:srgbClr val="1B2631"/>
                </a:solidFill>
                <a:latin typeface="Aptos"/>
              </a:rPr>
              <a:t>6</a:t>
            </a:r>
            <a:r>
              <a:rPr lang="en-US" sz="1700" b="0" dirty="0">
                <a:solidFill>
                  <a:srgbClr val="1B2631"/>
                </a:solidFill>
                <a:latin typeface="Aptos"/>
              </a:rPr>
              <a:t>, </a:t>
            </a:r>
            <a:r>
              <a:rPr lang="en-US" sz="1700" b="0" dirty="0" err="1">
                <a:solidFill>
                  <a:srgbClr val="1B2631"/>
                </a:solidFill>
                <a:latin typeface="Aptos"/>
              </a:rPr>
              <a:t>Matematică</a:t>
            </a:r>
            <a:endParaRPr lang="en-US" dirty="0"/>
          </a:p>
          <a:p>
            <a:pPr marL="0" indent="0">
              <a:spcAft>
                <a:spcPts val="400"/>
              </a:spcAft>
              <a:buNone/>
            </a:pPr>
            <a:r>
              <a:rPr lang="fr-FR" sz="1700" b="0" dirty="0" err="1">
                <a:solidFill>
                  <a:srgbClr val="1B2631"/>
                </a:solidFill>
                <a:latin typeface="Aptos"/>
              </a:rPr>
              <a:t>Promovabilitate</a:t>
            </a:r>
            <a:r>
              <a:rPr lang="fr-FR" sz="1700" b="0" dirty="0">
                <a:solidFill>
                  <a:srgbClr val="1B2631"/>
                </a:solidFill>
                <a:latin typeface="Aptos"/>
              </a:rPr>
              <a:t>: 6</a:t>
            </a:r>
            <a:r>
              <a:rPr lang="ro-RO" sz="1700" b="0" dirty="0">
                <a:solidFill>
                  <a:srgbClr val="1B2631"/>
                </a:solidFill>
                <a:latin typeface="Aptos"/>
              </a:rPr>
              <a:t>6</a:t>
            </a:r>
            <a:r>
              <a:rPr lang="fr-FR" sz="1700" b="0" dirty="0">
                <a:solidFill>
                  <a:srgbClr val="1B2631"/>
                </a:solidFill>
                <a:latin typeface="Aptos"/>
              </a:rPr>
              <a:t>,</a:t>
            </a:r>
            <a:r>
              <a:rPr lang="ro-RO" sz="1700" b="0" dirty="0">
                <a:solidFill>
                  <a:srgbClr val="1B2631"/>
                </a:solidFill>
                <a:latin typeface="Aptos"/>
              </a:rPr>
              <a:t>7</a:t>
            </a:r>
            <a:r>
              <a:rPr lang="fr-FR" sz="1700" b="0" dirty="0">
                <a:solidFill>
                  <a:srgbClr val="1B2631"/>
                </a:solidFill>
                <a:latin typeface="Aptos"/>
              </a:rPr>
              <a:t>%</a:t>
            </a:r>
          </a:p>
          <a:p>
            <a:pPr marL="0" indent="0">
              <a:spcAft>
                <a:spcPts val="400"/>
              </a:spcAft>
              <a:buNone/>
            </a:pPr>
            <a:endParaRPr lang="fr-FR" dirty="0"/>
          </a:p>
          <a:p>
            <a:pPr marL="0" indent="0">
              <a:spcAft>
                <a:spcPts val="400"/>
              </a:spcAft>
              <a:buNone/>
            </a:pPr>
            <a:endParaRPr lang="fr-FR" sz="1800" b="1" dirty="0">
              <a:effectLst/>
              <a:latin typeface="Times New Roman" panose="02020603050405020304" pitchFamily="18" charset="0"/>
              <a:ea typeface="SimSun" panose="02010600030101010101" pitchFamily="2" charset="-122"/>
            </a:endParaRPr>
          </a:p>
          <a:p>
            <a:pPr marL="0" indent="0">
              <a:spcAft>
                <a:spcPts val="400"/>
              </a:spcAft>
              <a:buNone/>
            </a:pPr>
            <a:endParaRPr lang="en-US" dirty="0"/>
          </a:p>
        </p:txBody>
      </p:sp>
      <p:pic>
        <p:nvPicPr>
          <p:cNvPr id="4" name="Imagine 3">
            <a:extLst>
              <a:ext uri="{FF2B5EF4-FFF2-40B4-BE49-F238E27FC236}">
                <a16:creationId xmlns:a16="http://schemas.microsoft.com/office/drawing/2014/main" id="{09FAC4B4-35B8-5162-BC36-7EBF4781A708}"/>
              </a:ext>
            </a:extLst>
          </p:cNvPr>
          <p:cNvPicPr>
            <a:picLocks noChangeAspect="1"/>
          </p:cNvPicPr>
          <p:nvPr/>
        </p:nvPicPr>
        <p:blipFill>
          <a:blip r:embed="rId2"/>
          <a:srcRect/>
          <a:stretch>
            <a:fillRect/>
          </a:stretch>
        </p:blipFill>
        <p:spPr bwMode="auto">
          <a:xfrm>
            <a:off x="-7232" y="3429445"/>
            <a:ext cx="5655310" cy="3453765"/>
          </a:xfrm>
          <a:prstGeom prst="rect">
            <a:avLst/>
          </a:prstGeom>
        </p:spPr>
      </p:pic>
      <p:graphicFrame>
        <p:nvGraphicFramePr>
          <p:cNvPr id="6" name="Tabel 5">
            <a:extLst>
              <a:ext uri="{FF2B5EF4-FFF2-40B4-BE49-F238E27FC236}">
                <a16:creationId xmlns:a16="http://schemas.microsoft.com/office/drawing/2014/main" id="{18B495CC-90E2-55A2-86F5-B382C9CFFAD7}"/>
              </a:ext>
            </a:extLst>
          </p:cNvPr>
          <p:cNvGraphicFramePr>
            <a:graphicFrameLocks noGrp="1"/>
          </p:cNvGraphicFramePr>
          <p:nvPr>
            <p:extLst>
              <p:ext uri="{D42A27DB-BD31-4B8C-83A1-F6EECF244321}">
                <p14:modId xmlns:p14="http://schemas.microsoft.com/office/powerpoint/2010/main" val="37161812"/>
              </p:ext>
            </p:extLst>
          </p:nvPr>
        </p:nvGraphicFramePr>
        <p:xfrm>
          <a:off x="5648078" y="2636912"/>
          <a:ext cx="3503154" cy="4221084"/>
        </p:xfrm>
        <a:graphic>
          <a:graphicData uri="http://schemas.openxmlformats.org/drawingml/2006/table">
            <a:tbl>
              <a:tblPr>
                <a:tableStyleId>{5C22544A-7EE6-4342-B048-85BDC9FD1C3A}</a:tableStyleId>
              </a:tblPr>
              <a:tblGrid>
                <a:gridCol w="1324967">
                  <a:extLst>
                    <a:ext uri="{9D8B030D-6E8A-4147-A177-3AD203B41FA5}">
                      <a16:colId xmlns:a16="http://schemas.microsoft.com/office/drawing/2014/main" val="2821686486"/>
                    </a:ext>
                  </a:extLst>
                </a:gridCol>
                <a:gridCol w="1046983">
                  <a:extLst>
                    <a:ext uri="{9D8B030D-6E8A-4147-A177-3AD203B41FA5}">
                      <a16:colId xmlns:a16="http://schemas.microsoft.com/office/drawing/2014/main" val="156169164"/>
                    </a:ext>
                  </a:extLst>
                </a:gridCol>
                <a:gridCol w="1131204">
                  <a:extLst>
                    <a:ext uri="{9D8B030D-6E8A-4147-A177-3AD203B41FA5}">
                      <a16:colId xmlns:a16="http://schemas.microsoft.com/office/drawing/2014/main" val="4062146543"/>
                    </a:ext>
                  </a:extLst>
                </a:gridCol>
              </a:tblGrid>
              <a:tr h="351757">
                <a:tc>
                  <a:txBody>
                    <a:bodyPr/>
                    <a:lstStyle/>
                    <a:p>
                      <a:pPr algn="ctr">
                        <a:buNone/>
                      </a:pPr>
                      <a:r>
                        <a:rPr lang="ro-RO" sz="1100" b="1">
                          <a:solidFill>
                            <a:srgbClr val="FFFFFF"/>
                          </a:solidFill>
                          <a:effectLst/>
                          <a:latin typeface="Aptos"/>
                        </a:rPr>
                        <a:t>Interval de note</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tc>
                  <a:txBody>
                    <a:bodyPr/>
                    <a:lstStyle/>
                    <a:p>
                      <a:pPr algn="ctr">
                        <a:buNone/>
                      </a:pPr>
                      <a:r>
                        <a:rPr lang="ro-RO" sz="1100" b="1">
                          <a:solidFill>
                            <a:srgbClr val="FFFFFF"/>
                          </a:solidFill>
                          <a:effectLst/>
                          <a:latin typeface="Aptos"/>
                        </a:rPr>
                        <a:t>Elevi</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tc>
                  <a:txBody>
                    <a:bodyPr/>
                    <a:lstStyle/>
                    <a:p>
                      <a:pPr algn="ctr">
                        <a:buNone/>
                      </a:pPr>
                      <a:r>
                        <a:rPr lang="ro-RO" sz="1100" b="1">
                          <a:solidFill>
                            <a:srgbClr val="FFFFFF"/>
                          </a:solidFill>
                          <a:effectLst/>
                          <a:latin typeface="Aptos"/>
                        </a:rPr>
                        <a:t>Pondere</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extLst>
                  <a:ext uri="{0D108BD9-81ED-4DB2-BD59-A6C34878D82A}">
                    <a16:rowId xmlns:a16="http://schemas.microsoft.com/office/drawing/2014/main" val="4220804043"/>
                  </a:ext>
                </a:extLst>
              </a:tr>
              <a:tr h="351757">
                <a:tc>
                  <a:txBody>
                    <a:bodyPr/>
                    <a:lstStyle/>
                    <a:p>
                      <a:pPr algn="ctr">
                        <a:buNone/>
                      </a:pPr>
                      <a:r>
                        <a:rPr lang="ro-RO" sz="1050" b="0">
                          <a:solidFill>
                            <a:srgbClr val="1B2631"/>
                          </a:solidFill>
                          <a:effectLst/>
                          <a:latin typeface="Aptos"/>
                        </a:rPr>
                        <a:t>1–1,99</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1050" b="0">
                          <a:solidFill>
                            <a:srgbClr val="1B2631"/>
                          </a:solidFill>
                          <a:effectLst/>
                          <a:latin typeface="Aptos"/>
                        </a:rPr>
                        <a:t>5</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1050" b="0">
                          <a:solidFill>
                            <a:srgbClr val="1B2631"/>
                          </a:solidFill>
                          <a:effectLst/>
                          <a:latin typeface="Aptos"/>
                        </a:rPr>
                        <a:t>0,2%</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666051017"/>
                  </a:ext>
                </a:extLst>
              </a:tr>
              <a:tr h="351757">
                <a:tc>
                  <a:txBody>
                    <a:bodyPr/>
                    <a:lstStyle/>
                    <a:p>
                      <a:pPr algn="ctr">
                        <a:buNone/>
                      </a:pPr>
                      <a:r>
                        <a:rPr lang="ro-RO" sz="1050" b="0">
                          <a:solidFill>
                            <a:srgbClr val="1B2631"/>
                          </a:solidFill>
                          <a:effectLst/>
                          <a:latin typeface="Aptos"/>
                        </a:rPr>
                        <a:t>2–2,99</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1050" b="0">
                          <a:solidFill>
                            <a:srgbClr val="1B2631"/>
                          </a:solidFill>
                          <a:effectLst/>
                          <a:latin typeface="Aptos"/>
                        </a:rPr>
                        <a:t>150</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1050" b="0">
                          <a:solidFill>
                            <a:srgbClr val="1B2631"/>
                          </a:solidFill>
                          <a:effectLst/>
                          <a:latin typeface="Aptos"/>
                        </a:rPr>
                        <a:t>4,9%</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extLst>
                  <a:ext uri="{0D108BD9-81ED-4DB2-BD59-A6C34878D82A}">
                    <a16:rowId xmlns:a16="http://schemas.microsoft.com/office/drawing/2014/main" val="1354106420"/>
                  </a:ext>
                </a:extLst>
              </a:tr>
              <a:tr h="351757">
                <a:tc>
                  <a:txBody>
                    <a:bodyPr/>
                    <a:lstStyle/>
                    <a:p>
                      <a:pPr algn="ctr">
                        <a:buNone/>
                      </a:pPr>
                      <a:r>
                        <a:rPr lang="ro-RO" sz="1050" b="0">
                          <a:solidFill>
                            <a:srgbClr val="1B2631"/>
                          </a:solidFill>
                          <a:effectLst/>
                          <a:latin typeface="Aptos"/>
                        </a:rPr>
                        <a:t>3–3,99</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1050" b="0">
                          <a:solidFill>
                            <a:srgbClr val="1B2631"/>
                          </a:solidFill>
                          <a:effectLst/>
                          <a:latin typeface="Aptos"/>
                        </a:rPr>
                        <a:t>363</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1050" b="0">
                          <a:solidFill>
                            <a:srgbClr val="1B2631"/>
                          </a:solidFill>
                          <a:effectLst/>
                          <a:latin typeface="Aptos"/>
                        </a:rPr>
                        <a:t>11,9%</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3521057500"/>
                  </a:ext>
                </a:extLst>
              </a:tr>
              <a:tr h="351757">
                <a:tc>
                  <a:txBody>
                    <a:bodyPr/>
                    <a:lstStyle/>
                    <a:p>
                      <a:pPr algn="ctr">
                        <a:buNone/>
                      </a:pPr>
                      <a:r>
                        <a:rPr lang="ro-RO" sz="1050" b="0">
                          <a:solidFill>
                            <a:srgbClr val="1B2631"/>
                          </a:solidFill>
                          <a:effectLst/>
                          <a:latin typeface="Aptos"/>
                        </a:rPr>
                        <a:t>4–4,99</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1050" b="0">
                          <a:solidFill>
                            <a:srgbClr val="1B2631"/>
                          </a:solidFill>
                          <a:effectLst/>
                          <a:latin typeface="Aptos"/>
                        </a:rPr>
                        <a:t>496</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1050" b="0">
                          <a:solidFill>
                            <a:srgbClr val="1B2631"/>
                          </a:solidFill>
                          <a:effectLst/>
                          <a:latin typeface="Aptos"/>
                        </a:rPr>
                        <a:t>16,3%</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extLst>
                  <a:ext uri="{0D108BD9-81ED-4DB2-BD59-A6C34878D82A}">
                    <a16:rowId xmlns:a16="http://schemas.microsoft.com/office/drawing/2014/main" val="589493580"/>
                  </a:ext>
                </a:extLst>
              </a:tr>
              <a:tr h="351757">
                <a:tc>
                  <a:txBody>
                    <a:bodyPr/>
                    <a:lstStyle/>
                    <a:p>
                      <a:pPr algn="ctr">
                        <a:buNone/>
                      </a:pPr>
                      <a:r>
                        <a:rPr lang="ro-RO" sz="1050" b="0">
                          <a:solidFill>
                            <a:srgbClr val="1B2631"/>
                          </a:solidFill>
                          <a:effectLst/>
                          <a:latin typeface="Aptos"/>
                        </a:rPr>
                        <a:t>5–5,99</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1050" b="0">
                          <a:solidFill>
                            <a:srgbClr val="1B2631"/>
                          </a:solidFill>
                          <a:effectLst/>
                          <a:latin typeface="Aptos"/>
                        </a:rPr>
                        <a:t>521</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1050" b="0">
                          <a:solidFill>
                            <a:srgbClr val="1B2631"/>
                          </a:solidFill>
                          <a:effectLst/>
                          <a:latin typeface="Aptos"/>
                        </a:rPr>
                        <a:t>17,1%</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3547769931"/>
                  </a:ext>
                </a:extLst>
              </a:tr>
              <a:tr h="351757">
                <a:tc>
                  <a:txBody>
                    <a:bodyPr/>
                    <a:lstStyle/>
                    <a:p>
                      <a:pPr algn="ctr">
                        <a:buNone/>
                      </a:pPr>
                      <a:r>
                        <a:rPr lang="ro-RO" sz="1050" b="0">
                          <a:solidFill>
                            <a:srgbClr val="1B2631"/>
                          </a:solidFill>
                          <a:effectLst/>
                          <a:latin typeface="Aptos"/>
                        </a:rPr>
                        <a:t>6–6,99</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1050" b="0">
                          <a:solidFill>
                            <a:srgbClr val="1B2631"/>
                          </a:solidFill>
                          <a:effectLst/>
                          <a:latin typeface="Aptos"/>
                        </a:rPr>
                        <a:t>480</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1050" b="0">
                          <a:solidFill>
                            <a:srgbClr val="1B2631"/>
                          </a:solidFill>
                          <a:effectLst/>
                          <a:latin typeface="Aptos"/>
                        </a:rPr>
                        <a:t>15,7%</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extLst>
                  <a:ext uri="{0D108BD9-81ED-4DB2-BD59-A6C34878D82A}">
                    <a16:rowId xmlns:a16="http://schemas.microsoft.com/office/drawing/2014/main" val="2959079641"/>
                  </a:ext>
                </a:extLst>
              </a:tr>
              <a:tr h="351757">
                <a:tc>
                  <a:txBody>
                    <a:bodyPr/>
                    <a:lstStyle/>
                    <a:p>
                      <a:pPr algn="ctr">
                        <a:buNone/>
                      </a:pPr>
                      <a:r>
                        <a:rPr lang="ro-RO" sz="1050" b="0">
                          <a:solidFill>
                            <a:srgbClr val="1B2631"/>
                          </a:solidFill>
                          <a:effectLst/>
                          <a:latin typeface="Aptos"/>
                        </a:rPr>
                        <a:t>7–7,99</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1050" b="0">
                          <a:solidFill>
                            <a:srgbClr val="1B2631"/>
                          </a:solidFill>
                          <a:effectLst/>
                          <a:latin typeface="Aptos"/>
                        </a:rPr>
                        <a:t>443</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1050" b="0">
                          <a:solidFill>
                            <a:srgbClr val="1B2631"/>
                          </a:solidFill>
                          <a:effectLst/>
                          <a:latin typeface="Aptos"/>
                        </a:rPr>
                        <a:t>14,5%</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518269811"/>
                  </a:ext>
                </a:extLst>
              </a:tr>
              <a:tr h="351757">
                <a:tc>
                  <a:txBody>
                    <a:bodyPr/>
                    <a:lstStyle/>
                    <a:p>
                      <a:pPr algn="ctr">
                        <a:buNone/>
                      </a:pPr>
                      <a:r>
                        <a:rPr lang="ro-RO" sz="1050" b="0">
                          <a:solidFill>
                            <a:srgbClr val="1B2631"/>
                          </a:solidFill>
                          <a:effectLst/>
                          <a:latin typeface="Aptos"/>
                        </a:rPr>
                        <a:t>8–8,99</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1050" b="0">
                          <a:solidFill>
                            <a:srgbClr val="1B2631"/>
                          </a:solidFill>
                          <a:effectLst/>
                          <a:latin typeface="Aptos"/>
                        </a:rPr>
                        <a:t>385</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1050" b="0">
                          <a:solidFill>
                            <a:srgbClr val="1B2631"/>
                          </a:solidFill>
                          <a:effectLst/>
                          <a:latin typeface="Aptos"/>
                        </a:rPr>
                        <a:t>12,6%</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extLst>
                  <a:ext uri="{0D108BD9-81ED-4DB2-BD59-A6C34878D82A}">
                    <a16:rowId xmlns:a16="http://schemas.microsoft.com/office/drawing/2014/main" val="1633622479"/>
                  </a:ext>
                </a:extLst>
              </a:tr>
              <a:tr h="351757">
                <a:tc>
                  <a:txBody>
                    <a:bodyPr/>
                    <a:lstStyle/>
                    <a:p>
                      <a:pPr algn="ctr">
                        <a:buNone/>
                      </a:pPr>
                      <a:r>
                        <a:rPr lang="ro-RO" sz="1050" b="0">
                          <a:solidFill>
                            <a:srgbClr val="1B2631"/>
                          </a:solidFill>
                          <a:effectLst/>
                          <a:latin typeface="Aptos"/>
                        </a:rPr>
                        <a:t>9–9,99</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1050" b="0">
                          <a:solidFill>
                            <a:srgbClr val="1B2631"/>
                          </a:solidFill>
                          <a:effectLst/>
                          <a:latin typeface="Aptos"/>
                        </a:rPr>
                        <a:t>204</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1050" b="0">
                          <a:solidFill>
                            <a:srgbClr val="1B2631"/>
                          </a:solidFill>
                          <a:effectLst/>
                          <a:latin typeface="Aptos"/>
                        </a:rPr>
                        <a:t>6,7%</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1632454424"/>
                  </a:ext>
                </a:extLst>
              </a:tr>
              <a:tr h="351757">
                <a:tc>
                  <a:txBody>
                    <a:bodyPr/>
                    <a:lstStyle/>
                    <a:p>
                      <a:pPr algn="ctr">
                        <a:buNone/>
                      </a:pPr>
                      <a:r>
                        <a:rPr lang="ro-RO" sz="1050" b="0">
                          <a:solidFill>
                            <a:srgbClr val="1B2631"/>
                          </a:solidFill>
                          <a:effectLst/>
                          <a:latin typeface="Aptos"/>
                        </a:rPr>
                        <a:t>10</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1050" b="0">
                          <a:solidFill>
                            <a:srgbClr val="1B2631"/>
                          </a:solidFill>
                          <a:effectLst/>
                          <a:latin typeface="Aptos"/>
                        </a:rPr>
                        <a:t>1</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1050" b="0">
                          <a:solidFill>
                            <a:srgbClr val="1B2631"/>
                          </a:solidFill>
                          <a:effectLst/>
                          <a:latin typeface="Aptos"/>
                        </a:rPr>
                        <a:t>0,0%</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extLst>
                  <a:ext uri="{0D108BD9-81ED-4DB2-BD59-A6C34878D82A}">
                    <a16:rowId xmlns:a16="http://schemas.microsoft.com/office/drawing/2014/main" val="4128141564"/>
                  </a:ext>
                </a:extLst>
              </a:tr>
              <a:tr h="351757">
                <a:tc>
                  <a:txBody>
                    <a:bodyPr/>
                    <a:lstStyle/>
                    <a:p>
                      <a:pPr algn="ctr">
                        <a:buNone/>
                      </a:pPr>
                      <a:r>
                        <a:rPr lang="ro-RO" sz="1050" b="0">
                          <a:solidFill>
                            <a:srgbClr val="1B2631"/>
                          </a:solidFill>
                          <a:effectLst/>
                          <a:latin typeface="Aptos"/>
                        </a:rPr>
                        <a:t>TOTAL</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1050" b="0">
                          <a:solidFill>
                            <a:srgbClr val="1B2631"/>
                          </a:solidFill>
                          <a:effectLst/>
                          <a:latin typeface="Aptos"/>
                        </a:rPr>
                        <a:t>3048</a:t>
                      </a:r>
                      <a:endParaRPr lang="ro-RO" sz="1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1050" b="0" dirty="0">
                          <a:solidFill>
                            <a:srgbClr val="1B2631"/>
                          </a:solidFill>
                          <a:effectLst/>
                          <a:latin typeface="Aptos"/>
                        </a:rPr>
                        <a:t>100%</a:t>
                      </a:r>
                      <a:endParaRPr lang="ro-RO" sz="10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3314370538"/>
                  </a:ext>
                </a:extLst>
              </a:tr>
            </a:tbl>
          </a:graphicData>
        </a:graphic>
      </p:graphicFrame>
      <p:sp>
        <p:nvSpPr>
          <p:cNvPr id="7" name="Rectangle 6"/>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05</a:t>
            </a:r>
          </a:p>
        </p:txBody>
      </p:sp>
      <p:sp>
        <p:nvSpPr>
          <p:cNvPr id="10" name="Rectangle 9"/>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246496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FDC8FB1-7ECD-F4ED-ECA6-A65CD87CBF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0C1AE4-5480-DF5A-AA98-7B5BDAD92CCC}"/>
              </a:ext>
            </a:extLst>
          </p:cNvPr>
          <p:cNvSpPr>
            <a:spLocks noGrp="1"/>
          </p:cNvSpPr>
          <p:nvPr>
            <p:ph type="title"/>
          </p:nvPr>
        </p:nvSpPr>
        <p:spPr>
          <a:xfrm>
            <a:off x="856060" y="618518"/>
            <a:ext cx="7429499" cy="102334"/>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5F72C6EC-7B45-D03D-F1DC-A5D2B9432363}"/>
              </a:ext>
            </a:extLst>
          </p:cNvPr>
          <p:cNvSpPr>
            <a:spLocks noGrp="1"/>
          </p:cNvSpPr>
          <p:nvPr>
            <p:ph idx="1"/>
          </p:nvPr>
        </p:nvSpPr>
        <p:spPr>
          <a:xfrm>
            <a:off x="685800" y="1905000"/>
            <a:ext cx="7772400" cy="4044280"/>
          </a:xfrm>
        </p:spPr>
        <p:txBody>
          <a:bodyPr wrap="square" lIns="45720" tIns="27432" rIns="45720" bIns="27432"/>
          <a:lstStyle/>
          <a:p>
            <a:pPr marL="0" indent="0">
              <a:spcAft>
                <a:spcPts val="400"/>
              </a:spcAft>
              <a:buNone/>
            </a:pPr>
            <a:r>
              <a:rPr lang="en-US" b="0" dirty="0" err="1">
                <a:solidFill>
                  <a:srgbClr val="1B2631"/>
                </a:solidFill>
                <a:latin typeface="Aptos"/>
              </a:rPr>
              <a:t>Rezultate</a:t>
            </a:r>
            <a:r>
              <a:rPr lang="en-US" b="0" dirty="0">
                <a:solidFill>
                  <a:srgbClr val="1B2631"/>
                </a:solidFill>
                <a:latin typeface="Aptos"/>
              </a:rPr>
              <a:t> finale – EN – 202</a:t>
            </a:r>
            <a:r>
              <a:rPr lang="ro-RO" b="0" dirty="0">
                <a:solidFill>
                  <a:srgbClr val="1B2631"/>
                </a:solidFill>
                <a:latin typeface="Aptos"/>
              </a:rPr>
              <a:t>6</a:t>
            </a:r>
            <a:r>
              <a:rPr lang="en-US" b="0" dirty="0">
                <a:solidFill>
                  <a:srgbClr val="1B2631"/>
                </a:solidFill>
                <a:latin typeface="Aptos"/>
              </a:rPr>
              <a:t>, </a:t>
            </a:r>
            <a:r>
              <a:rPr lang="en-US" b="0" dirty="0" err="1">
                <a:solidFill>
                  <a:srgbClr val="1B2631"/>
                </a:solidFill>
                <a:latin typeface="Aptos"/>
              </a:rPr>
              <a:t>Matematică</a:t>
            </a:r>
            <a:endParaRPr lang="en-US" sz="3600" dirty="0"/>
          </a:p>
          <a:p>
            <a:pPr marL="0" indent="0">
              <a:spcAft>
                <a:spcPts val="400"/>
              </a:spcAft>
              <a:buNone/>
            </a:pPr>
            <a:r>
              <a:rPr lang="fr-FR" b="0" dirty="0" err="1">
                <a:solidFill>
                  <a:srgbClr val="1B2631"/>
                </a:solidFill>
                <a:latin typeface="Aptos"/>
              </a:rPr>
              <a:t>Promovabilitate</a:t>
            </a:r>
            <a:r>
              <a:rPr lang="fr-FR" b="0" dirty="0">
                <a:solidFill>
                  <a:srgbClr val="1B2631"/>
                </a:solidFill>
                <a:latin typeface="Aptos"/>
              </a:rPr>
              <a:t>: 6</a:t>
            </a:r>
            <a:r>
              <a:rPr lang="ro-RO" b="0" dirty="0">
                <a:solidFill>
                  <a:srgbClr val="1B2631"/>
                </a:solidFill>
                <a:latin typeface="Aptos"/>
              </a:rPr>
              <a:t>6</a:t>
            </a:r>
            <a:r>
              <a:rPr lang="fr-FR" b="0" dirty="0">
                <a:solidFill>
                  <a:srgbClr val="1B2631"/>
                </a:solidFill>
                <a:latin typeface="Aptos"/>
              </a:rPr>
              <a:t>,</a:t>
            </a:r>
            <a:r>
              <a:rPr lang="ro-RO" b="0" dirty="0">
                <a:solidFill>
                  <a:srgbClr val="1B2631"/>
                </a:solidFill>
                <a:latin typeface="Aptos"/>
              </a:rPr>
              <a:t>7</a:t>
            </a:r>
            <a:r>
              <a:rPr lang="fr-FR" b="0" dirty="0">
                <a:solidFill>
                  <a:srgbClr val="1B2631"/>
                </a:solidFill>
                <a:latin typeface="Aptos"/>
              </a:rPr>
              <a:t>%</a:t>
            </a:r>
          </a:p>
          <a:p>
            <a:pPr marL="0" indent="0">
              <a:spcAft>
                <a:spcPts val="400"/>
              </a:spcAft>
              <a:buNone/>
            </a:pPr>
            <a:endParaRPr lang="fr-FR" dirty="0"/>
          </a:p>
          <a:p>
            <a:pPr marL="0" indent="0">
              <a:spcAft>
                <a:spcPts val="400"/>
              </a:spcAft>
              <a:buNone/>
            </a:pPr>
            <a:endParaRPr lang="fr-FR" sz="1800" b="1" dirty="0">
              <a:effectLst/>
              <a:latin typeface="Times New Roman" panose="02020603050405020304" pitchFamily="18" charset="0"/>
              <a:ea typeface="SimSun" panose="02010600030101010101" pitchFamily="2" charset="-122"/>
            </a:endParaRPr>
          </a:p>
          <a:p>
            <a:pPr marL="0" indent="0">
              <a:spcAft>
                <a:spcPts val="400"/>
              </a:spcAft>
              <a:buNone/>
            </a:pPr>
            <a:endParaRPr lang="en-US" dirty="0"/>
          </a:p>
        </p:txBody>
      </p:sp>
      <p:graphicFrame>
        <p:nvGraphicFramePr>
          <p:cNvPr id="5" name="Tabel 4">
            <a:extLst>
              <a:ext uri="{FF2B5EF4-FFF2-40B4-BE49-F238E27FC236}">
                <a16:creationId xmlns:a16="http://schemas.microsoft.com/office/drawing/2014/main" id="{34B24FF0-F86A-D598-47BD-6AFF3E2C9F17}"/>
              </a:ext>
            </a:extLst>
          </p:cNvPr>
          <p:cNvGraphicFramePr>
            <a:graphicFrameLocks noGrp="1"/>
          </p:cNvGraphicFramePr>
          <p:nvPr>
            <p:extLst>
              <p:ext uri="{D42A27DB-BD31-4B8C-83A1-F6EECF244321}">
                <p14:modId xmlns:p14="http://schemas.microsoft.com/office/powerpoint/2010/main" val="1154605508"/>
              </p:ext>
            </p:extLst>
          </p:nvPr>
        </p:nvGraphicFramePr>
        <p:xfrm>
          <a:off x="1115616" y="3140968"/>
          <a:ext cx="7272809" cy="3557196"/>
        </p:xfrm>
        <a:graphic>
          <a:graphicData uri="http://schemas.openxmlformats.org/drawingml/2006/table">
            <a:tbl>
              <a:tblPr>
                <a:tableStyleId>{5C22544A-7EE6-4342-B048-85BDC9FD1C3A}</a:tableStyleId>
              </a:tblPr>
              <a:tblGrid>
                <a:gridCol w="2486430">
                  <a:extLst>
                    <a:ext uri="{9D8B030D-6E8A-4147-A177-3AD203B41FA5}">
                      <a16:colId xmlns:a16="http://schemas.microsoft.com/office/drawing/2014/main" val="2419613436"/>
                    </a:ext>
                  </a:extLst>
                </a:gridCol>
                <a:gridCol w="1592870">
                  <a:extLst>
                    <a:ext uri="{9D8B030D-6E8A-4147-A177-3AD203B41FA5}">
                      <a16:colId xmlns:a16="http://schemas.microsoft.com/office/drawing/2014/main" val="2196410658"/>
                    </a:ext>
                  </a:extLst>
                </a:gridCol>
                <a:gridCol w="1592870">
                  <a:extLst>
                    <a:ext uri="{9D8B030D-6E8A-4147-A177-3AD203B41FA5}">
                      <a16:colId xmlns:a16="http://schemas.microsoft.com/office/drawing/2014/main" val="3476708451"/>
                    </a:ext>
                  </a:extLst>
                </a:gridCol>
                <a:gridCol w="1600639">
                  <a:extLst>
                    <a:ext uri="{9D8B030D-6E8A-4147-A177-3AD203B41FA5}">
                      <a16:colId xmlns:a16="http://schemas.microsoft.com/office/drawing/2014/main" val="1427920054"/>
                    </a:ext>
                  </a:extLst>
                </a:gridCol>
              </a:tblGrid>
              <a:tr h="1252939">
                <a:tc>
                  <a:txBody>
                    <a:bodyPr/>
                    <a:lstStyle/>
                    <a:p>
                      <a:pPr algn="ctr">
                        <a:buNone/>
                      </a:pPr>
                      <a:r>
                        <a:rPr lang="ro-RO" sz="1100" b="1" dirty="0">
                          <a:solidFill>
                            <a:srgbClr val="FFFFFF"/>
                          </a:solidFill>
                          <a:effectLst/>
                          <a:latin typeface="Aptos"/>
                        </a:rPr>
                        <a:t>Mediu</a:t>
                      </a:r>
                      <a:endParaRPr lang="ro-RO"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tc>
                  <a:txBody>
                    <a:bodyPr/>
                    <a:lstStyle/>
                    <a:p>
                      <a:pPr algn="ctr">
                        <a:buNone/>
                      </a:pPr>
                      <a:r>
                        <a:rPr lang="ro-RO" sz="1100" b="1">
                          <a:solidFill>
                            <a:srgbClr val="FFFFFF"/>
                          </a:solidFill>
                          <a:effectLst/>
                          <a:latin typeface="Aptos"/>
                        </a:rPr>
                        <a:t>Total elevi</a:t>
                      </a:r>
                      <a:endParaRPr lang="ro-RO" sz="18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tc>
                  <a:txBody>
                    <a:bodyPr/>
                    <a:lstStyle/>
                    <a:p>
                      <a:pPr algn="ctr">
                        <a:buNone/>
                      </a:pPr>
                      <a:r>
                        <a:rPr lang="ro-RO" sz="1100" b="1">
                          <a:solidFill>
                            <a:srgbClr val="FFFFFF"/>
                          </a:solidFill>
                          <a:effectLst/>
                          <a:latin typeface="Aptos"/>
                        </a:rPr>
                        <a:t>Note peste 5</a:t>
                      </a:r>
                      <a:endParaRPr lang="ro-RO" sz="18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tc>
                  <a:txBody>
                    <a:bodyPr/>
                    <a:lstStyle/>
                    <a:p>
                      <a:pPr algn="ctr">
                        <a:buNone/>
                      </a:pPr>
                      <a:r>
                        <a:rPr lang="ro-RO" sz="1100" b="1">
                          <a:solidFill>
                            <a:srgbClr val="FFFFFF"/>
                          </a:solidFill>
                          <a:effectLst/>
                          <a:latin typeface="Aptos"/>
                        </a:rPr>
                        <a:t>% note peste 5</a:t>
                      </a:r>
                      <a:endParaRPr lang="ro-RO" sz="18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extLst>
                  <a:ext uri="{0D108BD9-81ED-4DB2-BD59-A6C34878D82A}">
                    <a16:rowId xmlns:a16="http://schemas.microsoft.com/office/drawing/2014/main" val="3369583900"/>
                  </a:ext>
                </a:extLst>
              </a:tr>
              <a:tr h="835293">
                <a:tc>
                  <a:txBody>
                    <a:bodyPr/>
                    <a:lstStyle/>
                    <a:p>
                      <a:pPr>
                        <a:buNone/>
                      </a:pPr>
                      <a:r>
                        <a:rPr lang="ro-RO" sz="2400" b="0" dirty="0">
                          <a:solidFill>
                            <a:srgbClr val="1B2631"/>
                          </a:solidFill>
                          <a:effectLst/>
                          <a:latin typeface="Aptos"/>
                        </a:rPr>
                        <a:t>Municipiul Arad</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dirty="0">
                          <a:solidFill>
                            <a:srgbClr val="1B2631"/>
                          </a:solidFill>
                          <a:effectLst/>
                          <a:latin typeface="Aptos"/>
                        </a:rPr>
                        <a:t>1356</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dirty="0">
                          <a:solidFill>
                            <a:srgbClr val="1B2631"/>
                          </a:solidFill>
                          <a:effectLst/>
                          <a:latin typeface="Aptos"/>
                        </a:rPr>
                        <a:t>1113</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a:solidFill>
                            <a:srgbClr val="1B2631"/>
                          </a:solidFill>
                          <a:effectLst/>
                          <a:latin typeface="Aptos"/>
                        </a:rPr>
                        <a:t>82,1%</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809527481"/>
                  </a:ext>
                </a:extLst>
              </a:tr>
              <a:tr h="734482">
                <a:tc>
                  <a:txBody>
                    <a:bodyPr/>
                    <a:lstStyle/>
                    <a:p>
                      <a:pPr>
                        <a:buNone/>
                      </a:pPr>
                      <a:r>
                        <a:rPr lang="ro-RO" sz="2400" b="0">
                          <a:solidFill>
                            <a:srgbClr val="1B2631"/>
                          </a:solidFill>
                          <a:effectLst/>
                          <a:latin typeface="Aptos"/>
                        </a:rPr>
                        <a:t>Oraș</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400" b="0" dirty="0">
                          <a:solidFill>
                            <a:srgbClr val="1B2631"/>
                          </a:solidFill>
                          <a:effectLst/>
                          <a:latin typeface="Aptos"/>
                        </a:rPr>
                        <a:t>526</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400" b="0" dirty="0">
                          <a:solidFill>
                            <a:srgbClr val="1B2631"/>
                          </a:solidFill>
                          <a:effectLst/>
                          <a:latin typeface="Aptos"/>
                        </a:rPr>
                        <a:t>312</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400" b="0" dirty="0">
                          <a:solidFill>
                            <a:srgbClr val="1B2631"/>
                          </a:solidFill>
                          <a:effectLst/>
                          <a:latin typeface="Aptos"/>
                        </a:rPr>
                        <a:t>59,3%</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extLst>
                  <a:ext uri="{0D108BD9-81ED-4DB2-BD59-A6C34878D82A}">
                    <a16:rowId xmlns:a16="http://schemas.microsoft.com/office/drawing/2014/main" val="2410649285"/>
                  </a:ext>
                </a:extLst>
              </a:tr>
              <a:tr h="734482">
                <a:tc>
                  <a:txBody>
                    <a:bodyPr/>
                    <a:lstStyle/>
                    <a:p>
                      <a:pPr>
                        <a:buNone/>
                      </a:pPr>
                      <a:r>
                        <a:rPr lang="ro-RO" sz="2400" b="0">
                          <a:solidFill>
                            <a:srgbClr val="1B2631"/>
                          </a:solidFill>
                          <a:effectLst/>
                          <a:latin typeface="Aptos"/>
                        </a:rPr>
                        <a:t>Rural (comună)</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a:solidFill>
                            <a:srgbClr val="1B2631"/>
                          </a:solidFill>
                          <a:effectLst/>
                          <a:latin typeface="Aptos"/>
                        </a:rPr>
                        <a:t>1166</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a:solidFill>
                            <a:srgbClr val="1B2631"/>
                          </a:solidFill>
                          <a:effectLst/>
                          <a:latin typeface="Aptos"/>
                        </a:rPr>
                        <a:t>609</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dirty="0">
                          <a:solidFill>
                            <a:srgbClr val="1B2631"/>
                          </a:solidFill>
                          <a:effectLst/>
                          <a:latin typeface="Aptos"/>
                        </a:rPr>
                        <a:t>52,2%</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4089187843"/>
                  </a:ext>
                </a:extLst>
              </a:tr>
            </a:tbl>
          </a:graphicData>
        </a:graphic>
      </p:graphicFrame>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06</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843113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6B39D9B-988A-1EA6-45A3-06F73086BB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E0450B-78C2-09CF-986A-CABAA2B549E7}"/>
              </a:ext>
            </a:extLst>
          </p:cNvPr>
          <p:cNvSpPr>
            <a:spLocks noGrp="1"/>
          </p:cNvSpPr>
          <p:nvPr>
            <p:ph type="title"/>
          </p:nvPr>
        </p:nvSpPr>
        <p:spPr>
          <a:xfrm>
            <a:off x="856060" y="618518"/>
            <a:ext cx="7429499" cy="73152"/>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630A30D7-C3D5-3521-CCB9-9C5D5C26FEC9}"/>
              </a:ext>
            </a:extLst>
          </p:cNvPr>
          <p:cNvSpPr>
            <a:spLocks noGrp="1"/>
          </p:cNvSpPr>
          <p:nvPr>
            <p:ph idx="1"/>
          </p:nvPr>
        </p:nvSpPr>
        <p:spPr>
          <a:xfrm>
            <a:off x="685800" y="1905000"/>
            <a:ext cx="7772400" cy="4044280"/>
          </a:xfrm>
        </p:spPr>
        <p:txBody>
          <a:bodyPr wrap="square" lIns="45720" tIns="27432" rIns="45720" bIns="27432"/>
          <a:lstStyle/>
          <a:p>
            <a:pPr marL="0" indent="0">
              <a:spcAft>
                <a:spcPts val="400"/>
              </a:spcAft>
              <a:buNone/>
            </a:pPr>
            <a:r>
              <a:rPr lang="en-US" b="0" dirty="0" err="1">
                <a:solidFill>
                  <a:srgbClr val="1B2631"/>
                </a:solidFill>
                <a:latin typeface="Aptos"/>
              </a:rPr>
              <a:t>Rezultate</a:t>
            </a:r>
            <a:r>
              <a:rPr lang="en-US" b="0" dirty="0">
                <a:solidFill>
                  <a:srgbClr val="1B2631"/>
                </a:solidFill>
                <a:latin typeface="Aptos"/>
              </a:rPr>
              <a:t> finale – EN – 202</a:t>
            </a:r>
            <a:r>
              <a:rPr lang="ro-RO" b="0" dirty="0">
                <a:solidFill>
                  <a:srgbClr val="1B2631"/>
                </a:solidFill>
                <a:latin typeface="Aptos"/>
              </a:rPr>
              <a:t>6</a:t>
            </a:r>
            <a:r>
              <a:rPr lang="en-US" b="0" dirty="0">
                <a:solidFill>
                  <a:srgbClr val="1B2631"/>
                </a:solidFill>
                <a:latin typeface="Aptos"/>
              </a:rPr>
              <a:t>, </a:t>
            </a:r>
            <a:r>
              <a:rPr lang="en-US" b="0" dirty="0" err="1">
                <a:solidFill>
                  <a:srgbClr val="1B2631"/>
                </a:solidFill>
                <a:latin typeface="Aptos"/>
              </a:rPr>
              <a:t>Matematică</a:t>
            </a:r>
            <a:endParaRPr lang="en-US" sz="3600" dirty="0"/>
          </a:p>
          <a:p>
            <a:pPr marL="0" indent="0">
              <a:spcAft>
                <a:spcPts val="400"/>
              </a:spcAft>
              <a:buNone/>
            </a:pPr>
            <a:r>
              <a:rPr lang="fr-FR" b="0" dirty="0" err="1">
                <a:solidFill>
                  <a:srgbClr val="1B2631"/>
                </a:solidFill>
                <a:latin typeface="Aptos"/>
              </a:rPr>
              <a:t>Promovabilitate</a:t>
            </a:r>
            <a:r>
              <a:rPr lang="fr-FR" b="0" dirty="0">
                <a:solidFill>
                  <a:srgbClr val="1B2631"/>
                </a:solidFill>
                <a:latin typeface="Aptos"/>
              </a:rPr>
              <a:t>: 6</a:t>
            </a:r>
            <a:r>
              <a:rPr lang="ro-RO" b="0" dirty="0">
                <a:solidFill>
                  <a:srgbClr val="1B2631"/>
                </a:solidFill>
                <a:latin typeface="Aptos"/>
              </a:rPr>
              <a:t>6</a:t>
            </a:r>
            <a:r>
              <a:rPr lang="fr-FR" b="0" dirty="0">
                <a:solidFill>
                  <a:srgbClr val="1B2631"/>
                </a:solidFill>
                <a:latin typeface="Aptos"/>
              </a:rPr>
              <a:t>,</a:t>
            </a:r>
            <a:r>
              <a:rPr lang="ro-RO" b="0" dirty="0">
                <a:solidFill>
                  <a:srgbClr val="1B2631"/>
                </a:solidFill>
                <a:latin typeface="Aptos"/>
              </a:rPr>
              <a:t>7</a:t>
            </a:r>
            <a:r>
              <a:rPr lang="fr-FR" b="0" dirty="0">
                <a:solidFill>
                  <a:srgbClr val="1B2631"/>
                </a:solidFill>
                <a:latin typeface="Aptos"/>
              </a:rPr>
              <a:t>%</a:t>
            </a:r>
          </a:p>
          <a:p>
            <a:pPr marL="0" indent="0">
              <a:spcAft>
                <a:spcPts val="400"/>
              </a:spcAft>
              <a:buNone/>
            </a:pPr>
            <a:endParaRPr lang="fr-FR" dirty="0"/>
          </a:p>
          <a:p>
            <a:pPr marL="0" indent="0">
              <a:spcAft>
                <a:spcPts val="400"/>
              </a:spcAft>
              <a:buNone/>
            </a:pPr>
            <a:endParaRPr lang="fr-FR" sz="1800" b="1" dirty="0">
              <a:effectLst/>
              <a:latin typeface="Times New Roman" panose="02020603050405020304" pitchFamily="18" charset="0"/>
              <a:ea typeface="SimSun" panose="02010600030101010101" pitchFamily="2" charset="-122"/>
            </a:endParaRPr>
          </a:p>
          <a:p>
            <a:pPr marL="0" indent="0">
              <a:spcAft>
                <a:spcPts val="400"/>
              </a:spcAft>
              <a:buNone/>
            </a:pPr>
            <a:endParaRPr lang="en-US" dirty="0"/>
          </a:p>
        </p:txBody>
      </p:sp>
      <p:pic>
        <p:nvPicPr>
          <p:cNvPr id="4" name="Imagine 3">
            <a:extLst>
              <a:ext uri="{FF2B5EF4-FFF2-40B4-BE49-F238E27FC236}">
                <a16:creationId xmlns:a16="http://schemas.microsoft.com/office/drawing/2014/main" id="{770F2B5F-F226-5E5D-126A-50E5AF866384}"/>
              </a:ext>
            </a:extLst>
          </p:cNvPr>
          <p:cNvPicPr>
            <a:picLocks noChangeAspect="1"/>
          </p:cNvPicPr>
          <p:nvPr/>
        </p:nvPicPr>
        <p:blipFill>
          <a:blip r:embed="rId2"/>
          <a:srcRect/>
          <a:stretch>
            <a:fillRect/>
          </a:stretch>
        </p:blipFill>
        <p:spPr bwMode="auto">
          <a:xfrm>
            <a:off x="1273870" y="2996952"/>
            <a:ext cx="6596260" cy="3706858"/>
          </a:xfrm>
          <a:prstGeom prst="rect">
            <a:avLst/>
          </a:prstGeom>
        </p:spPr>
      </p:pic>
      <p:sp>
        <p:nvSpPr>
          <p:cNvPr id="5" name="Rectangle 4"/>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07</a:t>
            </a:r>
          </a:p>
        </p:txBody>
      </p:sp>
      <p:sp>
        <p:nvSpPr>
          <p:cNvPr id="8" name="Rectangle 7"/>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192062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E2CCF-4E4E-4159-9634-877AC7889B7F}"/>
              </a:ext>
            </a:extLst>
          </p:cNvPr>
          <p:cNvSpPr>
            <a:spLocks noGrp="1"/>
          </p:cNvSpPr>
          <p:nvPr>
            <p:ph type="title"/>
          </p:nvPr>
        </p:nvSpPr>
        <p:spPr>
          <a:xfrm>
            <a:off x="856060" y="618518"/>
            <a:ext cx="7429499" cy="93470"/>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A4CA2CBC-A0B2-4351-84F0-99F60E546A47}"/>
              </a:ext>
            </a:extLst>
          </p:cNvPr>
          <p:cNvSpPr>
            <a:spLocks noGrp="1"/>
          </p:cNvSpPr>
          <p:nvPr>
            <p:ph idx="1"/>
          </p:nvPr>
        </p:nvSpPr>
        <p:spPr>
          <a:xfrm>
            <a:off x="856060" y="2015390"/>
            <a:ext cx="7429499" cy="3541714"/>
          </a:xfrm>
        </p:spPr>
        <p:txBody>
          <a:bodyPr wrap="square" lIns="45720" tIns="27432" rIns="45720" bIns="27432"/>
          <a:lstStyle/>
          <a:p>
            <a:pPr>
              <a:spcAft>
                <a:spcPts val="400"/>
              </a:spcAft>
            </a:pPr>
            <a:r>
              <a:rPr lang="en-US" sz="2900" b="0" dirty="0" err="1">
                <a:solidFill>
                  <a:srgbClr val="1B2631"/>
                </a:solidFill>
                <a:latin typeface="Aptos"/>
              </a:rPr>
              <a:t>Examenul</a:t>
            </a:r>
            <a:r>
              <a:rPr lang="en-US" sz="2900" b="0" dirty="0">
                <a:solidFill>
                  <a:srgbClr val="1B2631"/>
                </a:solidFill>
                <a:latin typeface="Aptos"/>
              </a:rPr>
              <a:t> </a:t>
            </a:r>
            <a:r>
              <a:rPr lang="en-US" sz="2900" b="0" dirty="0" err="1">
                <a:solidFill>
                  <a:srgbClr val="1B2631"/>
                </a:solidFill>
                <a:latin typeface="Aptos"/>
              </a:rPr>
              <a:t>național</a:t>
            </a:r>
            <a:r>
              <a:rPr lang="en-US" sz="2900" b="0" dirty="0">
                <a:solidFill>
                  <a:srgbClr val="1B2631"/>
                </a:solidFill>
                <a:latin typeface="Aptos"/>
              </a:rPr>
              <a:t> de </a:t>
            </a:r>
            <a:r>
              <a:rPr lang="en-US" sz="2900" b="0" dirty="0" err="1">
                <a:solidFill>
                  <a:srgbClr val="1B2631"/>
                </a:solidFill>
                <a:latin typeface="Aptos"/>
              </a:rPr>
              <a:t>bacalaureat</a:t>
            </a:r>
            <a:r>
              <a:rPr lang="en-US" sz="2900" b="0" dirty="0">
                <a:solidFill>
                  <a:srgbClr val="1B2631"/>
                </a:solidFill>
                <a:latin typeface="Aptos"/>
              </a:rPr>
              <a:t>, </a:t>
            </a:r>
            <a:r>
              <a:rPr lang="en-US" sz="2900" b="0" dirty="0" err="1">
                <a:solidFill>
                  <a:srgbClr val="1B2631"/>
                </a:solidFill>
                <a:latin typeface="Aptos"/>
              </a:rPr>
              <a:t>sesiunea</a:t>
            </a:r>
            <a:r>
              <a:rPr lang="en-US" sz="2900" b="0" dirty="0">
                <a:solidFill>
                  <a:srgbClr val="1B2631"/>
                </a:solidFill>
                <a:latin typeface="Aptos"/>
              </a:rPr>
              <a:t> </a:t>
            </a:r>
            <a:r>
              <a:rPr lang="en-US" sz="2900" b="0" dirty="0" err="1">
                <a:solidFill>
                  <a:srgbClr val="1B2631"/>
                </a:solidFill>
                <a:latin typeface="Aptos"/>
              </a:rPr>
              <a:t>iunie</a:t>
            </a:r>
            <a:r>
              <a:rPr lang="ro-RO" sz="2900" b="0" dirty="0">
                <a:solidFill>
                  <a:srgbClr val="1B2631"/>
                </a:solidFill>
                <a:latin typeface="Aptos"/>
              </a:rPr>
              <a:t>-iulie</a:t>
            </a:r>
            <a:r>
              <a:rPr lang="en-US" sz="2900" b="0" dirty="0">
                <a:solidFill>
                  <a:srgbClr val="1B2631"/>
                </a:solidFill>
                <a:latin typeface="Aptos"/>
              </a:rPr>
              <a:t> 202</a:t>
            </a:r>
            <a:r>
              <a:rPr lang="ro-RO" sz="2900" b="0" dirty="0">
                <a:solidFill>
                  <a:srgbClr val="1B2631"/>
                </a:solidFill>
                <a:latin typeface="Aptos"/>
              </a:rPr>
              <a:t>6</a:t>
            </a:r>
            <a:r>
              <a:rPr lang="en-US" sz="2900" b="0" dirty="0">
                <a:solidFill>
                  <a:srgbClr val="1B2631"/>
                </a:solidFill>
                <a:latin typeface="Aptos"/>
              </a:rPr>
              <a:t>, </a:t>
            </a:r>
            <a:r>
              <a:rPr lang="en-US" sz="2900" b="0" dirty="0" err="1">
                <a:solidFill>
                  <a:srgbClr val="1B2631"/>
                </a:solidFill>
                <a:latin typeface="Aptos"/>
              </a:rPr>
              <a:t>Matematică</a:t>
            </a:r>
            <a:endParaRPr lang="en-US" sz="3000" dirty="0"/>
          </a:p>
          <a:p>
            <a:pPr marL="0" indent="0">
              <a:spcAft>
                <a:spcPts val="400"/>
              </a:spcAft>
              <a:buNone/>
            </a:pPr>
            <a:endParaRPr lang="en-US" dirty="0"/>
          </a:p>
        </p:txBody>
      </p:sp>
      <p:graphicFrame>
        <p:nvGraphicFramePr>
          <p:cNvPr id="4" name="Tabel 3">
            <a:extLst>
              <a:ext uri="{FF2B5EF4-FFF2-40B4-BE49-F238E27FC236}">
                <a16:creationId xmlns:a16="http://schemas.microsoft.com/office/drawing/2014/main" id="{46FC98D8-9417-5F3B-39F6-912359AFB821}"/>
              </a:ext>
            </a:extLst>
          </p:cNvPr>
          <p:cNvGraphicFramePr>
            <a:graphicFrameLocks noGrp="1"/>
          </p:cNvGraphicFramePr>
          <p:nvPr>
            <p:extLst>
              <p:ext uri="{D42A27DB-BD31-4B8C-83A1-F6EECF244321}">
                <p14:modId xmlns:p14="http://schemas.microsoft.com/office/powerpoint/2010/main" val="3624531264"/>
              </p:ext>
            </p:extLst>
          </p:nvPr>
        </p:nvGraphicFramePr>
        <p:xfrm>
          <a:off x="323528" y="3372644"/>
          <a:ext cx="8424936" cy="2972048"/>
        </p:xfrm>
        <a:graphic>
          <a:graphicData uri="http://schemas.openxmlformats.org/drawingml/2006/table">
            <a:tbl>
              <a:tblPr>
                <a:tableStyleId>{5C22544A-7EE6-4342-B048-85BDC9FD1C3A}</a:tableStyleId>
              </a:tblPr>
              <a:tblGrid>
                <a:gridCol w="2272286">
                  <a:extLst>
                    <a:ext uri="{9D8B030D-6E8A-4147-A177-3AD203B41FA5}">
                      <a16:colId xmlns:a16="http://schemas.microsoft.com/office/drawing/2014/main" val="1712456225"/>
                    </a:ext>
                  </a:extLst>
                </a:gridCol>
                <a:gridCol w="1281172">
                  <a:extLst>
                    <a:ext uri="{9D8B030D-6E8A-4147-A177-3AD203B41FA5}">
                      <a16:colId xmlns:a16="http://schemas.microsoft.com/office/drawing/2014/main" val="3081755131"/>
                    </a:ext>
                  </a:extLst>
                </a:gridCol>
                <a:gridCol w="1487102">
                  <a:extLst>
                    <a:ext uri="{9D8B030D-6E8A-4147-A177-3AD203B41FA5}">
                      <a16:colId xmlns:a16="http://schemas.microsoft.com/office/drawing/2014/main" val="599367245"/>
                    </a:ext>
                  </a:extLst>
                </a:gridCol>
                <a:gridCol w="1872668">
                  <a:extLst>
                    <a:ext uri="{9D8B030D-6E8A-4147-A177-3AD203B41FA5}">
                      <a16:colId xmlns:a16="http://schemas.microsoft.com/office/drawing/2014/main" val="2075143367"/>
                    </a:ext>
                  </a:extLst>
                </a:gridCol>
                <a:gridCol w="1511708">
                  <a:extLst>
                    <a:ext uri="{9D8B030D-6E8A-4147-A177-3AD203B41FA5}">
                      <a16:colId xmlns:a16="http://schemas.microsoft.com/office/drawing/2014/main" val="2294598273"/>
                    </a:ext>
                  </a:extLst>
                </a:gridCol>
              </a:tblGrid>
              <a:tr h="544130">
                <a:tc>
                  <a:txBody>
                    <a:bodyPr/>
                    <a:lstStyle/>
                    <a:p>
                      <a:pPr algn="ctr">
                        <a:buNone/>
                      </a:pPr>
                      <a:r>
                        <a:rPr lang="ro-RO" sz="1100" b="1" dirty="0">
                          <a:solidFill>
                            <a:srgbClr val="FFFFFF"/>
                          </a:solidFill>
                          <a:effectLst/>
                          <a:latin typeface="Aptos"/>
                        </a:rPr>
                        <a:t>Formă de învățământ</a:t>
                      </a:r>
                      <a:endParaRPr lang="ro-RO" sz="18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tc>
                  <a:txBody>
                    <a:bodyPr/>
                    <a:lstStyle/>
                    <a:p>
                      <a:pPr algn="ctr">
                        <a:buNone/>
                      </a:pPr>
                      <a:r>
                        <a:rPr lang="ro-RO" sz="1100" b="1">
                          <a:solidFill>
                            <a:srgbClr val="FFFFFF"/>
                          </a:solidFill>
                          <a:effectLst/>
                          <a:latin typeface="Aptos"/>
                        </a:rPr>
                        <a:t>Înscriși</a:t>
                      </a:r>
                      <a:endParaRPr lang="ro-RO" sz="18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tc>
                  <a:txBody>
                    <a:bodyPr/>
                    <a:lstStyle/>
                    <a:p>
                      <a:pPr algn="ctr">
                        <a:buNone/>
                      </a:pPr>
                      <a:r>
                        <a:rPr lang="ro-RO" sz="1100" b="1">
                          <a:solidFill>
                            <a:srgbClr val="FFFFFF"/>
                          </a:solidFill>
                          <a:effectLst/>
                          <a:latin typeface="Aptos"/>
                        </a:rPr>
                        <a:t>Prezenți</a:t>
                      </a:r>
                      <a:endParaRPr lang="ro-RO" sz="18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tc>
                  <a:txBody>
                    <a:bodyPr/>
                    <a:lstStyle/>
                    <a:p>
                      <a:pPr algn="ctr">
                        <a:buNone/>
                      </a:pPr>
                      <a:r>
                        <a:rPr lang="ro-RO" sz="1100" b="1">
                          <a:solidFill>
                            <a:srgbClr val="FFFFFF"/>
                          </a:solidFill>
                          <a:effectLst/>
                          <a:latin typeface="Aptos"/>
                        </a:rPr>
                        <a:t>Promovați</a:t>
                      </a:r>
                      <a:endParaRPr lang="ro-RO" sz="18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tc>
                  <a:txBody>
                    <a:bodyPr/>
                    <a:lstStyle/>
                    <a:p>
                      <a:pPr algn="ctr">
                        <a:buNone/>
                      </a:pPr>
                      <a:r>
                        <a:rPr lang="ro-RO" sz="1100" b="1">
                          <a:solidFill>
                            <a:srgbClr val="FFFFFF"/>
                          </a:solidFill>
                          <a:effectLst/>
                          <a:latin typeface="Aptos"/>
                        </a:rPr>
                        <a:t>Rata promov.</a:t>
                      </a:r>
                      <a:endParaRPr lang="ro-RO" sz="18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extLst>
                  <a:ext uri="{0D108BD9-81ED-4DB2-BD59-A6C34878D82A}">
                    <a16:rowId xmlns:a16="http://schemas.microsoft.com/office/drawing/2014/main" val="3319809964"/>
                  </a:ext>
                </a:extLst>
              </a:tr>
              <a:tr h="544130">
                <a:tc>
                  <a:txBody>
                    <a:bodyPr/>
                    <a:lstStyle/>
                    <a:p>
                      <a:pPr algn="ctr">
                        <a:buNone/>
                      </a:pPr>
                      <a:r>
                        <a:rPr lang="ro-RO" sz="2400" b="0" dirty="0">
                          <a:solidFill>
                            <a:srgbClr val="1B2631"/>
                          </a:solidFill>
                          <a:effectLst/>
                          <a:latin typeface="Aptos"/>
                        </a:rPr>
                        <a:t>Zi</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dirty="0">
                          <a:solidFill>
                            <a:srgbClr val="1B2631"/>
                          </a:solidFill>
                          <a:effectLst/>
                          <a:latin typeface="Aptos"/>
                        </a:rPr>
                        <a:t>1853</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a:solidFill>
                            <a:srgbClr val="1B2631"/>
                          </a:solidFill>
                          <a:effectLst/>
                          <a:latin typeface="Aptos"/>
                        </a:rPr>
                        <a:t>1751</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a:solidFill>
                            <a:srgbClr val="1B2631"/>
                          </a:solidFill>
                          <a:effectLst/>
                          <a:latin typeface="Aptos"/>
                        </a:rPr>
                        <a:t>1323</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a:solidFill>
                            <a:srgbClr val="1B2631"/>
                          </a:solidFill>
                          <a:effectLst/>
                          <a:latin typeface="Aptos"/>
                        </a:rPr>
                        <a:t>75,56%</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1208068689"/>
                  </a:ext>
                </a:extLst>
              </a:tr>
              <a:tr h="544130">
                <a:tc>
                  <a:txBody>
                    <a:bodyPr/>
                    <a:lstStyle/>
                    <a:p>
                      <a:pPr algn="ctr">
                        <a:buNone/>
                      </a:pPr>
                      <a:r>
                        <a:rPr lang="ro-RO" sz="2400" b="0">
                          <a:solidFill>
                            <a:srgbClr val="1B2631"/>
                          </a:solidFill>
                          <a:effectLst/>
                          <a:latin typeface="Aptos"/>
                        </a:rPr>
                        <a:t>Seral</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400" b="0" dirty="0">
                          <a:solidFill>
                            <a:srgbClr val="1B2631"/>
                          </a:solidFill>
                          <a:effectLst/>
                          <a:latin typeface="Aptos"/>
                        </a:rPr>
                        <a:t>23</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400" b="0" dirty="0">
                          <a:solidFill>
                            <a:srgbClr val="1B2631"/>
                          </a:solidFill>
                          <a:effectLst/>
                          <a:latin typeface="Aptos"/>
                        </a:rPr>
                        <a:t>18</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400" b="0">
                          <a:solidFill>
                            <a:srgbClr val="1B2631"/>
                          </a:solidFill>
                          <a:effectLst/>
                          <a:latin typeface="Aptos"/>
                        </a:rPr>
                        <a:t>10</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400" b="0">
                          <a:solidFill>
                            <a:srgbClr val="1B2631"/>
                          </a:solidFill>
                          <a:effectLst/>
                          <a:latin typeface="Aptos"/>
                        </a:rPr>
                        <a:t>55,56%</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extLst>
                  <a:ext uri="{0D108BD9-81ED-4DB2-BD59-A6C34878D82A}">
                    <a16:rowId xmlns:a16="http://schemas.microsoft.com/office/drawing/2014/main" val="868666780"/>
                  </a:ext>
                </a:extLst>
              </a:tr>
              <a:tr h="544130">
                <a:tc>
                  <a:txBody>
                    <a:bodyPr/>
                    <a:lstStyle/>
                    <a:p>
                      <a:pPr algn="ctr">
                        <a:buNone/>
                      </a:pPr>
                      <a:r>
                        <a:rPr lang="ro-RO" sz="2400" b="0">
                          <a:solidFill>
                            <a:srgbClr val="1B2631"/>
                          </a:solidFill>
                          <a:effectLst/>
                          <a:latin typeface="Aptos"/>
                        </a:rPr>
                        <a:t>Frecvență redusă</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a:solidFill>
                            <a:srgbClr val="1B2631"/>
                          </a:solidFill>
                          <a:effectLst/>
                          <a:latin typeface="Aptos"/>
                        </a:rPr>
                        <a:t>2</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dirty="0">
                          <a:solidFill>
                            <a:srgbClr val="1B2631"/>
                          </a:solidFill>
                          <a:effectLst/>
                          <a:latin typeface="Aptos"/>
                        </a:rPr>
                        <a:t>1</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dirty="0">
                          <a:solidFill>
                            <a:srgbClr val="1B2631"/>
                          </a:solidFill>
                          <a:effectLst/>
                          <a:latin typeface="Aptos"/>
                        </a:rPr>
                        <a:t>1</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400" b="0" dirty="0">
                          <a:solidFill>
                            <a:srgbClr val="1B2631"/>
                          </a:solidFill>
                          <a:effectLst/>
                          <a:latin typeface="Aptos"/>
                        </a:rPr>
                        <a:t>100,00%</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2567958564"/>
                  </a:ext>
                </a:extLst>
              </a:tr>
              <a:tr h="544130">
                <a:tc>
                  <a:txBody>
                    <a:bodyPr/>
                    <a:lstStyle/>
                    <a:p>
                      <a:pPr algn="ctr">
                        <a:buNone/>
                      </a:pPr>
                      <a:r>
                        <a:rPr lang="ro-RO" sz="2400" b="0">
                          <a:solidFill>
                            <a:srgbClr val="1B2631"/>
                          </a:solidFill>
                          <a:effectLst/>
                          <a:latin typeface="Aptos"/>
                        </a:rPr>
                        <a:t>TOTAL</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400" b="0">
                          <a:solidFill>
                            <a:srgbClr val="1B2631"/>
                          </a:solidFill>
                          <a:effectLst/>
                          <a:latin typeface="Aptos"/>
                        </a:rPr>
                        <a:t>1878</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400" b="0">
                          <a:solidFill>
                            <a:srgbClr val="1B2631"/>
                          </a:solidFill>
                          <a:effectLst/>
                          <a:latin typeface="Aptos"/>
                        </a:rPr>
                        <a:t>1770</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400" b="0" dirty="0">
                          <a:solidFill>
                            <a:srgbClr val="1B2631"/>
                          </a:solidFill>
                          <a:effectLst/>
                          <a:latin typeface="Aptos"/>
                        </a:rPr>
                        <a:t>1334</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400" b="0" dirty="0">
                          <a:solidFill>
                            <a:srgbClr val="1B2631"/>
                          </a:solidFill>
                          <a:effectLst/>
                          <a:latin typeface="Aptos"/>
                        </a:rPr>
                        <a:t>75,37%</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extLst>
                  <a:ext uri="{0D108BD9-81ED-4DB2-BD59-A6C34878D82A}">
                    <a16:rowId xmlns:a16="http://schemas.microsoft.com/office/drawing/2014/main" val="3767886509"/>
                  </a:ext>
                </a:extLst>
              </a:tr>
            </a:tbl>
          </a:graphicData>
        </a:graphic>
      </p:graphicFrame>
      <p:sp>
        <p:nvSpPr>
          <p:cNvPr id="5" name="Rectangle 4"/>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08</a:t>
            </a:r>
          </a:p>
        </p:txBody>
      </p:sp>
      <p:sp>
        <p:nvSpPr>
          <p:cNvPr id="8" name="Rectangle 7"/>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178944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22A491A-A1B0-D1B3-BB54-7927BA1AD1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2A4DA3-A027-F061-1BD7-7CBD75EB0322}"/>
              </a:ext>
            </a:extLst>
          </p:cNvPr>
          <p:cNvSpPr>
            <a:spLocks noGrp="1"/>
          </p:cNvSpPr>
          <p:nvPr>
            <p:ph type="title"/>
          </p:nvPr>
        </p:nvSpPr>
        <p:spPr>
          <a:xfrm>
            <a:off x="856060" y="618518"/>
            <a:ext cx="7429499" cy="127980"/>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3F89D697-0E22-48F2-D0D8-C5E5371A9391}"/>
              </a:ext>
            </a:extLst>
          </p:cNvPr>
          <p:cNvSpPr>
            <a:spLocks noGrp="1"/>
          </p:cNvSpPr>
          <p:nvPr>
            <p:ph idx="1"/>
          </p:nvPr>
        </p:nvSpPr>
        <p:spPr>
          <a:xfrm>
            <a:off x="856060" y="2015390"/>
            <a:ext cx="7429499" cy="3541714"/>
          </a:xfrm>
        </p:spPr>
        <p:txBody>
          <a:bodyPr wrap="square" lIns="45720" tIns="27432" rIns="45720" bIns="27432"/>
          <a:lstStyle/>
          <a:p>
            <a:pPr>
              <a:spcAft>
                <a:spcPts val="400"/>
              </a:spcAft>
            </a:pPr>
            <a:r>
              <a:rPr lang="en-US" sz="2900" b="0" dirty="0" err="1">
                <a:solidFill>
                  <a:srgbClr val="1B2631"/>
                </a:solidFill>
                <a:latin typeface="Aptos"/>
              </a:rPr>
              <a:t>Examenul</a:t>
            </a:r>
            <a:r>
              <a:rPr lang="en-US" sz="2900" b="0" dirty="0">
                <a:solidFill>
                  <a:srgbClr val="1B2631"/>
                </a:solidFill>
                <a:latin typeface="Aptos"/>
              </a:rPr>
              <a:t> </a:t>
            </a:r>
            <a:r>
              <a:rPr lang="en-US" sz="2900" b="0" dirty="0" err="1">
                <a:solidFill>
                  <a:srgbClr val="1B2631"/>
                </a:solidFill>
                <a:latin typeface="Aptos"/>
              </a:rPr>
              <a:t>național</a:t>
            </a:r>
            <a:r>
              <a:rPr lang="en-US" sz="2900" b="0" dirty="0">
                <a:solidFill>
                  <a:srgbClr val="1B2631"/>
                </a:solidFill>
                <a:latin typeface="Aptos"/>
              </a:rPr>
              <a:t> de </a:t>
            </a:r>
            <a:r>
              <a:rPr lang="en-US" sz="2900" b="0" dirty="0" err="1">
                <a:solidFill>
                  <a:srgbClr val="1B2631"/>
                </a:solidFill>
                <a:latin typeface="Aptos"/>
              </a:rPr>
              <a:t>bacalaureat</a:t>
            </a:r>
            <a:r>
              <a:rPr lang="en-US" sz="2900" b="0" dirty="0">
                <a:solidFill>
                  <a:srgbClr val="1B2631"/>
                </a:solidFill>
                <a:latin typeface="Aptos"/>
              </a:rPr>
              <a:t>, </a:t>
            </a:r>
            <a:r>
              <a:rPr lang="en-US" sz="2900" b="0" dirty="0" err="1">
                <a:solidFill>
                  <a:srgbClr val="1B2631"/>
                </a:solidFill>
                <a:latin typeface="Aptos"/>
              </a:rPr>
              <a:t>sesiunea</a:t>
            </a:r>
            <a:r>
              <a:rPr lang="en-US" sz="2900" b="0" dirty="0">
                <a:solidFill>
                  <a:srgbClr val="1B2631"/>
                </a:solidFill>
                <a:latin typeface="Aptos"/>
              </a:rPr>
              <a:t> </a:t>
            </a:r>
            <a:r>
              <a:rPr lang="en-US" sz="2900" b="0" dirty="0" err="1">
                <a:solidFill>
                  <a:srgbClr val="1B2631"/>
                </a:solidFill>
                <a:latin typeface="Aptos"/>
              </a:rPr>
              <a:t>iunie</a:t>
            </a:r>
            <a:r>
              <a:rPr lang="ro-RO" sz="2900" b="0" dirty="0">
                <a:solidFill>
                  <a:srgbClr val="1B2631"/>
                </a:solidFill>
                <a:latin typeface="Aptos"/>
              </a:rPr>
              <a:t>-iulie</a:t>
            </a:r>
            <a:r>
              <a:rPr lang="en-US" sz="2900" b="0" dirty="0">
                <a:solidFill>
                  <a:srgbClr val="1B2631"/>
                </a:solidFill>
                <a:latin typeface="Aptos"/>
              </a:rPr>
              <a:t> 202</a:t>
            </a:r>
            <a:r>
              <a:rPr lang="ro-RO" sz="2900" b="0" dirty="0">
                <a:solidFill>
                  <a:srgbClr val="1B2631"/>
                </a:solidFill>
                <a:latin typeface="Aptos"/>
              </a:rPr>
              <a:t>6</a:t>
            </a:r>
            <a:r>
              <a:rPr lang="en-US" sz="2900" b="0" dirty="0">
                <a:solidFill>
                  <a:srgbClr val="1B2631"/>
                </a:solidFill>
                <a:latin typeface="Aptos"/>
              </a:rPr>
              <a:t>, </a:t>
            </a:r>
            <a:r>
              <a:rPr lang="en-US" sz="2900" b="0" dirty="0" err="1">
                <a:solidFill>
                  <a:srgbClr val="1B2631"/>
                </a:solidFill>
                <a:latin typeface="Aptos"/>
              </a:rPr>
              <a:t>Matematică</a:t>
            </a:r>
            <a:endParaRPr lang="en-US" sz="3000" dirty="0"/>
          </a:p>
          <a:p>
            <a:pPr marL="0" indent="0">
              <a:spcAft>
                <a:spcPts val="400"/>
              </a:spcAft>
              <a:buNone/>
            </a:pPr>
            <a:endParaRPr lang="en-US" dirty="0"/>
          </a:p>
        </p:txBody>
      </p:sp>
      <p:pic>
        <p:nvPicPr>
          <p:cNvPr id="5" name="Imagine 4">
            <a:extLst>
              <a:ext uri="{FF2B5EF4-FFF2-40B4-BE49-F238E27FC236}">
                <a16:creationId xmlns:a16="http://schemas.microsoft.com/office/drawing/2014/main" id="{93BE4EC1-452B-7049-7BFF-267EDC32A36F}"/>
              </a:ext>
            </a:extLst>
          </p:cNvPr>
          <p:cNvPicPr>
            <a:picLocks noChangeAspect="1"/>
          </p:cNvPicPr>
          <p:nvPr/>
        </p:nvPicPr>
        <p:blipFill>
          <a:blip r:embed="rId3"/>
          <a:srcRect/>
          <a:stretch>
            <a:fillRect/>
          </a:stretch>
        </p:blipFill>
        <p:spPr bwMode="auto">
          <a:xfrm>
            <a:off x="849382" y="3140968"/>
            <a:ext cx="7081506" cy="3541714"/>
          </a:xfrm>
          <a:prstGeom prst="rect">
            <a:avLst/>
          </a:prstGeom>
        </p:spPr>
      </p:pic>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09</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0519367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6E314AF-17E3-5927-38FF-17B9963AA8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BABAC9-1DE9-DC02-8612-DA34B3F76A28}"/>
              </a:ext>
            </a:extLst>
          </p:cNvPr>
          <p:cNvSpPr>
            <a:spLocks noGrp="1"/>
          </p:cNvSpPr>
          <p:nvPr>
            <p:ph type="title"/>
          </p:nvPr>
        </p:nvSpPr>
        <p:spPr>
          <a:xfrm>
            <a:off x="856060" y="618518"/>
            <a:ext cx="7429499" cy="73152"/>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489EA1B5-EDDF-4399-F73A-AC83664F61ED}"/>
              </a:ext>
            </a:extLst>
          </p:cNvPr>
          <p:cNvSpPr>
            <a:spLocks noGrp="1"/>
          </p:cNvSpPr>
          <p:nvPr>
            <p:ph idx="1"/>
          </p:nvPr>
        </p:nvSpPr>
        <p:spPr>
          <a:xfrm>
            <a:off x="856060" y="2015390"/>
            <a:ext cx="7429499" cy="3541714"/>
          </a:xfrm>
        </p:spPr>
        <p:txBody>
          <a:bodyPr wrap="square" lIns="45720" tIns="27432" rIns="45720" bIns="27432"/>
          <a:lstStyle/>
          <a:p>
            <a:pPr>
              <a:spcAft>
                <a:spcPts val="400"/>
              </a:spcAft>
            </a:pPr>
            <a:r>
              <a:rPr lang="en-US" sz="2900" b="0" dirty="0" err="1">
                <a:solidFill>
                  <a:srgbClr val="1B2631"/>
                </a:solidFill>
                <a:latin typeface="Aptos"/>
              </a:rPr>
              <a:t>Examenul</a:t>
            </a:r>
            <a:r>
              <a:rPr lang="en-US" sz="2900" b="0" dirty="0">
                <a:solidFill>
                  <a:srgbClr val="1B2631"/>
                </a:solidFill>
                <a:latin typeface="Aptos"/>
              </a:rPr>
              <a:t> </a:t>
            </a:r>
            <a:r>
              <a:rPr lang="en-US" sz="2900" b="0" dirty="0" err="1">
                <a:solidFill>
                  <a:srgbClr val="1B2631"/>
                </a:solidFill>
                <a:latin typeface="Aptos"/>
              </a:rPr>
              <a:t>național</a:t>
            </a:r>
            <a:r>
              <a:rPr lang="en-US" sz="2900" b="0" dirty="0">
                <a:solidFill>
                  <a:srgbClr val="1B2631"/>
                </a:solidFill>
                <a:latin typeface="Aptos"/>
              </a:rPr>
              <a:t> de </a:t>
            </a:r>
            <a:r>
              <a:rPr lang="en-US" sz="2900" b="0" dirty="0" err="1">
                <a:solidFill>
                  <a:srgbClr val="1B2631"/>
                </a:solidFill>
                <a:latin typeface="Aptos"/>
              </a:rPr>
              <a:t>bacalaureat</a:t>
            </a:r>
            <a:r>
              <a:rPr lang="en-US" sz="2900" b="0" dirty="0">
                <a:solidFill>
                  <a:srgbClr val="1B2631"/>
                </a:solidFill>
                <a:latin typeface="Aptos"/>
              </a:rPr>
              <a:t>, </a:t>
            </a:r>
            <a:r>
              <a:rPr lang="en-US" sz="2900" b="0" dirty="0" err="1">
                <a:solidFill>
                  <a:srgbClr val="1B2631"/>
                </a:solidFill>
                <a:latin typeface="Aptos"/>
              </a:rPr>
              <a:t>sesiunea</a:t>
            </a:r>
            <a:r>
              <a:rPr lang="en-US" sz="2900" b="0" dirty="0">
                <a:solidFill>
                  <a:srgbClr val="1B2631"/>
                </a:solidFill>
                <a:latin typeface="Aptos"/>
              </a:rPr>
              <a:t> </a:t>
            </a:r>
            <a:r>
              <a:rPr lang="en-US" sz="2900" b="0" dirty="0" err="1">
                <a:solidFill>
                  <a:srgbClr val="1B2631"/>
                </a:solidFill>
                <a:latin typeface="Aptos"/>
              </a:rPr>
              <a:t>iunie</a:t>
            </a:r>
            <a:r>
              <a:rPr lang="ro-RO" sz="2900" b="0" dirty="0">
                <a:solidFill>
                  <a:srgbClr val="1B2631"/>
                </a:solidFill>
                <a:latin typeface="Aptos"/>
              </a:rPr>
              <a:t>-iulie</a:t>
            </a:r>
            <a:r>
              <a:rPr lang="en-US" sz="2900" b="0" dirty="0">
                <a:solidFill>
                  <a:srgbClr val="1B2631"/>
                </a:solidFill>
                <a:latin typeface="Aptos"/>
              </a:rPr>
              <a:t> 202</a:t>
            </a:r>
            <a:r>
              <a:rPr lang="ro-RO" sz="2900" b="0" dirty="0">
                <a:solidFill>
                  <a:srgbClr val="1B2631"/>
                </a:solidFill>
                <a:latin typeface="Aptos"/>
              </a:rPr>
              <a:t>6</a:t>
            </a:r>
            <a:r>
              <a:rPr lang="en-US" sz="2900" b="0" dirty="0">
                <a:solidFill>
                  <a:srgbClr val="1B2631"/>
                </a:solidFill>
                <a:latin typeface="Aptos"/>
              </a:rPr>
              <a:t>, </a:t>
            </a:r>
            <a:r>
              <a:rPr lang="en-US" sz="2900" b="0" dirty="0" err="1">
                <a:solidFill>
                  <a:srgbClr val="1B2631"/>
                </a:solidFill>
                <a:latin typeface="Aptos"/>
              </a:rPr>
              <a:t>Matematică</a:t>
            </a:r>
            <a:endParaRPr lang="en-US" sz="3000" dirty="0"/>
          </a:p>
          <a:p>
            <a:pPr marL="0" indent="0">
              <a:spcAft>
                <a:spcPts val="400"/>
              </a:spcAft>
              <a:buNone/>
            </a:pPr>
            <a:endParaRPr lang="en-US" dirty="0"/>
          </a:p>
        </p:txBody>
      </p:sp>
      <p:graphicFrame>
        <p:nvGraphicFramePr>
          <p:cNvPr id="4" name="Tabel 3">
            <a:extLst>
              <a:ext uri="{FF2B5EF4-FFF2-40B4-BE49-F238E27FC236}">
                <a16:creationId xmlns:a16="http://schemas.microsoft.com/office/drawing/2014/main" id="{FB83F9A3-1076-A333-F8CA-8983EE65046C}"/>
              </a:ext>
            </a:extLst>
          </p:cNvPr>
          <p:cNvGraphicFramePr>
            <a:graphicFrameLocks noGrp="1"/>
          </p:cNvGraphicFramePr>
          <p:nvPr>
            <p:extLst>
              <p:ext uri="{D42A27DB-BD31-4B8C-83A1-F6EECF244321}">
                <p14:modId xmlns:p14="http://schemas.microsoft.com/office/powerpoint/2010/main" val="1752949026"/>
              </p:ext>
            </p:extLst>
          </p:nvPr>
        </p:nvGraphicFramePr>
        <p:xfrm>
          <a:off x="611559" y="3068960"/>
          <a:ext cx="7920881" cy="3640012"/>
        </p:xfrm>
        <a:graphic>
          <a:graphicData uri="http://schemas.openxmlformats.org/drawingml/2006/table">
            <a:tbl>
              <a:tblPr>
                <a:tableStyleId>{5C22544A-7EE6-4342-B048-85BDC9FD1C3A}</a:tableStyleId>
              </a:tblPr>
              <a:tblGrid>
                <a:gridCol w="1730708">
                  <a:extLst>
                    <a:ext uri="{9D8B030D-6E8A-4147-A177-3AD203B41FA5}">
                      <a16:colId xmlns:a16="http://schemas.microsoft.com/office/drawing/2014/main" val="779617563"/>
                    </a:ext>
                  </a:extLst>
                </a:gridCol>
                <a:gridCol w="2063391">
                  <a:extLst>
                    <a:ext uri="{9D8B030D-6E8A-4147-A177-3AD203B41FA5}">
                      <a16:colId xmlns:a16="http://schemas.microsoft.com/office/drawing/2014/main" val="1128175181"/>
                    </a:ext>
                  </a:extLst>
                </a:gridCol>
                <a:gridCol w="2063391">
                  <a:extLst>
                    <a:ext uri="{9D8B030D-6E8A-4147-A177-3AD203B41FA5}">
                      <a16:colId xmlns:a16="http://schemas.microsoft.com/office/drawing/2014/main" val="1235343308"/>
                    </a:ext>
                  </a:extLst>
                </a:gridCol>
                <a:gridCol w="2063391">
                  <a:extLst>
                    <a:ext uri="{9D8B030D-6E8A-4147-A177-3AD203B41FA5}">
                      <a16:colId xmlns:a16="http://schemas.microsoft.com/office/drawing/2014/main" val="974310783"/>
                    </a:ext>
                  </a:extLst>
                </a:gridCol>
              </a:tblGrid>
              <a:tr h="689003">
                <a:tc>
                  <a:txBody>
                    <a:bodyPr/>
                    <a:lstStyle/>
                    <a:p>
                      <a:pPr algn="ctr">
                        <a:buNone/>
                      </a:pPr>
                      <a:r>
                        <a:rPr lang="ro-RO" sz="1100" b="1" dirty="0">
                          <a:solidFill>
                            <a:srgbClr val="FFFFFF"/>
                          </a:solidFill>
                          <a:effectLst/>
                          <a:latin typeface="Aptos"/>
                        </a:rPr>
                        <a:t>Notă</a:t>
                      </a:r>
                      <a:endParaRPr lang="ro-RO" sz="20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tc>
                  <a:txBody>
                    <a:bodyPr/>
                    <a:lstStyle/>
                    <a:p>
                      <a:pPr algn="ctr">
                        <a:buNone/>
                      </a:pPr>
                      <a:r>
                        <a:rPr lang="ro-RO" sz="1100" b="1">
                          <a:solidFill>
                            <a:srgbClr val="FFFFFF"/>
                          </a:solidFill>
                          <a:effectLst/>
                          <a:latin typeface="Aptos"/>
                        </a:rPr>
                        <a:t>Candidați</a:t>
                      </a:r>
                      <a:endParaRPr lang="ro-RO" sz="2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tc>
                  <a:txBody>
                    <a:bodyPr/>
                    <a:lstStyle/>
                    <a:p>
                      <a:pPr algn="ctr">
                        <a:buNone/>
                      </a:pPr>
                      <a:r>
                        <a:rPr lang="ro-RO" sz="1100" b="1">
                          <a:solidFill>
                            <a:srgbClr val="FFFFFF"/>
                          </a:solidFill>
                          <a:effectLst/>
                          <a:latin typeface="Aptos"/>
                        </a:rPr>
                        <a:t>% din promovați</a:t>
                      </a:r>
                      <a:endParaRPr lang="ro-RO" sz="2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tc>
                  <a:txBody>
                    <a:bodyPr/>
                    <a:lstStyle/>
                    <a:p>
                      <a:pPr algn="ctr">
                        <a:buNone/>
                      </a:pPr>
                      <a:r>
                        <a:rPr lang="ro-RO" sz="1100" b="1">
                          <a:solidFill>
                            <a:srgbClr val="FFFFFF"/>
                          </a:solidFill>
                          <a:effectLst/>
                          <a:latin typeface="Aptos"/>
                        </a:rPr>
                        <a:t>% cumulat</a:t>
                      </a:r>
                      <a:endParaRPr lang="ro-RO" sz="20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1F374E"/>
                    </a:solidFill>
                  </a:tcPr>
                </a:tc>
                <a:extLst>
                  <a:ext uri="{0D108BD9-81ED-4DB2-BD59-A6C34878D82A}">
                    <a16:rowId xmlns:a16="http://schemas.microsoft.com/office/drawing/2014/main" val="1962608490"/>
                  </a:ext>
                </a:extLst>
              </a:tr>
              <a:tr h="377001">
                <a:tc>
                  <a:txBody>
                    <a:bodyPr/>
                    <a:lstStyle/>
                    <a:p>
                      <a:pPr algn="ctr">
                        <a:buNone/>
                      </a:pPr>
                      <a:r>
                        <a:rPr lang="ro-RO" sz="2000" b="0" dirty="0">
                          <a:solidFill>
                            <a:srgbClr val="1B2631"/>
                          </a:solidFill>
                          <a:effectLst/>
                          <a:latin typeface="Aptos"/>
                        </a:rPr>
                        <a:t>5–5,99</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000" b="0" dirty="0">
                          <a:solidFill>
                            <a:srgbClr val="1B2631"/>
                          </a:solidFill>
                          <a:effectLst/>
                          <a:latin typeface="Aptos"/>
                        </a:rPr>
                        <a:t>320</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000" b="0" dirty="0">
                          <a:solidFill>
                            <a:srgbClr val="1B2631"/>
                          </a:solidFill>
                          <a:effectLst/>
                          <a:latin typeface="Aptos"/>
                        </a:rPr>
                        <a:t>23,99%</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000" b="0">
                          <a:solidFill>
                            <a:srgbClr val="1B2631"/>
                          </a:solidFill>
                          <a:effectLst/>
                          <a:latin typeface="Aptos"/>
                        </a:rPr>
                        <a:t>23,99%</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3725409194"/>
                  </a:ext>
                </a:extLst>
              </a:tr>
              <a:tr h="377001">
                <a:tc>
                  <a:txBody>
                    <a:bodyPr/>
                    <a:lstStyle/>
                    <a:p>
                      <a:pPr algn="ctr">
                        <a:buNone/>
                      </a:pPr>
                      <a:r>
                        <a:rPr lang="ro-RO" sz="2000" b="0">
                          <a:solidFill>
                            <a:srgbClr val="1B2631"/>
                          </a:solidFill>
                          <a:effectLst/>
                          <a:latin typeface="Aptos"/>
                        </a:rPr>
                        <a:t>6–6,99</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000" b="0" dirty="0">
                          <a:solidFill>
                            <a:srgbClr val="1B2631"/>
                          </a:solidFill>
                          <a:effectLst/>
                          <a:latin typeface="Aptos"/>
                        </a:rPr>
                        <a:t>277</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000" b="0">
                          <a:solidFill>
                            <a:srgbClr val="1B2631"/>
                          </a:solidFill>
                          <a:effectLst/>
                          <a:latin typeface="Aptos"/>
                        </a:rPr>
                        <a:t>20,76%</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000" b="0">
                          <a:solidFill>
                            <a:srgbClr val="1B2631"/>
                          </a:solidFill>
                          <a:effectLst/>
                          <a:latin typeface="Aptos"/>
                        </a:rPr>
                        <a:t>44,75%</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extLst>
                  <a:ext uri="{0D108BD9-81ED-4DB2-BD59-A6C34878D82A}">
                    <a16:rowId xmlns:a16="http://schemas.microsoft.com/office/drawing/2014/main" val="2113647762"/>
                  </a:ext>
                </a:extLst>
              </a:tr>
              <a:tr h="377001">
                <a:tc>
                  <a:txBody>
                    <a:bodyPr/>
                    <a:lstStyle/>
                    <a:p>
                      <a:pPr algn="ctr">
                        <a:buNone/>
                      </a:pPr>
                      <a:r>
                        <a:rPr lang="ro-RO" sz="2000" b="0">
                          <a:solidFill>
                            <a:srgbClr val="1B2631"/>
                          </a:solidFill>
                          <a:effectLst/>
                          <a:latin typeface="Aptos"/>
                        </a:rPr>
                        <a:t>7–7,99</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000" b="0" dirty="0">
                          <a:solidFill>
                            <a:srgbClr val="1B2631"/>
                          </a:solidFill>
                          <a:effectLst/>
                          <a:latin typeface="Aptos"/>
                        </a:rPr>
                        <a:t>278</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000" b="0" dirty="0">
                          <a:solidFill>
                            <a:srgbClr val="1B2631"/>
                          </a:solidFill>
                          <a:effectLst/>
                          <a:latin typeface="Aptos"/>
                        </a:rPr>
                        <a:t>20,84%</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000" b="0">
                          <a:solidFill>
                            <a:srgbClr val="1B2631"/>
                          </a:solidFill>
                          <a:effectLst/>
                          <a:latin typeface="Aptos"/>
                        </a:rPr>
                        <a:t>65,59%</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758585260"/>
                  </a:ext>
                </a:extLst>
              </a:tr>
              <a:tr h="377001">
                <a:tc>
                  <a:txBody>
                    <a:bodyPr/>
                    <a:lstStyle/>
                    <a:p>
                      <a:pPr algn="ctr">
                        <a:buNone/>
                      </a:pPr>
                      <a:r>
                        <a:rPr lang="ro-RO" sz="2000" b="0">
                          <a:solidFill>
                            <a:srgbClr val="1B2631"/>
                          </a:solidFill>
                          <a:effectLst/>
                          <a:latin typeface="Aptos"/>
                        </a:rPr>
                        <a:t>8–8,99</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000" b="0" dirty="0">
                          <a:solidFill>
                            <a:srgbClr val="1B2631"/>
                          </a:solidFill>
                          <a:effectLst/>
                          <a:latin typeface="Aptos"/>
                        </a:rPr>
                        <a:t>228</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000" b="0" dirty="0">
                          <a:solidFill>
                            <a:srgbClr val="1B2631"/>
                          </a:solidFill>
                          <a:effectLst/>
                          <a:latin typeface="Aptos"/>
                        </a:rPr>
                        <a:t>17,09%</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000" b="0">
                          <a:solidFill>
                            <a:srgbClr val="1B2631"/>
                          </a:solidFill>
                          <a:effectLst/>
                          <a:latin typeface="Aptos"/>
                        </a:rPr>
                        <a:t>82,68%</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extLst>
                  <a:ext uri="{0D108BD9-81ED-4DB2-BD59-A6C34878D82A}">
                    <a16:rowId xmlns:a16="http://schemas.microsoft.com/office/drawing/2014/main" val="475121468"/>
                  </a:ext>
                </a:extLst>
              </a:tr>
              <a:tr h="377001">
                <a:tc>
                  <a:txBody>
                    <a:bodyPr/>
                    <a:lstStyle/>
                    <a:p>
                      <a:pPr algn="ctr">
                        <a:buNone/>
                      </a:pPr>
                      <a:r>
                        <a:rPr lang="ro-RO" sz="2000" b="0">
                          <a:solidFill>
                            <a:srgbClr val="1B2631"/>
                          </a:solidFill>
                          <a:effectLst/>
                          <a:latin typeface="Aptos"/>
                        </a:rPr>
                        <a:t>9–9,99</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000" b="0" dirty="0">
                          <a:solidFill>
                            <a:srgbClr val="1B2631"/>
                          </a:solidFill>
                          <a:effectLst/>
                          <a:latin typeface="Aptos"/>
                        </a:rPr>
                        <a:t>193</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000" b="0" dirty="0">
                          <a:solidFill>
                            <a:srgbClr val="1B2631"/>
                          </a:solidFill>
                          <a:effectLst/>
                          <a:latin typeface="Aptos"/>
                        </a:rPr>
                        <a:t>14,47%</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000" b="0" dirty="0">
                          <a:solidFill>
                            <a:srgbClr val="1B2631"/>
                          </a:solidFill>
                          <a:effectLst/>
                          <a:latin typeface="Aptos"/>
                        </a:rPr>
                        <a:t>97,15%</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140561309"/>
                  </a:ext>
                </a:extLst>
              </a:tr>
              <a:tr h="377001">
                <a:tc>
                  <a:txBody>
                    <a:bodyPr/>
                    <a:lstStyle/>
                    <a:p>
                      <a:pPr algn="ctr">
                        <a:buNone/>
                      </a:pPr>
                      <a:r>
                        <a:rPr lang="ro-RO" sz="2000" b="0">
                          <a:solidFill>
                            <a:srgbClr val="1B2631"/>
                          </a:solidFill>
                          <a:effectLst/>
                          <a:latin typeface="Aptos"/>
                        </a:rPr>
                        <a:t>10</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000" b="0" dirty="0">
                          <a:solidFill>
                            <a:srgbClr val="1B2631"/>
                          </a:solidFill>
                          <a:effectLst/>
                          <a:latin typeface="Aptos"/>
                        </a:rPr>
                        <a:t>38</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000" b="0" dirty="0">
                          <a:solidFill>
                            <a:srgbClr val="1B2631"/>
                          </a:solidFill>
                          <a:effectLst/>
                          <a:latin typeface="Aptos"/>
                        </a:rPr>
                        <a:t>2,85%</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tc>
                  <a:txBody>
                    <a:bodyPr/>
                    <a:lstStyle/>
                    <a:p>
                      <a:pPr algn="ctr">
                        <a:buNone/>
                      </a:pPr>
                      <a:r>
                        <a:rPr lang="ro-RO" sz="2000" b="0" dirty="0">
                          <a:solidFill>
                            <a:srgbClr val="1B2631"/>
                          </a:solidFill>
                          <a:effectLst/>
                          <a:latin typeface="Aptos"/>
                        </a:rPr>
                        <a:t>100,00%</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2F6F8"/>
                    </a:solidFill>
                  </a:tcPr>
                </a:tc>
                <a:extLst>
                  <a:ext uri="{0D108BD9-81ED-4DB2-BD59-A6C34878D82A}">
                    <a16:rowId xmlns:a16="http://schemas.microsoft.com/office/drawing/2014/main" val="1451568785"/>
                  </a:ext>
                </a:extLst>
              </a:tr>
              <a:tr h="689003">
                <a:tc>
                  <a:txBody>
                    <a:bodyPr/>
                    <a:lstStyle/>
                    <a:p>
                      <a:pPr algn="ctr">
                        <a:buNone/>
                      </a:pPr>
                      <a:r>
                        <a:rPr lang="ro-RO" sz="2000" b="0">
                          <a:solidFill>
                            <a:srgbClr val="1B2631"/>
                          </a:solidFill>
                          <a:effectLst/>
                          <a:latin typeface="Aptos"/>
                        </a:rPr>
                        <a:t>TOTAL promovați</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000" b="0">
                          <a:solidFill>
                            <a:srgbClr val="1B2631"/>
                          </a:solidFill>
                          <a:effectLst/>
                          <a:latin typeface="Aptos"/>
                        </a:rPr>
                        <a:t>1334</a:t>
                      </a:r>
                      <a:endParaRPr lang="ro-RO" sz="440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000" b="0" dirty="0">
                          <a:solidFill>
                            <a:srgbClr val="1B2631"/>
                          </a:solidFill>
                          <a:effectLst/>
                          <a:latin typeface="Aptos"/>
                        </a:rPr>
                        <a:t>100%</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000" b="0" dirty="0">
                          <a:solidFill>
                            <a:srgbClr val="1B2631"/>
                          </a:solidFill>
                          <a:effectLst/>
                          <a:latin typeface="Aptos"/>
                        </a:rPr>
                        <a:t>—</a:t>
                      </a:r>
                      <a:endParaRPr lang="ro-RO" sz="4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3782920447"/>
                  </a:ext>
                </a:extLst>
              </a:tr>
            </a:tbl>
          </a:graphicData>
        </a:graphic>
      </p:graphicFrame>
      <p:sp>
        <p:nvSpPr>
          <p:cNvPr id="5" name="Rectangle 4"/>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10</a:t>
            </a:r>
          </a:p>
        </p:txBody>
      </p:sp>
      <p:sp>
        <p:nvSpPr>
          <p:cNvPr id="8" name="Rectangle 7"/>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712072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5435FE7-E439-7B7A-4322-E92A66F1C6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88F643-82FD-B6C8-6AE8-1482D0B7FCF5}"/>
              </a:ext>
            </a:extLst>
          </p:cNvPr>
          <p:cNvSpPr>
            <a:spLocks noGrp="1"/>
          </p:cNvSpPr>
          <p:nvPr>
            <p:ph type="title"/>
          </p:nvPr>
        </p:nvSpPr>
        <p:spPr>
          <a:xfrm>
            <a:off x="856060" y="618518"/>
            <a:ext cx="7429499" cy="50292"/>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5B1114B7-B038-76A6-5BE2-5A2307EA4D17}"/>
              </a:ext>
            </a:extLst>
          </p:cNvPr>
          <p:cNvSpPr>
            <a:spLocks noGrp="1"/>
          </p:cNvSpPr>
          <p:nvPr>
            <p:ph idx="1"/>
          </p:nvPr>
        </p:nvSpPr>
        <p:spPr>
          <a:xfrm>
            <a:off x="856060" y="2015390"/>
            <a:ext cx="7429499" cy="3541714"/>
          </a:xfrm>
        </p:spPr>
        <p:txBody>
          <a:bodyPr wrap="square" lIns="45720" tIns="27432" rIns="45720" bIns="27432"/>
          <a:lstStyle/>
          <a:p>
            <a:pPr>
              <a:spcAft>
                <a:spcPts val="400"/>
              </a:spcAft>
            </a:pPr>
            <a:r>
              <a:rPr lang="en-US" sz="2900" b="0" dirty="0" err="1">
                <a:solidFill>
                  <a:srgbClr val="1B2631"/>
                </a:solidFill>
                <a:latin typeface="Aptos"/>
              </a:rPr>
              <a:t>Examenul</a:t>
            </a:r>
            <a:r>
              <a:rPr lang="en-US" sz="2900" b="0" dirty="0">
                <a:solidFill>
                  <a:srgbClr val="1B2631"/>
                </a:solidFill>
                <a:latin typeface="Aptos"/>
              </a:rPr>
              <a:t> </a:t>
            </a:r>
            <a:r>
              <a:rPr lang="en-US" sz="2900" b="0" dirty="0" err="1">
                <a:solidFill>
                  <a:srgbClr val="1B2631"/>
                </a:solidFill>
                <a:latin typeface="Aptos"/>
              </a:rPr>
              <a:t>național</a:t>
            </a:r>
            <a:r>
              <a:rPr lang="en-US" sz="2900" b="0" dirty="0">
                <a:solidFill>
                  <a:srgbClr val="1B2631"/>
                </a:solidFill>
                <a:latin typeface="Aptos"/>
              </a:rPr>
              <a:t> de </a:t>
            </a:r>
            <a:r>
              <a:rPr lang="en-US" sz="2900" b="0" dirty="0" err="1">
                <a:solidFill>
                  <a:srgbClr val="1B2631"/>
                </a:solidFill>
                <a:latin typeface="Aptos"/>
              </a:rPr>
              <a:t>bacalaureat</a:t>
            </a:r>
            <a:r>
              <a:rPr lang="en-US" sz="2900" b="0" dirty="0">
                <a:solidFill>
                  <a:srgbClr val="1B2631"/>
                </a:solidFill>
                <a:latin typeface="Aptos"/>
              </a:rPr>
              <a:t>, </a:t>
            </a:r>
            <a:r>
              <a:rPr lang="en-US" sz="2900" b="0" dirty="0" err="1">
                <a:solidFill>
                  <a:srgbClr val="1B2631"/>
                </a:solidFill>
                <a:latin typeface="Aptos"/>
              </a:rPr>
              <a:t>sesiunea</a:t>
            </a:r>
            <a:r>
              <a:rPr lang="en-US" sz="2900" b="0" dirty="0">
                <a:solidFill>
                  <a:srgbClr val="1B2631"/>
                </a:solidFill>
                <a:latin typeface="Aptos"/>
              </a:rPr>
              <a:t> </a:t>
            </a:r>
            <a:r>
              <a:rPr lang="en-US" sz="2900" b="0" dirty="0" err="1">
                <a:solidFill>
                  <a:srgbClr val="1B2631"/>
                </a:solidFill>
                <a:latin typeface="Aptos"/>
              </a:rPr>
              <a:t>iunie</a:t>
            </a:r>
            <a:r>
              <a:rPr lang="ro-RO" sz="2900" b="0" dirty="0">
                <a:solidFill>
                  <a:srgbClr val="1B2631"/>
                </a:solidFill>
                <a:latin typeface="Aptos"/>
              </a:rPr>
              <a:t>-iulie</a:t>
            </a:r>
            <a:r>
              <a:rPr lang="en-US" sz="2900" b="0" dirty="0">
                <a:solidFill>
                  <a:srgbClr val="1B2631"/>
                </a:solidFill>
                <a:latin typeface="Aptos"/>
              </a:rPr>
              <a:t> 202</a:t>
            </a:r>
            <a:r>
              <a:rPr lang="ro-RO" sz="2900" b="0" dirty="0">
                <a:solidFill>
                  <a:srgbClr val="1B2631"/>
                </a:solidFill>
                <a:latin typeface="Aptos"/>
              </a:rPr>
              <a:t>6</a:t>
            </a:r>
            <a:r>
              <a:rPr lang="en-US" sz="2900" b="0" dirty="0">
                <a:solidFill>
                  <a:srgbClr val="1B2631"/>
                </a:solidFill>
                <a:latin typeface="Aptos"/>
              </a:rPr>
              <a:t>, </a:t>
            </a:r>
            <a:r>
              <a:rPr lang="en-US" sz="2900" b="0" dirty="0" err="1">
                <a:solidFill>
                  <a:srgbClr val="1B2631"/>
                </a:solidFill>
                <a:latin typeface="Aptos"/>
              </a:rPr>
              <a:t>Matematică</a:t>
            </a:r>
            <a:endParaRPr lang="en-US" sz="3000" dirty="0"/>
          </a:p>
          <a:p>
            <a:pPr marL="0" indent="0">
              <a:spcAft>
                <a:spcPts val="400"/>
              </a:spcAft>
              <a:buNone/>
            </a:pPr>
            <a:endParaRPr lang="en-US" dirty="0"/>
          </a:p>
        </p:txBody>
      </p:sp>
      <p:pic>
        <p:nvPicPr>
          <p:cNvPr id="5" name="Imagine 4">
            <a:extLst>
              <a:ext uri="{FF2B5EF4-FFF2-40B4-BE49-F238E27FC236}">
                <a16:creationId xmlns:a16="http://schemas.microsoft.com/office/drawing/2014/main" id="{BECE0E8D-2968-626B-3968-0FEECA9807F1}"/>
              </a:ext>
            </a:extLst>
          </p:cNvPr>
          <p:cNvPicPr>
            <a:picLocks noChangeAspect="1"/>
          </p:cNvPicPr>
          <p:nvPr/>
        </p:nvPicPr>
        <p:blipFill>
          <a:blip r:embed="rId3"/>
          <a:srcRect/>
          <a:stretch>
            <a:fillRect/>
          </a:stretch>
        </p:blipFill>
        <p:spPr bwMode="auto">
          <a:xfrm>
            <a:off x="1380691" y="2968071"/>
            <a:ext cx="6380236" cy="3585683"/>
          </a:xfrm>
          <a:prstGeom prst="rect">
            <a:avLst/>
          </a:prstGeom>
        </p:spPr>
      </p:pic>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11</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484650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E2CCF-4E4E-4159-9634-877AC7889B7F}"/>
              </a:ext>
            </a:extLst>
          </p:cNvPr>
          <p:cNvSpPr>
            <a:spLocks noGrp="1"/>
          </p:cNvSpPr>
          <p:nvPr>
            <p:ph type="title"/>
          </p:nvPr>
        </p:nvSpPr>
        <p:spPr>
          <a:xfrm>
            <a:off x="882700" y="188640"/>
            <a:ext cx="7429499" cy="720080"/>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A4CA2CBC-A0B2-4351-84F0-99F60E546A47}"/>
              </a:ext>
            </a:extLst>
          </p:cNvPr>
          <p:cNvSpPr>
            <a:spLocks noGrp="1"/>
          </p:cNvSpPr>
          <p:nvPr>
            <p:ph idx="1"/>
          </p:nvPr>
        </p:nvSpPr>
        <p:spPr>
          <a:xfrm>
            <a:off x="857250" y="1556792"/>
            <a:ext cx="7429499" cy="3946377"/>
          </a:xfrm>
        </p:spPr>
        <p:txBody>
          <a:bodyPr wrap="square" lIns="45720" tIns="27432" rIns="45720" bIns="27432">
            <a:normAutofit/>
          </a:bodyPr>
          <a:lstStyle/>
          <a:p>
            <a:pPr>
              <a:lnSpc>
                <a:spcPct val="100000"/>
              </a:lnSpc>
              <a:spcAft>
                <a:spcPts val="400"/>
              </a:spcAft>
            </a:pPr>
            <a:r>
              <a:rPr lang="en-US" sz="2900" b="0" dirty="0" err="1">
                <a:solidFill>
                  <a:srgbClr val="1B2631"/>
                </a:solidFill>
                <a:latin typeface="Aptos"/>
              </a:rPr>
              <a:t>Examenul</a:t>
            </a:r>
            <a:r>
              <a:rPr lang="en-US" sz="2900" b="0" dirty="0">
                <a:solidFill>
                  <a:srgbClr val="1B2631"/>
                </a:solidFill>
                <a:latin typeface="Aptos"/>
              </a:rPr>
              <a:t> </a:t>
            </a:r>
            <a:r>
              <a:rPr lang="en-US" sz="2900" b="0" dirty="0" err="1">
                <a:solidFill>
                  <a:srgbClr val="1B2631"/>
                </a:solidFill>
                <a:latin typeface="Aptos"/>
              </a:rPr>
              <a:t>național</a:t>
            </a:r>
            <a:r>
              <a:rPr lang="en-US" sz="2900" b="0" dirty="0">
                <a:solidFill>
                  <a:srgbClr val="1B2631"/>
                </a:solidFill>
                <a:latin typeface="Aptos"/>
              </a:rPr>
              <a:t> de </a:t>
            </a:r>
            <a:r>
              <a:rPr lang="en-US" sz="2900" b="0" dirty="0" err="1">
                <a:solidFill>
                  <a:srgbClr val="1B2631"/>
                </a:solidFill>
                <a:latin typeface="Aptos"/>
              </a:rPr>
              <a:t>bacalaureat</a:t>
            </a:r>
            <a:r>
              <a:rPr lang="en-US" sz="2900" b="0" dirty="0">
                <a:solidFill>
                  <a:srgbClr val="1B2631"/>
                </a:solidFill>
                <a:latin typeface="Aptos"/>
              </a:rPr>
              <a:t>, </a:t>
            </a:r>
            <a:r>
              <a:rPr lang="en-US" sz="2900" b="0" dirty="0" err="1">
                <a:solidFill>
                  <a:srgbClr val="1B2631"/>
                </a:solidFill>
                <a:latin typeface="Aptos"/>
              </a:rPr>
              <a:t>sesiunea</a:t>
            </a:r>
            <a:r>
              <a:rPr lang="en-US" sz="2900" b="0" dirty="0">
                <a:solidFill>
                  <a:srgbClr val="1B2631"/>
                </a:solidFill>
                <a:latin typeface="Aptos"/>
              </a:rPr>
              <a:t> </a:t>
            </a:r>
            <a:r>
              <a:rPr lang="en-US" sz="2900" b="0" dirty="0" err="1">
                <a:solidFill>
                  <a:srgbClr val="1B2631"/>
                </a:solidFill>
                <a:latin typeface="Aptos"/>
              </a:rPr>
              <a:t>iunie</a:t>
            </a:r>
            <a:r>
              <a:rPr lang="ro-RO" sz="2900" b="0" dirty="0">
                <a:solidFill>
                  <a:srgbClr val="1B2631"/>
                </a:solidFill>
                <a:latin typeface="Aptos"/>
              </a:rPr>
              <a:t>-iulie</a:t>
            </a:r>
            <a:r>
              <a:rPr lang="en-US" sz="2900" b="0" dirty="0">
                <a:solidFill>
                  <a:srgbClr val="1B2631"/>
                </a:solidFill>
                <a:latin typeface="Aptos"/>
              </a:rPr>
              <a:t> 202</a:t>
            </a:r>
            <a:r>
              <a:rPr lang="ro-RO" sz="2900" b="0" dirty="0">
                <a:solidFill>
                  <a:srgbClr val="1B2631"/>
                </a:solidFill>
                <a:latin typeface="Aptos"/>
              </a:rPr>
              <a:t>6</a:t>
            </a:r>
            <a:r>
              <a:rPr lang="en-US" sz="2900" b="0" dirty="0">
                <a:solidFill>
                  <a:srgbClr val="1B2631"/>
                </a:solidFill>
                <a:latin typeface="Aptos"/>
              </a:rPr>
              <a:t>, </a:t>
            </a:r>
            <a:r>
              <a:rPr lang="en-US" sz="2900" b="0" dirty="0" err="1">
                <a:solidFill>
                  <a:srgbClr val="1B2631"/>
                </a:solidFill>
                <a:latin typeface="Aptos"/>
              </a:rPr>
              <a:t>Matematică</a:t>
            </a:r>
            <a:endParaRPr lang="ro-RO" sz="3000" dirty="0"/>
          </a:p>
          <a:p>
            <a:pPr>
              <a:lnSpc>
                <a:spcPct val="100000"/>
              </a:lnSpc>
              <a:spcAft>
                <a:spcPts val="400"/>
              </a:spcAft>
            </a:pPr>
            <a:r>
              <a:rPr lang="fr-FR" sz="2900" b="0" dirty="0" err="1">
                <a:solidFill>
                  <a:srgbClr val="1B2631"/>
                </a:solidFill>
                <a:latin typeface="Aptos"/>
              </a:rPr>
              <a:t>Promovabilitate</a:t>
            </a:r>
            <a:r>
              <a:rPr lang="ro-RO" sz="2900" b="0" dirty="0">
                <a:solidFill>
                  <a:srgbClr val="1B2631"/>
                </a:solidFill>
                <a:latin typeface="Aptos"/>
              </a:rPr>
              <a:t> 2026</a:t>
            </a:r>
            <a:r>
              <a:rPr lang="fr-FR" sz="2900" b="0" dirty="0">
                <a:solidFill>
                  <a:srgbClr val="1B2631"/>
                </a:solidFill>
                <a:latin typeface="Aptos"/>
              </a:rPr>
              <a:t>: 75,</a:t>
            </a:r>
            <a:r>
              <a:rPr lang="ro-RO" sz="2900" b="0" dirty="0">
                <a:solidFill>
                  <a:srgbClr val="1B2631"/>
                </a:solidFill>
                <a:latin typeface="Aptos"/>
              </a:rPr>
              <a:t>37</a:t>
            </a:r>
            <a:r>
              <a:rPr lang="fr-FR" sz="2900" b="0" dirty="0">
                <a:solidFill>
                  <a:srgbClr val="1B2631"/>
                </a:solidFill>
                <a:latin typeface="Aptos"/>
              </a:rPr>
              <a:t>% (peste 5)</a:t>
            </a:r>
            <a:endParaRPr lang="en-US" sz="3000" dirty="0"/>
          </a:p>
          <a:p>
            <a:pPr>
              <a:lnSpc>
                <a:spcPct val="100000"/>
              </a:lnSpc>
              <a:spcAft>
                <a:spcPts val="400"/>
              </a:spcAft>
            </a:pPr>
            <a:r>
              <a:rPr lang="fr-FR" sz="2900" b="0" dirty="0" err="1">
                <a:solidFill>
                  <a:srgbClr val="1B2631"/>
                </a:solidFill>
                <a:latin typeface="Aptos"/>
              </a:rPr>
              <a:t>Promovabilitate</a:t>
            </a:r>
            <a:r>
              <a:rPr lang="ro-RO" sz="2900" b="0" dirty="0">
                <a:solidFill>
                  <a:srgbClr val="1B2631"/>
                </a:solidFill>
                <a:latin typeface="Aptos"/>
              </a:rPr>
              <a:t> 2025</a:t>
            </a:r>
            <a:r>
              <a:rPr lang="fr-FR" sz="2900" b="0" dirty="0">
                <a:solidFill>
                  <a:srgbClr val="1B2631"/>
                </a:solidFill>
                <a:latin typeface="Aptos"/>
              </a:rPr>
              <a:t>: 75,48% (peste 5), 57,22% (peste 6)</a:t>
            </a:r>
            <a:endParaRPr lang="en-US" dirty="0"/>
          </a:p>
          <a:p>
            <a:pPr>
              <a:lnSpc>
                <a:spcPct val="100000"/>
              </a:lnSpc>
              <a:spcAft>
                <a:spcPts val="400"/>
              </a:spcAft>
            </a:pPr>
            <a:r>
              <a:rPr lang="fr-FR" sz="2900" b="0" dirty="0" err="1">
                <a:solidFill>
                  <a:srgbClr val="1B2631"/>
                </a:solidFill>
                <a:latin typeface="Aptos"/>
              </a:rPr>
              <a:t>Promovabilitate</a:t>
            </a:r>
            <a:r>
              <a:rPr lang="fr-FR" sz="2900" b="0" dirty="0">
                <a:solidFill>
                  <a:srgbClr val="1B2631"/>
                </a:solidFill>
                <a:latin typeface="Aptos"/>
              </a:rPr>
              <a:t> 2024: 80,63% (peste 5), 64,74% (peste 6)</a:t>
            </a:r>
            <a:endParaRPr lang="en-US" sz="2400" dirty="0"/>
          </a:p>
          <a:p>
            <a:pPr marL="0" indent="0">
              <a:spcAft>
                <a:spcPts val="400"/>
              </a:spcAft>
              <a:buNone/>
            </a:pPr>
            <a:endParaRPr lang="en-US"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12</a:t>
            </a:r>
          </a:p>
        </p:txBody>
      </p:sp>
    </p:spTree>
    <p:extLst>
      <p:ext uri="{BB962C8B-B14F-4D97-AF65-F5344CB8AC3E}">
        <p14:creationId xmlns:p14="http://schemas.microsoft.com/office/powerpoint/2010/main" val="3227422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5CD1D-B18A-4C72-A074-B17BC83D9ADF}"/>
              </a:ext>
            </a:extLst>
          </p:cNvPr>
          <p:cNvSpPr>
            <a:spLocks noGrp="1"/>
          </p:cNvSpPr>
          <p:nvPr>
            <p:ph type="title"/>
          </p:nvPr>
        </p:nvSpPr>
        <p:spPr>
          <a:xfrm>
            <a:off x="822028" y="327514"/>
            <a:ext cx="7429499" cy="437190"/>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a:t>
            </a:r>
            <a:r>
              <a:rPr lang="en-US" sz="2700" b="1" dirty="0">
                <a:solidFill>
                  <a:srgbClr val="1F374E"/>
                </a:solidFill>
                <a:effectLst/>
                <a:latin typeface="Aptos" panose="02020603050405020304" pitchFamily="18" charset="0"/>
                <a:ea typeface="SimSun" panose="02010600030101010101" pitchFamily="2" charset="-122"/>
              </a:rPr>
              <a:t> </a:t>
            </a:r>
            <a:r>
              <a:rPr lang="ro-RO" sz="2700" b="1" dirty="0">
                <a:solidFill>
                  <a:srgbClr val="1F374E"/>
                </a:solidFill>
                <a:effectLst/>
                <a:latin typeface="Aptos" panose="02020603050405020304" pitchFamily="18" charset="0"/>
                <a:ea typeface="SimSun" panose="02010600030101010101" pitchFamily="2" charset="-122"/>
              </a:rPr>
              <a:t>2025-2026</a:t>
            </a:r>
            <a:endParaRPr lang="en-US" dirty="0"/>
          </a:p>
        </p:txBody>
      </p:sp>
      <p:sp>
        <p:nvSpPr>
          <p:cNvPr id="3" name="Content Placeholder 2">
            <a:extLst>
              <a:ext uri="{FF2B5EF4-FFF2-40B4-BE49-F238E27FC236}">
                <a16:creationId xmlns:a16="http://schemas.microsoft.com/office/drawing/2014/main" id="{985FEA40-0936-4B13-ACAA-4217FCA2A96E}"/>
              </a:ext>
            </a:extLst>
          </p:cNvPr>
          <p:cNvSpPr>
            <a:spLocks noGrp="1"/>
          </p:cNvSpPr>
          <p:nvPr>
            <p:ph idx="1"/>
          </p:nvPr>
        </p:nvSpPr>
        <p:spPr>
          <a:xfrm>
            <a:off x="685797" y="1658143"/>
            <a:ext cx="7429499" cy="3541714"/>
          </a:xfrm>
        </p:spPr>
        <p:txBody>
          <a:bodyPr wrap="square" lIns="45720" tIns="27432" rIns="45720" bIns="27432">
            <a:normAutofit/>
          </a:bodyPr>
          <a:lstStyle/>
          <a:p>
            <a:pPr algn="just">
              <a:spcAft>
                <a:spcPts val="400"/>
              </a:spcAft>
            </a:pP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Examenul național de definitivare în învățământ</a:t>
            </a:r>
            <a:endParaRPr lang="en-US" sz="2800" b="1" dirty="0">
              <a:latin typeface="Calibri" panose="020F0502020204030204" pitchFamily="34" charset="0"/>
              <a:ea typeface="SimSun" panose="02010600030101010101" pitchFamily="2" charset="-122"/>
              <a:cs typeface="Times New Roman" panose="02020603050405020304" pitchFamily="18" charset="0"/>
            </a:endParaRPr>
          </a:p>
          <a:p>
            <a:pPr marL="0" indent="0" algn="just">
              <a:spcAft>
                <a:spcPts val="400"/>
              </a:spcAft>
              <a:buNone/>
            </a:pP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La disciplina </a:t>
            </a:r>
            <a:r>
              <a:rPr lang="en-US" sz="2300"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matematică</a:t>
            </a: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s-au înscris 13 candidați la etapele specifice examenului național de definitivare în învățământ.</a:t>
            </a: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400"/>
              </a:spcAft>
              <a:buNone/>
            </a:pPr>
            <a:endParaRPr lang="en-US" dirty="0"/>
          </a:p>
        </p:txBody>
      </p:sp>
      <p:graphicFrame>
        <p:nvGraphicFramePr>
          <p:cNvPr id="4" name="Table 3">
            <a:extLst>
              <a:ext uri="{FF2B5EF4-FFF2-40B4-BE49-F238E27FC236}">
                <a16:creationId xmlns:a16="http://schemas.microsoft.com/office/drawing/2014/main" id="{AFD207B0-4357-4B77-A8F7-703DAB3B9279}"/>
              </a:ext>
            </a:extLst>
          </p:cNvPr>
          <p:cNvGraphicFramePr>
            <a:graphicFrameLocks noGrp="1"/>
          </p:cNvGraphicFramePr>
          <p:nvPr>
            <p:extLst>
              <p:ext uri="{D42A27DB-BD31-4B8C-83A1-F6EECF244321}">
                <p14:modId xmlns:p14="http://schemas.microsoft.com/office/powerpoint/2010/main" val="2748217332"/>
              </p:ext>
            </p:extLst>
          </p:nvPr>
        </p:nvGraphicFramePr>
        <p:xfrm>
          <a:off x="541447" y="4437112"/>
          <a:ext cx="7990660" cy="1138800"/>
        </p:xfrm>
        <a:graphic>
          <a:graphicData uri="http://schemas.openxmlformats.org/drawingml/2006/table">
            <a:tbl>
              <a:tblPr firstRow="1" firstCol="1" bandRow="1">
                <a:tableStyleId>{5C22544A-7EE6-4342-B048-85BDC9FD1C3A}</a:tableStyleId>
              </a:tblPr>
              <a:tblGrid>
                <a:gridCol w="799066">
                  <a:extLst>
                    <a:ext uri="{9D8B030D-6E8A-4147-A177-3AD203B41FA5}">
                      <a16:colId xmlns:a16="http://schemas.microsoft.com/office/drawing/2014/main" val="4085146731"/>
                    </a:ext>
                  </a:extLst>
                </a:gridCol>
                <a:gridCol w="799066">
                  <a:extLst>
                    <a:ext uri="{9D8B030D-6E8A-4147-A177-3AD203B41FA5}">
                      <a16:colId xmlns:a16="http://schemas.microsoft.com/office/drawing/2014/main" val="4225594706"/>
                    </a:ext>
                  </a:extLst>
                </a:gridCol>
                <a:gridCol w="799066">
                  <a:extLst>
                    <a:ext uri="{9D8B030D-6E8A-4147-A177-3AD203B41FA5}">
                      <a16:colId xmlns:a16="http://schemas.microsoft.com/office/drawing/2014/main" val="2341641817"/>
                    </a:ext>
                  </a:extLst>
                </a:gridCol>
                <a:gridCol w="799066">
                  <a:extLst>
                    <a:ext uri="{9D8B030D-6E8A-4147-A177-3AD203B41FA5}">
                      <a16:colId xmlns:a16="http://schemas.microsoft.com/office/drawing/2014/main" val="1043872603"/>
                    </a:ext>
                  </a:extLst>
                </a:gridCol>
                <a:gridCol w="799066">
                  <a:extLst>
                    <a:ext uri="{9D8B030D-6E8A-4147-A177-3AD203B41FA5}">
                      <a16:colId xmlns:a16="http://schemas.microsoft.com/office/drawing/2014/main" val="3590808619"/>
                    </a:ext>
                  </a:extLst>
                </a:gridCol>
                <a:gridCol w="799066">
                  <a:extLst>
                    <a:ext uri="{9D8B030D-6E8A-4147-A177-3AD203B41FA5}">
                      <a16:colId xmlns:a16="http://schemas.microsoft.com/office/drawing/2014/main" val="2447152671"/>
                    </a:ext>
                  </a:extLst>
                </a:gridCol>
                <a:gridCol w="799066">
                  <a:extLst>
                    <a:ext uri="{9D8B030D-6E8A-4147-A177-3AD203B41FA5}">
                      <a16:colId xmlns:a16="http://schemas.microsoft.com/office/drawing/2014/main" val="1670686549"/>
                    </a:ext>
                  </a:extLst>
                </a:gridCol>
                <a:gridCol w="799066">
                  <a:extLst>
                    <a:ext uri="{9D8B030D-6E8A-4147-A177-3AD203B41FA5}">
                      <a16:colId xmlns:a16="http://schemas.microsoft.com/office/drawing/2014/main" val="2945184549"/>
                    </a:ext>
                  </a:extLst>
                </a:gridCol>
                <a:gridCol w="799066">
                  <a:extLst>
                    <a:ext uri="{9D8B030D-6E8A-4147-A177-3AD203B41FA5}">
                      <a16:colId xmlns:a16="http://schemas.microsoft.com/office/drawing/2014/main" val="2411679374"/>
                    </a:ext>
                  </a:extLst>
                </a:gridCol>
                <a:gridCol w="799066">
                  <a:extLst>
                    <a:ext uri="{9D8B030D-6E8A-4147-A177-3AD203B41FA5}">
                      <a16:colId xmlns:a16="http://schemas.microsoft.com/office/drawing/2014/main" val="1306924178"/>
                    </a:ext>
                  </a:extLst>
                </a:gridCol>
              </a:tblGrid>
              <a:tr h="648072">
                <a:tc>
                  <a:txBody>
                    <a:bodyPr/>
                    <a:lstStyle/>
                    <a:p>
                      <a:pPr algn="ctr"/>
                      <a:r>
                        <a:rPr lang="ro-RO" sz="1100" b="1" dirty="0">
                          <a:solidFill>
                            <a:srgbClr val="FFFFFF"/>
                          </a:solidFill>
                          <a:effectLst/>
                          <a:latin typeface="Aptos"/>
                        </a:rPr>
                        <a:t>Note </a:t>
                      </a:r>
                      <a:endParaRPr lang="en-US" sz="1400" dirty="0">
                        <a:effectLst/>
                      </a:endParaRPr>
                    </a:p>
                    <a:p>
                      <a:pPr algn="ctr"/>
                      <a:r>
                        <a:rPr lang="ro-RO" sz="1100" b="1" dirty="0">
                          <a:solidFill>
                            <a:srgbClr val="FFFFFF"/>
                          </a:solidFill>
                          <a:effectLst/>
                          <a:latin typeface="Aptos"/>
                        </a:rPr>
                        <a:t>1-1,99</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 </a:t>
                      </a:r>
                      <a:endParaRPr lang="en-US" sz="1400" dirty="0">
                        <a:effectLst/>
                      </a:endParaRPr>
                    </a:p>
                    <a:p>
                      <a:pPr algn="ctr"/>
                      <a:r>
                        <a:rPr lang="ro-RO" sz="1100" b="1" dirty="0">
                          <a:solidFill>
                            <a:srgbClr val="FFFFFF"/>
                          </a:solidFill>
                          <a:effectLst/>
                          <a:latin typeface="Aptos"/>
                        </a:rPr>
                        <a:t>2-2,99</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 </a:t>
                      </a:r>
                      <a:endParaRPr lang="en-US" sz="1400" dirty="0">
                        <a:effectLst/>
                      </a:endParaRPr>
                    </a:p>
                    <a:p>
                      <a:pPr algn="ctr"/>
                      <a:r>
                        <a:rPr lang="ro-RO" sz="1100" b="1" dirty="0">
                          <a:solidFill>
                            <a:srgbClr val="FFFFFF"/>
                          </a:solidFill>
                          <a:effectLst/>
                          <a:latin typeface="Aptos"/>
                        </a:rPr>
                        <a:t>3-3,99</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 </a:t>
                      </a:r>
                      <a:endParaRPr lang="en-US" sz="1400" dirty="0">
                        <a:effectLst/>
                      </a:endParaRPr>
                    </a:p>
                    <a:p>
                      <a:pPr algn="ctr"/>
                      <a:r>
                        <a:rPr lang="ro-RO" sz="1100" b="1" dirty="0">
                          <a:solidFill>
                            <a:srgbClr val="FFFFFF"/>
                          </a:solidFill>
                          <a:effectLst/>
                          <a:latin typeface="Aptos"/>
                        </a:rPr>
                        <a:t>4-4,99</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 </a:t>
                      </a:r>
                      <a:endParaRPr lang="en-US" sz="1400" dirty="0">
                        <a:effectLst/>
                      </a:endParaRPr>
                    </a:p>
                    <a:p>
                      <a:pPr algn="ctr"/>
                      <a:r>
                        <a:rPr lang="ro-RO" sz="1100" b="1" dirty="0">
                          <a:solidFill>
                            <a:srgbClr val="FFFFFF"/>
                          </a:solidFill>
                          <a:effectLst/>
                          <a:latin typeface="Aptos"/>
                        </a:rPr>
                        <a:t>5-5,99</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a:t>
                      </a:r>
                      <a:endParaRPr lang="en-US" sz="1400" dirty="0">
                        <a:effectLst/>
                      </a:endParaRPr>
                    </a:p>
                    <a:p>
                      <a:pPr algn="ctr"/>
                      <a:r>
                        <a:rPr lang="ro-RO" sz="1100" b="1" dirty="0">
                          <a:solidFill>
                            <a:srgbClr val="FFFFFF"/>
                          </a:solidFill>
                          <a:effectLst/>
                          <a:latin typeface="Aptos"/>
                        </a:rPr>
                        <a:t>6-6,99 </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a:t>
                      </a:r>
                      <a:endParaRPr lang="en-US" sz="1400" dirty="0">
                        <a:effectLst/>
                      </a:endParaRPr>
                    </a:p>
                    <a:p>
                      <a:pPr algn="ctr"/>
                      <a:r>
                        <a:rPr lang="ro-RO" sz="1100" b="1" dirty="0">
                          <a:solidFill>
                            <a:srgbClr val="FFFFFF"/>
                          </a:solidFill>
                          <a:effectLst/>
                          <a:latin typeface="Aptos"/>
                        </a:rPr>
                        <a:t>7-7,99 </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a:t>
                      </a:r>
                      <a:endParaRPr lang="en-US" sz="1400" dirty="0">
                        <a:effectLst/>
                      </a:endParaRPr>
                    </a:p>
                    <a:p>
                      <a:pPr algn="ctr"/>
                      <a:r>
                        <a:rPr lang="ro-RO" sz="1100" b="1" dirty="0">
                          <a:solidFill>
                            <a:srgbClr val="FFFFFF"/>
                          </a:solidFill>
                          <a:effectLst/>
                          <a:latin typeface="Aptos"/>
                        </a:rPr>
                        <a:t>8-8,99 </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a:t>
                      </a:r>
                      <a:endParaRPr lang="en-US" sz="1400" dirty="0">
                        <a:effectLst/>
                      </a:endParaRPr>
                    </a:p>
                    <a:p>
                      <a:pPr algn="ctr"/>
                      <a:r>
                        <a:rPr lang="ro-RO" sz="1100" b="1" dirty="0">
                          <a:solidFill>
                            <a:srgbClr val="FFFFFF"/>
                          </a:solidFill>
                          <a:effectLst/>
                          <a:latin typeface="Aptos"/>
                        </a:rPr>
                        <a:t>9-9,99 </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 </a:t>
                      </a:r>
                      <a:endParaRPr lang="en-US" sz="1400" dirty="0">
                        <a:effectLst/>
                      </a:endParaRPr>
                    </a:p>
                    <a:p>
                      <a:pPr algn="ctr"/>
                      <a:r>
                        <a:rPr lang="ro-RO" sz="1100" b="1" dirty="0">
                          <a:solidFill>
                            <a:srgbClr val="FFFFFF"/>
                          </a:solidFill>
                          <a:effectLst/>
                          <a:latin typeface="Aptos"/>
                        </a:rPr>
                        <a:t>10</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extLst>
                  <a:ext uri="{0D108BD9-81ED-4DB2-BD59-A6C34878D82A}">
                    <a16:rowId xmlns:a16="http://schemas.microsoft.com/office/drawing/2014/main" val="4253654829"/>
                  </a:ext>
                </a:extLst>
              </a:tr>
              <a:tr h="480053">
                <a:tc>
                  <a:txBody>
                    <a:bodyPr/>
                    <a:lstStyle/>
                    <a:p>
                      <a:pPr algn="ctr">
                        <a:buNone/>
                      </a:pPr>
                      <a:r>
                        <a:rPr lang="ro-RO" sz="2800" b="0" dirty="0">
                          <a:solidFill>
                            <a:srgbClr val="1B2631"/>
                          </a:solidFill>
                          <a:effectLst/>
                          <a:latin typeface="Aptos" panose="020F0502020204030204" pitchFamily="34" charset="0"/>
                          <a:ea typeface="SimSun" panose="02010600030101010101" pitchFamily="2" charset="-122"/>
                          <a:cs typeface="Calibri" panose="020F0502020204030204" pitchFamily="34" charset="0"/>
                        </a:rPr>
                        <a:t>0</a:t>
                      </a:r>
                      <a:endParaRPr lang="ro-RO" sz="66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800" b="0" dirty="0">
                          <a:solidFill>
                            <a:srgbClr val="1B2631"/>
                          </a:solidFill>
                          <a:effectLst/>
                          <a:latin typeface="Aptos" panose="020F0502020204030204" pitchFamily="34" charset="0"/>
                          <a:ea typeface="SimSun" panose="02010600030101010101" pitchFamily="2" charset="-122"/>
                          <a:cs typeface="Calibri" panose="020F0502020204030204" pitchFamily="34" charset="0"/>
                        </a:rPr>
                        <a:t>0</a:t>
                      </a:r>
                      <a:endParaRPr lang="ro-RO" sz="66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800" b="0" dirty="0">
                          <a:solidFill>
                            <a:srgbClr val="1B2631"/>
                          </a:solidFill>
                          <a:effectLst/>
                          <a:latin typeface="Aptos" panose="020F0502020204030204" pitchFamily="34" charset="0"/>
                          <a:ea typeface="SimSun" panose="02010600030101010101" pitchFamily="2" charset="-122"/>
                          <a:cs typeface="Calibri" panose="020F0502020204030204" pitchFamily="34" charset="0"/>
                        </a:rPr>
                        <a:t>0</a:t>
                      </a:r>
                      <a:endParaRPr lang="ro-RO" sz="66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800" b="0" dirty="0">
                          <a:solidFill>
                            <a:srgbClr val="1B2631"/>
                          </a:solidFill>
                          <a:effectLst/>
                          <a:latin typeface="Aptos" panose="020F0502020204030204" pitchFamily="34" charset="0"/>
                          <a:ea typeface="SimSun" panose="02010600030101010101" pitchFamily="2" charset="-122"/>
                          <a:cs typeface="Calibri" panose="020F0502020204030204" pitchFamily="34" charset="0"/>
                        </a:rPr>
                        <a:t>0</a:t>
                      </a:r>
                      <a:endParaRPr lang="ro-RO" sz="66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800" b="0" dirty="0">
                          <a:solidFill>
                            <a:srgbClr val="1B2631"/>
                          </a:solidFill>
                          <a:effectLst/>
                          <a:latin typeface="Aptos" panose="020F0502020204030204" pitchFamily="34" charset="0"/>
                          <a:ea typeface="SimSun" panose="02010600030101010101" pitchFamily="2" charset="-122"/>
                          <a:cs typeface="Calibri" panose="020F0502020204030204" pitchFamily="34" charset="0"/>
                        </a:rPr>
                        <a:t>0</a:t>
                      </a:r>
                      <a:endParaRPr lang="ro-RO" sz="66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800" b="0" dirty="0">
                          <a:solidFill>
                            <a:srgbClr val="1B2631"/>
                          </a:solidFill>
                          <a:effectLst/>
                          <a:latin typeface="Aptos" panose="020F0502020204030204" pitchFamily="34" charset="0"/>
                          <a:ea typeface="SimSun" panose="02010600030101010101" pitchFamily="2" charset="-122"/>
                          <a:cs typeface="Calibri" panose="020F0502020204030204" pitchFamily="34" charset="0"/>
                        </a:rPr>
                        <a:t>3</a:t>
                      </a:r>
                      <a:endParaRPr lang="ro-RO" sz="66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800" b="0" dirty="0">
                          <a:solidFill>
                            <a:srgbClr val="1B2631"/>
                          </a:solidFill>
                          <a:effectLst/>
                          <a:latin typeface="Aptos" panose="020F0502020204030204" pitchFamily="34" charset="0"/>
                          <a:ea typeface="SimSun" panose="02010600030101010101" pitchFamily="2" charset="-122"/>
                          <a:cs typeface="Calibri" panose="020F0502020204030204" pitchFamily="34" charset="0"/>
                        </a:rPr>
                        <a:t>4</a:t>
                      </a:r>
                      <a:endParaRPr lang="ro-RO" sz="66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800" b="0" dirty="0">
                          <a:solidFill>
                            <a:srgbClr val="1B2631"/>
                          </a:solidFill>
                          <a:effectLst/>
                          <a:latin typeface="Aptos" panose="020F0502020204030204" pitchFamily="34" charset="0"/>
                          <a:ea typeface="SimSun" panose="02010600030101010101" pitchFamily="2" charset="-122"/>
                          <a:cs typeface="Calibri" panose="020F0502020204030204" pitchFamily="34" charset="0"/>
                        </a:rPr>
                        <a:t>3</a:t>
                      </a:r>
                      <a:endParaRPr lang="ro-RO" sz="66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800" b="0" dirty="0">
                          <a:solidFill>
                            <a:srgbClr val="1B2631"/>
                          </a:solidFill>
                          <a:effectLst/>
                          <a:latin typeface="Aptos" panose="020F0502020204030204" pitchFamily="34" charset="0"/>
                          <a:ea typeface="SimSun" panose="02010600030101010101" pitchFamily="2" charset="-122"/>
                          <a:cs typeface="Calibri" panose="020F0502020204030204" pitchFamily="34" charset="0"/>
                        </a:rPr>
                        <a:t>1</a:t>
                      </a:r>
                      <a:endParaRPr lang="ro-RO" sz="66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ro-RO" sz="2800" b="0" dirty="0">
                          <a:solidFill>
                            <a:srgbClr val="1B2631"/>
                          </a:solidFill>
                          <a:effectLst/>
                          <a:latin typeface="Aptos" panose="020F0502020204030204" pitchFamily="34" charset="0"/>
                          <a:ea typeface="SimSun" panose="02010600030101010101" pitchFamily="2" charset="-122"/>
                          <a:cs typeface="Calibri" panose="020F0502020204030204" pitchFamily="34" charset="0"/>
                        </a:rPr>
                        <a:t>0</a:t>
                      </a:r>
                      <a:endParaRPr lang="ro-RO" sz="66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1200573674"/>
                  </a:ext>
                </a:extLst>
              </a:tr>
            </a:tbl>
          </a:graphicData>
        </a:graphic>
      </p:graphicFrame>
      <p:sp>
        <p:nvSpPr>
          <p:cNvPr id="5" name="Rectangle 4"/>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13</a:t>
            </a:r>
          </a:p>
        </p:txBody>
      </p:sp>
      <p:sp>
        <p:nvSpPr>
          <p:cNvPr id="8" name="Rectangle 7"/>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373612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5CD1D-B18A-4C72-A074-B17BC83D9ADF}"/>
              </a:ext>
            </a:extLst>
          </p:cNvPr>
          <p:cNvSpPr>
            <a:spLocks noGrp="1"/>
          </p:cNvSpPr>
          <p:nvPr>
            <p:ph type="title"/>
          </p:nvPr>
        </p:nvSpPr>
        <p:spPr>
          <a:xfrm>
            <a:off x="683568" y="188640"/>
            <a:ext cx="7429499" cy="781796"/>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985FEA40-0936-4B13-ACAA-4217FCA2A96E}"/>
              </a:ext>
            </a:extLst>
          </p:cNvPr>
          <p:cNvSpPr>
            <a:spLocks noGrp="1"/>
          </p:cNvSpPr>
          <p:nvPr>
            <p:ph idx="1"/>
          </p:nvPr>
        </p:nvSpPr>
        <p:spPr>
          <a:xfrm>
            <a:off x="857250" y="1484784"/>
            <a:ext cx="7429499" cy="3541714"/>
          </a:xfrm>
        </p:spPr>
        <p:txBody>
          <a:bodyPr wrap="square" lIns="45720" tIns="27432" rIns="45720" bIns="27432"/>
          <a:lstStyle/>
          <a:p>
            <a:pPr algn="just">
              <a:spcAft>
                <a:spcPts val="400"/>
              </a:spcAft>
            </a:pP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Examenul național de definitivare în învățământ</a:t>
            </a:r>
            <a:endParaRPr lang="en-US" sz="2800" dirty="0">
              <a:effectLst/>
              <a:latin typeface="Times New Roman" panose="02020603050405020304" pitchFamily="18" charset="0"/>
              <a:ea typeface="SimSun" panose="02010600030101010101" pitchFamily="2" charset="-122"/>
              <a:cs typeface="Times New Roman" panose="02020603050405020304" pitchFamily="18" charset="0"/>
            </a:endParaRPr>
          </a:p>
          <a:p>
            <a:pPr algn="just">
              <a:spcAft>
                <a:spcPts val="400"/>
              </a:spcAft>
            </a:pPr>
            <a:r>
              <a:rPr lang="fr-FR" sz="2300" b="0" dirty="0" err="1">
                <a:solidFill>
                  <a:srgbClr val="1B2631"/>
                </a:solidFill>
                <a:latin typeface="Aptos"/>
              </a:rPr>
              <a:t>Promovabilitate</a:t>
            </a:r>
            <a:r>
              <a:rPr lang="fr-FR" sz="2300" b="0" dirty="0">
                <a:solidFill>
                  <a:srgbClr val="1B2631"/>
                </a:solidFill>
                <a:latin typeface="Aptos"/>
              </a:rPr>
              <a:t>: </a:t>
            </a:r>
            <a:r>
              <a:rPr lang="ro-RO" sz="2300" b="0" dirty="0">
                <a:solidFill>
                  <a:srgbClr val="1B2631"/>
                </a:solidFill>
                <a:latin typeface="Aptos"/>
              </a:rPr>
              <a:t>36,36</a:t>
            </a:r>
            <a:r>
              <a:rPr lang="fr-FR" sz="2300" b="0" dirty="0">
                <a:solidFill>
                  <a:srgbClr val="1B2631"/>
                </a:solidFill>
                <a:latin typeface="Aptos"/>
              </a:rPr>
              <a:t>% (peste 8)</a:t>
            </a:r>
            <a:endParaRPr lang="en-US" sz="2800" b="1" dirty="0">
              <a:latin typeface="Calibri" panose="020F0502020204030204" pitchFamily="34" charset="0"/>
              <a:ea typeface="SimSun" panose="02010600030101010101" pitchFamily="2" charset="-122"/>
              <a:cs typeface="Times New Roman" panose="02020603050405020304" pitchFamily="18" charset="0"/>
            </a:endParaRPr>
          </a:p>
          <a:p>
            <a:pPr marL="0" indent="0">
              <a:spcAft>
                <a:spcPts val="400"/>
              </a:spcAft>
              <a:buNone/>
            </a:pPr>
            <a:endParaRPr lang="en-US" dirty="0"/>
          </a:p>
        </p:txBody>
      </p:sp>
      <p:graphicFrame>
        <p:nvGraphicFramePr>
          <p:cNvPr id="5" name="Diagramă 4">
            <a:extLst>
              <a:ext uri="{FF2B5EF4-FFF2-40B4-BE49-F238E27FC236}">
                <a16:creationId xmlns:a16="http://schemas.microsoft.com/office/drawing/2014/main" id="{5E4D2E76-D810-96BB-2C74-94FFB9B3B475}"/>
              </a:ext>
            </a:extLst>
          </p:cNvPr>
          <p:cNvGraphicFramePr/>
          <p:nvPr>
            <p:extLst>
              <p:ext uri="{D42A27DB-BD31-4B8C-83A1-F6EECF244321}">
                <p14:modId xmlns:p14="http://schemas.microsoft.com/office/powerpoint/2010/main" val="3072002793"/>
              </p:ext>
            </p:extLst>
          </p:nvPr>
        </p:nvGraphicFramePr>
        <p:xfrm>
          <a:off x="666319" y="2963354"/>
          <a:ext cx="7794113" cy="3541714"/>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14</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265920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5CD1D-B18A-4C72-A074-B17BC83D9ADF}"/>
              </a:ext>
            </a:extLst>
          </p:cNvPr>
          <p:cNvSpPr>
            <a:spLocks noGrp="1"/>
          </p:cNvSpPr>
          <p:nvPr>
            <p:ph type="title"/>
          </p:nvPr>
        </p:nvSpPr>
        <p:spPr>
          <a:xfrm>
            <a:off x="748124" y="285014"/>
            <a:ext cx="7429499" cy="624814"/>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a:t>
            </a:r>
            <a:r>
              <a:rPr lang="en-US" sz="2700" b="1" dirty="0">
                <a:solidFill>
                  <a:srgbClr val="1F374E"/>
                </a:solidFill>
                <a:effectLst/>
                <a:latin typeface="Aptos" panose="02020603050405020304" pitchFamily="18" charset="0"/>
                <a:ea typeface="SimSun" panose="02010600030101010101" pitchFamily="2" charset="-122"/>
              </a:rPr>
              <a:t> </a:t>
            </a:r>
            <a:r>
              <a:rPr lang="ro-RO" sz="2700" b="1" dirty="0">
                <a:solidFill>
                  <a:srgbClr val="1F374E"/>
                </a:solidFill>
                <a:effectLst/>
                <a:latin typeface="Aptos" panose="02020603050405020304" pitchFamily="18" charset="0"/>
                <a:ea typeface="SimSun" panose="02010600030101010101" pitchFamily="2" charset="-122"/>
              </a:rPr>
              <a:t>202</a:t>
            </a:r>
            <a:r>
              <a:rPr lang="ro-RO" sz="2700" b="1" dirty="0">
                <a:solidFill>
                  <a:srgbClr val="1F374E"/>
                </a:solidFill>
                <a:latin typeface="Aptos" panose="02020603050405020304" pitchFamily="18" charset="0"/>
                <a:ea typeface="SimSun" panose="02010600030101010101" pitchFamily="2" charset="-122"/>
              </a:rPr>
              <a:t>5</a:t>
            </a:r>
            <a:r>
              <a:rPr lang="ro-RO" sz="2700" b="1" dirty="0">
                <a:solidFill>
                  <a:srgbClr val="1F374E"/>
                </a:solidFill>
                <a:effectLst/>
                <a:latin typeface="Aptos" panose="02020603050405020304" pitchFamily="18" charset="0"/>
                <a:ea typeface="SimSun" panose="02010600030101010101" pitchFamily="2" charset="-122"/>
              </a:rPr>
              <a:t>-202</a:t>
            </a:r>
            <a:r>
              <a:rPr lang="ro-RO" sz="2700" b="1" dirty="0">
                <a:solidFill>
                  <a:srgbClr val="1F374E"/>
                </a:solidFill>
                <a:latin typeface="Aptos" panose="02020603050405020304" pitchFamily="18" charset="0"/>
                <a:ea typeface="SimSun" panose="02010600030101010101" pitchFamily="2" charset="-122"/>
              </a:rPr>
              <a:t>6</a:t>
            </a:r>
            <a:endParaRPr lang="en-US" dirty="0"/>
          </a:p>
        </p:txBody>
      </p:sp>
      <p:sp>
        <p:nvSpPr>
          <p:cNvPr id="3" name="Content Placeholder 2">
            <a:extLst>
              <a:ext uri="{FF2B5EF4-FFF2-40B4-BE49-F238E27FC236}">
                <a16:creationId xmlns:a16="http://schemas.microsoft.com/office/drawing/2014/main" id="{985FEA40-0936-4B13-ACAA-4217FCA2A96E}"/>
              </a:ext>
            </a:extLst>
          </p:cNvPr>
          <p:cNvSpPr>
            <a:spLocks noGrp="1"/>
          </p:cNvSpPr>
          <p:nvPr>
            <p:ph idx="1"/>
          </p:nvPr>
        </p:nvSpPr>
        <p:spPr>
          <a:xfrm>
            <a:off x="685800" y="1772816"/>
            <a:ext cx="7772400" cy="2592288"/>
          </a:xfrm>
        </p:spPr>
        <p:txBody>
          <a:bodyPr wrap="square" lIns="45720" tIns="27432" rIns="45720" bIns="27432">
            <a:normAutofit/>
          </a:bodyPr>
          <a:lstStyle/>
          <a:p>
            <a:pPr algn="just">
              <a:spcAft>
                <a:spcPts val="400"/>
              </a:spcAft>
            </a:pP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Examenul național de </a:t>
            </a:r>
            <a:r>
              <a:rPr lang="en-US" sz="2300"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titulariz</a:t>
            </a: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are în învățământ</a:t>
            </a:r>
            <a:endParaRPr lang="en-US" sz="2400" b="1" dirty="0">
              <a:latin typeface="Calibri" panose="020F0502020204030204" pitchFamily="34" charset="0"/>
              <a:ea typeface="SimSun" panose="02010600030101010101" pitchFamily="2" charset="-122"/>
              <a:cs typeface="Times New Roman" panose="02020603050405020304" pitchFamily="18" charset="0"/>
            </a:endParaRPr>
          </a:p>
          <a:p>
            <a:pPr marL="0" indent="0" algn="just">
              <a:spcAft>
                <a:spcPts val="400"/>
              </a:spcAft>
              <a:buNone/>
            </a:pP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La disciplina </a:t>
            </a:r>
            <a:r>
              <a:rPr lang="en-US" sz="2300"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matematică</a:t>
            </a: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s-au înscris 43 candidați la etapele specifice examenului național de </a:t>
            </a:r>
            <a:r>
              <a:rPr lang="en-US" sz="2300"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titulariz</a:t>
            </a: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are în învățământ.</a:t>
            </a: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400"/>
              </a:spcAft>
              <a:buNone/>
            </a:pPr>
            <a:endParaRPr lang="en-US" sz="2800" dirty="0"/>
          </a:p>
        </p:txBody>
      </p:sp>
      <p:graphicFrame>
        <p:nvGraphicFramePr>
          <p:cNvPr id="4" name="Table 3">
            <a:extLst>
              <a:ext uri="{FF2B5EF4-FFF2-40B4-BE49-F238E27FC236}">
                <a16:creationId xmlns:a16="http://schemas.microsoft.com/office/drawing/2014/main" id="{AFD207B0-4357-4B77-A8F7-703DAB3B9279}"/>
              </a:ext>
            </a:extLst>
          </p:cNvPr>
          <p:cNvGraphicFramePr>
            <a:graphicFrameLocks noGrp="1"/>
          </p:cNvGraphicFramePr>
          <p:nvPr>
            <p:extLst>
              <p:ext uri="{D42A27DB-BD31-4B8C-83A1-F6EECF244321}">
                <p14:modId xmlns:p14="http://schemas.microsoft.com/office/powerpoint/2010/main" val="403113812"/>
              </p:ext>
            </p:extLst>
          </p:nvPr>
        </p:nvGraphicFramePr>
        <p:xfrm>
          <a:off x="467543" y="3933056"/>
          <a:ext cx="7990660" cy="1176131"/>
        </p:xfrm>
        <a:graphic>
          <a:graphicData uri="http://schemas.openxmlformats.org/drawingml/2006/table">
            <a:tbl>
              <a:tblPr firstRow="1" firstCol="1" bandRow="1">
                <a:tableStyleId>{5C22544A-7EE6-4342-B048-85BDC9FD1C3A}</a:tableStyleId>
              </a:tblPr>
              <a:tblGrid>
                <a:gridCol w="799066">
                  <a:extLst>
                    <a:ext uri="{9D8B030D-6E8A-4147-A177-3AD203B41FA5}">
                      <a16:colId xmlns:a16="http://schemas.microsoft.com/office/drawing/2014/main" val="4085146731"/>
                    </a:ext>
                  </a:extLst>
                </a:gridCol>
                <a:gridCol w="799066">
                  <a:extLst>
                    <a:ext uri="{9D8B030D-6E8A-4147-A177-3AD203B41FA5}">
                      <a16:colId xmlns:a16="http://schemas.microsoft.com/office/drawing/2014/main" val="4225594706"/>
                    </a:ext>
                  </a:extLst>
                </a:gridCol>
                <a:gridCol w="799066">
                  <a:extLst>
                    <a:ext uri="{9D8B030D-6E8A-4147-A177-3AD203B41FA5}">
                      <a16:colId xmlns:a16="http://schemas.microsoft.com/office/drawing/2014/main" val="2341641817"/>
                    </a:ext>
                  </a:extLst>
                </a:gridCol>
                <a:gridCol w="799066">
                  <a:extLst>
                    <a:ext uri="{9D8B030D-6E8A-4147-A177-3AD203B41FA5}">
                      <a16:colId xmlns:a16="http://schemas.microsoft.com/office/drawing/2014/main" val="1043872603"/>
                    </a:ext>
                  </a:extLst>
                </a:gridCol>
                <a:gridCol w="799066">
                  <a:extLst>
                    <a:ext uri="{9D8B030D-6E8A-4147-A177-3AD203B41FA5}">
                      <a16:colId xmlns:a16="http://schemas.microsoft.com/office/drawing/2014/main" val="3590808619"/>
                    </a:ext>
                  </a:extLst>
                </a:gridCol>
                <a:gridCol w="799066">
                  <a:extLst>
                    <a:ext uri="{9D8B030D-6E8A-4147-A177-3AD203B41FA5}">
                      <a16:colId xmlns:a16="http://schemas.microsoft.com/office/drawing/2014/main" val="2447152671"/>
                    </a:ext>
                  </a:extLst>
                </a:gridCol>
                <a:gridCol w="799066">
                  <a:extLst>
                    <a:ext uri="{9D8B030D-6E8A-4147-A177-3AD203B41FA5}">
                      <a16:colId xmlns:a16="http://schemas.microsoft.com/office/drawing/2014/main" val="1670686549"/>
                    </a:ext>
                  </a:extLst>
                </a:gridCol>
                <a:gridCol w="799066">
                  <a:extLst>
                    <a:ext uri="{9D8B030D-6E8A-4147-A177-3AD203B41FA5}">
                      <a16:colId xmlns:a16="http://schemas.microsoft.com/office/drawing/2014/main" val="2945184549"/>
                    </a:ext>
                  </a:extLst>
                </a:gridCol>
                <a:gridCol w="799066">
                  <a:extLst>
                    <a:ext uri="{9D8B030D-6E8A-4147-A177-3AD203B41FA5}">
                      <a16:colId xmlns:a16="http://schemas.microsoft.com/office/drawing/2014/main" val="2411679374"/>
                    </a:ext>
                  </a:extLst>
                </a:gridCol>
                <a:gridCol w="799066">
                  <a:extLst>
                    <a:ext uri="{9D8B030D-6E8A-4147-A177-3AD203B41FA5}">
                      <a16:colId xmlns:a16="http://schemas.microsoft.com/office/drawing/2014/main" val="1306924178"/>
                    </a:ext>
                  </a:extLst>
                </a:gridCol>
              </a:tblGrid>
              <a:tr h="648072">
                <a:tc>
                  <a:txBody>
                    <a:bodyPr/>
                    <a:lstStyle/>
                    <a:p>
                      <a:pPr algn="ctr"/>
                      <a:r>
                        <a:rPr lang="ro-RO" sz="1100" b="1" dirty="0">
                          <a:solidFill>
                            <a:srgbClr val="FFFFFF"/>
                          </a:solidFill>
                          <a:effectLst/>
                          <a:latin typeface="Aptos"/>
                        </a:rPr>
                        <a:t>Note </a:t>
                      </a:r>
                      <a:endParaRPr lang="en-US" sz="1400" dirty="0">
                        <a:effectLst/>
                      </a:endParaRPr>
                    </a:p>
                    <a:p>
                      <a:pPr algn="ctr"/>
                      <a:r>
                        <a:rPr lang="ro-RO" sz="1100" b="1" dirty="0">
                          <a:solidFill>
                            <a:srgbClr val="FFFFFF"/>
                          </a:solidFill>
                          <a:effectLst/>
                          <a:latin typeface="Aptos"/>
                        </a:rPr>
                        <a:t>1-1,99</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 </a:t>
                      </a:r>
                      <a:endParaRPr lang="en-US" sz="1400" dirty="0">
                        <a:effectLst/>
                      </a:endParaRPr>
                    </a:p>
                    <a:p>
                      <a:pPr algn="ctr"/>
                      <a:r>
                        <a:rPr lang="ro-RO" sz="1100" b="1" dirty="0">
                          <a:solidFill>
                            <a:srgbClr val="FFFFFF"/>
                          </a:solidFill>
                          <a:effectLst/>
                          <a:latin typeface="Aptos"/>
                        </a:rPr>
                        <a:t>2-2,99</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 </a:t>
                      </a:r>
                      <a:endParaRPr lang="en-US" sz="1400" dirty="0">
                        <a:effectLst/>
                      </a:endParaRPr>
                    </a:p>
                    <a:p>
                      <a:pPr algn="ctr"/>
                      <a:r>
                        <a:rPr lang="ro-RO" sz="1100" b="1" dirty="0">
                          <a:solidFill>
                            <a:srgbClr val="FFFFFF"/>
                          </a:solidFill>
                          <a:effectLst/>
                          <a:latin typeface="Aptos"/>
                        </a:rPr>
                        <a:t>3-3,99</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 </a:t>
                      </a:r>
                      <a:endParaRPr lang="en-US" sz="1400" dirty="0">
                        <a:effectLst/>
                      </a:endParaRPr>
                    </a:p>
                    <a:p>
                      <a:pPr algn="ctr"/>
                      <a:r>
                        <a:rPr lang="ro-RO" sz="1100" b="1" dirty="0">
                          <a:solidFill>
                            <a:srgbClr val="FFFFFF"/>
                          </a:solidFill>
                          <a:effectLst/>
                          <a:latin typeface="Aptos"/>
                        </a:rPr>
                        <a:t>4-4,99</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 </a:t>
                      </a:r>
                      <a:endParaRPr lang="en-US" sz="1400" dirty="0">
                        <a:effectLst/>
                      </a:endParaRPr>
                    </a:p>
                    <a:p>
                      <a:pPr algn="ctr"/>
                      <a:r>
                        <a:rPr lang="ro-RO" sz="1100" b="1" dirty="0">
                          <a:solidFill>
                            <a:srgbClr val="FFFFFF"/>
                          </a:solidFill>
                          <a:effectLst/>
                          <a:latin typeface="Aptos"/>
                        </a:rPr>
                        <a:t>5-5,99</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a:t>
                      </a:r>
                      <a:endParaRPr lang="en-US" sz="1400" dirty="0">
                        <a:effectLst/>
                      </a:endParaRPr>
                    </a:p>
                    <a:p>
                      <a:pPr algn="ctr"/>
                      <a:r>
                        <a:rPr lang="ro-RO" sz="1100" b="1" dirty="0">
                          <a:solidFill>
                            <a:srgbClr val="FFFFFF"/>
                          </a:solidFill>
                          <a:effectLst/>
                          <a:latin typeface="Aptos"/>
                        </a:rPr>
                        <a:t>6-6,99 </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a:t>
                      </a:r>
                      <a:endParaRPr lang="en-US" sz="1400" dirty="0">
                        <a:effectLst/>
                      </a:endParaRPr>
                    </a:p>
                    <a:p>
                      <a:pPr algn="ctr"/>
                      <a:r>
                        <a:rPr lang="ro-RO" sz="1100" b="1" dirty="0">
                          <a:solidFill>
                            <a:srgbClr val="FFFFFF"/>
                          </a:solidFill>
                          <a:effectLst/>
                          <a:latin typeface="Aptos"/>
                        </a:rPr>
                        <a:t>7-7,99 </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a:t>
                      </a:r>
                      <a:endParaRPr lang="en-US" sz="1400" dirty="0">
                        <a:effectLst/>
                      </a:endParaRPr>
                    </a:p>
                    <a:p>
                      <a:pPr algn="ctr"/>
                      <a:r>
                        <a:rPr lang="ro-RO" sz="1100" b="1" dirty="0">
                          <a:solidFill>
                            <a:srgbClr val="FFFFFF"/>
                          </a:solidFill>
                          <a:effectLst/>
                          <a:latin typeface="Aptos"/>
                        </a:rPr>
                        <a:t>8-8,99 </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a:t>
                      </a:r>
                      <a:endParaRPr lang="en-US" sz="1400" dirty="0">
                        <a:effectLst/>
                      </a:endParaRPr>
                    </a:p>
                    <a:p>
                      <a:pPr algn="ctr"/>
                      <a:r>
                        <a:rPr lang="ro-RO" sz="1100" b="1" dirty="0">
                          <a:solidFill>
                            <a:srgbClr val="FFFFFF"/>
                          </a:solidFill>
                          <a:effectLst/>
                          <a:latin typeface="Aptos"/>
                        </a:rPr>
                        <a:t>9-9,99 </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tc>
                  <a:txBody>
                    <a:bodyPr/>
                    <a:lstStyle/>
                    <a:p>
                      <a:pPr algn="ctr"/>
                      <a:r>
                        <a:rPr lang="ro-RO" sz="1100" b="1" dirty="0">
                          <a:solidFill>
                            <a:srgbClr val="FFFFFF"/>
                          </a:solidFill>
                          <a:effectLst/>
                          <a:latin typeface="Aptos"/>
                        </a:rPr>
                        <a:t>Note </a:t>
                      </a:r>
                      <a:endParaRPr lang="en-US" sz="1400" dirty="0">
                        <a:effectLst/>
                      </a:endParaRPr>
                    </a:p>
                    <a:p>
                      <a:pPr algn="ctr"/>
                      <a:r>
                        <a:rPr lang="ro-RO" sz="1100" b="1" dirty="0">
                          <a:solidFill>
                            <a:srgbClr val="FFFFFF"/>
                          </a:solidFill>
                          <a:effectLst/>
                          <a:latin typeface="Aptos"/>
                        </a:rPr>
                        <a:t>10</a:t>
                      </a:r>
                      <a:endParaRPr lang="en-US" sz="14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solidFill>
                      <a:srgbClr val="1F374E"/>
                    </a:solidFill>
                  </a:tcPr>
                </a:tc>
                <a:extLst>
                  <a:ext uri="{0D108BD9-81ED-4DB2-BD59-A6C34878D82A}">
                    <a16:rowId xmlns:a16="http://schemas.microsoft.com/office/drawing/2014/main" val="4253654829"/>
                  </a:ext>
                </a:extLst>
              </a:tr>
              <a:tr h="528059">
                <a:tc>
                  <a:txBody>
                    <a:bodyPr/>
                    <a:lstStyle/>
                    <a:p>
                      <a:pPr algn="ctr">
                        <a:buNone/>
                      </a:pPr>
                      <a:r>
                        <a:rPr lang="en-US" sz="2800" b="0" dirty="0">
                          <a:solidFill>
                            <a:srgbClr val="1B2631"/>
                          </a:solidFill>
                          <a:effectLst/>
                          <a:latin typeface="Aptos" panose="020F0502020204030204" pitchFamily="34" charset="0"/>
                          <a:ea typeface="SimSun" panose="02010600030101010101" pitchFamily="2" charset="-122"/>
                          <a:cs typeface="Times New Roman" panose="02020603050405020304" pitchFamily="18" charset="0"/>
                        </a:rPr>
                        <a:t>0</a:t>
                      </a:r>
                      <a:endParaRPr lang="ro-RO" sz="60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en-US" sz="2800" b="0" dirty="0">
                          <a:solidFill>
                            <a:srgbClr val="1B2631"/>
                          </a:solidFill>
                          <a:effectLst/>
                          <a:latin typeface="Aptos" panose="020F0502020204030204" pitchFamily="34" charset="0"/>
                          <a:ea typeface="SimSun" panose="02010600030101010101" pitchFamily="2" charset="-122"/>
                          <a:cs typeface="Times New Roman" panose="02020603050405020304" pitchFamily="18" charset="0"/>
                        </a:rPr>
                        <a:t>0</a:t>
                      </a:r>
                      <a:endParaRPr lang="ro-RO" sz="60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en-US" sz="2800" b="0" dirty="0">
                          <a:solidFill>
                            <a:srgbClr val="1B2631"/>
                          </a:solidFill>
                          <a:effectLst/>
                          <a:latin typeface="Aptos" panose="020F0502020204030204" pitchFamily="34" charset="0"/>
                          <a:ea typeface="SimSun" panose="02010600030101010101" pitchFamily="2" charset="-122"/>
                          <a:cs typeface="Times New Roman" panose="02020603050405020304" pitchFamily="18" charset="0"/>
                        </a:rPr>
                        <a:t>3</a:t>
                      </a:r>
                      <a:endParaRPr lang="ro-RO" sz="60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en-US" sz="2800" b="0" dirty="0">
                          <a:solidFill>
                            <a:srgbClr val="1B2631"/>
                          </a:solidFill>
                          <a:effectLst/>
                          <a:latin typeface="Aptos" panose="020F0502020204030204" pitchFamily="34" charset="0"/>
                          <a:ea typeface="SimSun" panose="02010600030101010101" pitchFamily="2" charset="-122"/>
                          <a:cs typeface="Times New Roman" panose="02020603050405020304" pitchFamily="18" charset="0"/>
                        </a:rPr>
                        <a:t>1</a:t>
                      </a:r>
                      <a:endParaRPr lang="ro-RO" sz="60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en-US" sz="2800" b="0" dirty="0">
                          <a:solidFill>
                            <a:srgbClr val="1B2631"/>
                          </a:solidFill>
                          <a:effectLst/>
                          <a:latin typeface="Aptos" panose="020F0502020204030204" pitchFamily="34" charset="0"/>
                          <a:ea typeface="SimSun" panose="02010600030101010101" pitchFamily="2" charset="-122"/>
                          <a:cs typeface="Times New Roman" panose="02020603050405020304" pitchFamily="18" charset="0"/>
                        </a:rPr>
                        <a:t>17</a:t>
                      </a:r>
                      <a:endParaRPr lang="ro-RO" sz="60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en-US" sz="2800" b="0" dirty="0">
                          <a:solidFill>
                            <a:srgbClr val="1B2631"/>
                          </a:solidFill>
                          <a:effectLst/>
                          <a:latin typeface="Aptos" panose="020F0502020204030204" pitchFamily="34" charset="0"/>
                          <a:ea typeface="SimSun" panose="02010600030101010101" pitchFamily="2" charset="-122"/>
                          <a:cs typeface="Times New Roman" panose="02020603050405020304" pitchFamily="18" charset="0"/>
                        </a:rPr>
                        <a:t>8</a:t>
                      </a:r>
                      <a:endParaRPr lang="ro-RO" sz="60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en-US" sz="2800" b="0" dirty="0">
                          <a:solidFill>
                            <a:srgbClr val="1B2631"/>
                          </a:solidFill>
                          <a:effectLst/>
                          <a:latin typeface="Aptos" panose="020F0502020204030204" pitchFamily="34" charset="0"/>
                          <a:ea typeface="SimSun" panose="02010600030101010101" pitchFamily="2" charset="-122"/>
                          <a:cs typeface="Times New Roman" panose="02020603050405020304" pitchFamily="18" charset="0"/>
                        </a:rPr>
                        <a:t>11</a:t>
                      </a:r>
                      <a:endParaRPr lang="ro-RO" sz="60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en-US" sz="2800" b="0" dirty="0">
                          <a:solidFill>
                            <a:srgbClr val="1B2631"/>
                          </a:solidFill>
                          <a:effectLst/>
                          <a:latin typeface="Aptos" panose="020F0502020204030204" pitchFamily="34" charset="0"/>
                          <a:ea typeface="SimSun" panose="02010600030101010101" pitchFamily="2" charset="-122"/>
                          <a:cs typeface="Times New Roman" panose="02020603050405020304" pitchFamily="18" charset="0"/>
                        </a:rPr>
                        <a:t>2</a:t>
                      </a:r>
                      <a:endParaRPr lang="ro-RO" sz="60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en-US" sz="2800" b="0" dirty="0">
                          <a:solidFill>
                            <a:srgbClr val="1B2631"/>
                          </a:solidFill>
                          <a:effectLst/>
                          <a:latin typeface="Aptos" panose="020F0502020204030204" pitchFamily="34" charset="0"/>
                          <a:ea typeface="SimSun" panose="02010600030101010101" pitchFamily="2" charset="-122"/>
                          <a:cs typeface="Times New Roman" panose="02020603050405020304" pitchFamily="18" charset="0"/>
                        </a:rPr>
                        <a:t>1</a:t>
                      </a:r>
                      <a:endParaRPr lang="ro-RO" sz="60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tc>
                  <a:txBody>
                    <a:bodyPr/>
                    <a:lstStyle/>
                    <a:p>
                      <a:pPr algn="ctr">
                        <a:buNone/>
                      </a:pPr>
                      <a:r>
                        <a:rPr lang="en-US" sz="2800" b="0" dirty="0">
                          <a:solidFill>
                            <a:srgbClr val="1B2631"/>
                          </a:solidFill>
                          <a:effectLst/>
                          <a:latin typeface="Aptos" panose="020F0502020204030204" pitchFamily="34" charset="0"/>
                          <a:ea typeface="SimSun" panose="02010600030101010101" pitchFamily="2" charset="-122"/>
                          <a:cs typeface="Times New Roman" panose="02020603050405020304" pitchFamily="18" charset="0"/>
                        </a:rPr>
                        <a:t>0</a:t>
                      </a:r>
                      <a:endParaRPr lang="ro-RO" sz="6000" dirty="0">
                        <a:effectLst/>
                        <a:latin typeface="Calibri" panose="020F0502020204030204" pitchFamily="34" charset="0"/>
                        <a:ea typeface="SimSun" panose="02010600030101010101" pitchFamily="2" charset="-122"/>
                        <a:cs typeface="Times New Roman" panose="02020603050405020304" pitchFamily="18" charset="0"/>
                      </a:endParaRPr>
                    </a:p>
                  </a:txBody>
                  <a:tcPr marL="50292" marR="50292" marT="32004" marB="32004" anchor="ctr">
                    <a:solidFill>
                      <a:srgbClr val="FFFFFF"/>
                    </a:solidFill>
                  </a:tcPr>
                </a:tc>
                <a:extLst>
                  <a:ext uri="{0D108BD9-81ED-4DB2-BD59-A6C34878D82A}">
                    <a16:rowId xmlns:a16="http://schemas.microsoft.com/office/drawing/2014/main" val="1200573674"/>
                  </a:ext>
                </a:extLst>
              </a:tr>
            </a:tbl>
          </a:graphicData>
        </a:graphic>
      </p:graphicFrame>
      <p:sp>
        <p:nvSpPr>
          <p:cNvPr id="5" name="Rectangle 4"/>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15</a:t>
            </a:r>
          </a:p>
        </p:txBody>
      </p:sp>
      <p:sp>
        <p:nvSpPr>
          <p:cNvPr id="8" name="Rectangle 7"/>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311291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5CD1D-B18A-4C72-A074-B17BC83D9ADF}"/>
              </a:ext>
            </a:extLst>
          </p:cNvPr>
          <p:cNvSpPr>
            <a:spLocks noGrp="1"/>
          </p:cNvSpPr>
          <p:nvPr>
            <p:ph type="title"/>
          </p:nvPr>
        </p:nvSpPr>
        <p:spPr>
          <a:xfrm>
            <a:off x="857250" y="188640"/>
            <a:ext cx="7429499" cy="705661"/>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 202</a:t>
            </a:r>
            <a:r>
              <a:rPr lang="ro-RO" sz="2700" b="1" dirty="0">
                <a:solidFill>
                  <a:srgbClr val="1F374E"/>
                </a:solidFill>
                <a:latin typeface="Aptos" panose="02020603050405020304" pitchFamily="18" charset="0"/>
                <a:ea typeface="SimSun" panose="02010600030101010101" pitchFamily="2" charset="-122"/>
              </a:rPr>
              <a:t>5</a:t>
            </a:r>
            <a:r>
              <a:rPr lang="ro-RO" sz="2700" b="1" dirty="0">
                <a:solidFill>
                  <a:srgbClr val="1F374E"/>
                </a:solidFill>
                <a:effectLst/>
                <a:latin typeface="Aptos" panose="02020603050405020304" pitchFamily="18" charset="0"/>
                <a:ea typeface="SimSun" panose="02010600030101010101" pitchFamily="2" charset="-122"/>
              </a:rPr>
              <a:t>-202</a:t>
            </a:r>
            <a:r>
              <a:rPr lang="ro-RO" sz="2700" b="1" dirty="0">
                <a:solidFill>
                  <a:srgbClr val="1F374E"/>
                </a:solidFill>
                <a:latin typeface="Aptos" panose="02020603050405020304" pitchFamily="18" charset="0"/>
                <a:ea typeface="SimSun" panose="02010600030101010101" pitchFamily="2" charset="-122"/>
              </a:rPr>
              <a:t>6</a:t>
            </a:r>
            <a:endParaRPr lang="en-US" dirty="0"/>
          </a:p>
        </p:txBody>
      </p:sp>
      <p:sp>
        <p:nvSpPr>
          <p:cNvPr id="3" name="Content Placeholder 2">
            <a:extLst>
              <a:ext uri="{FF2B5EF4-FFF2-40B4-BE49-F238E27FC236}">
                <a16:creationId xmlns:a16="http://schemas.microsoft.com/office/drawing/2014/main" id="{985FEA40-0936-4B13-ACAA-4217FCA2A96E}"/>
              </a:ext>
            </a:extLst>
          </p:cNvPr>
          <p:cNvSpPr>
            <a:spLocks noGrp="1"/>
          </p:cNvSpPr>
          <p:nvPr>
            <p:ph idx="1"/>
          </p:nvPr>
        </p:nvSpPr>
        <p:spPr>
          <a:xfrm>
            <a:off x="685800" y="1484784"/>
            <a:ext cx="7772400" cy="4801021"/>
          </a:xfrm>
        </p:spPr>
        <p:txBody>
          <a:bodyPr wrap="square" lIns="45720" tIns="27432" rIns="45720" bIns="27432"/>
          <a:lstStyle/>
          <a:p>
            <a:pPr algn="just">
              <a:spcAft>
                <a:spcPts val="400"/>
              </a:spcAft>
            </a:pP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Examenul național de </a:t>
            </a:r>
            <a:r>
              <a:rPr lang="en-US" sz="2300"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titulariz</a:t>
            </a: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are în învățământ</a:t>
            </a:r>
            <a:endParaRPr lang="en-US" sz="2400" dirty="0">
              <a:effectLst/>
              <a:latin typeface="Times New Roman" panose="02020603050405020304" pitchFamily="18" charset="0"/>
              <a:ea typeface="SimSun" panose="02010600030101010101" pitchFamily="2" charset="-122"/>
              <a:cs typeface="Times New Roman" panose="02020603050405020304" pitchFamily="18" charset="0"/>
            </a:endParaRPr>
          </a:p>
          <a:p>
            <a:pPr algn="just">
              <a:spcAft>
                <a:spcPts val="400"/>
              </a:spcAft>
            </a:pPr>
            <a:r>
              <a:rPr lang="fr-FR" sz="2300" b="0" dirty="0" err="1">
                <a:solidFill>
                  <a:srgbClr val="1B2631"/>
                </a:solidFill>
                <a:latin typeface="Aptos"/>
              </a:rPr>
              <a:t>Promovabilitate</a:t>
            </a:r>
            <a:r>
              <a:rPr lang="ro-RO" sz="2300" b="0" dirty="0">
                <a:solidFill>
                  <a:srgbClr val="1B2631"/>
                </a:solidFill>
                <a:latin typeface="Aptos"/>
              </a:rPr>
              <a:t> în 2026</a:t>
            </a:r>
            <a:r>
              <a:rPr lang="fr-FR" sz="2300" b="0" dirty="0">
                <a:solidFill>
                  <a:srgbClr val="1B2631"/>
                </a:solidFill>
                <a:latin typeface="Aptos"/>
              </a:rPr>
              <a:t>: </a:t>
            </a:r>
            <a:r>
              <a:rPr lang="ro-RO" sz="2300" b="0" dirty="0">
                <a:solidFill>
                  <a:srgbClr val="1B2631"/>
                </a:solidFill>
                <a:latin typeface="Aptos"/>
              </a:rPr>
              <a:t>90,67</a:t>
            </a:r>
            <a:r>
              <a:rPr lang="fr-FR" sz="2300" b="0" dirty="0">
                <a:solidFill>
                  <a:srgbClr val="1B2631"/>
                </a:solidFill>
                <a:latin typeface="Aptos"/>
              </a:rPr>
              <a:t>% (peste 5), </a:t>
            </a:r>
            <a:r>
              <a:rPr lang="ro-RO" sz="2300" b="0" dirty="0">
                <a:solidFill>
                  <a:srgbClr val="1B2631"/>
                </a:solidFill>
                <a:latin typeface="Aptos"/>
              </a:rPr>
              <a:t>32,56</a:t>
            </a:r>
            <a:r>
              <a:rPr lang="fr-FR" sz="2300" b="0" dirty="0">
                <a:solidFill>
                  <a:srgbClr val="1B2631"/>
                </a:solidFill>
                <a:latin typeface="Aptos"/>
              </a:rPr>
              <a:t>% (peste 7)</a:t>
            </a:r>
            <a:endParaRPr lang="ro-RO" sz="2200" dirty="0"/>
          </a:p>
          <a:p>
            <a:pPr algn="just">
              <a:spcAft>
                <a:spcPts val="400"/>
              </a:spcAft>
            </a:pPr>
            <a:r>
              <a:rPr lang="fr-FR" sz="2300" b="0" dirty="0" err="1">
                <a:solidFill>
                  <a:srgbClr val="1B2631"/>
                </a:solidFill>
                <a:latin typeface="Aptos"/>
              </a:rPr>
              <a:t>Promovabilitate</a:t>
            </a:r>
            <a:r>
              <a:rPr lang="ro-RO" sz="2300" b="0" dirty="0">
                <a:solidFill>
                  <a:srgbClr val="1B2631"/>
                </a:solidFill>
                <a:latin typeface="Aptos"/>
              </a:rPr>
              <a:t> în 2025</a:t>
            </a:r>
            <a:r>
              <a:rPr lang="fr-FR" sz="2300" b="0" dirty="0">
                <a:solidFill>
                  <a:srgbClr val="1B2631"/>
                </a:solidFill>
                <a:latin typeface="Aptos"/>
              </a:rPr>
              <a:t>: 83,64% (peste 5), 21,82% (peste 7)</a:t>
            </a:r>
            <a:endParaRPr lang="en-US" sz="2000" dirty="0">
              <a:effectLst/>
              <a:latin typeface="Times New Roman" panose="02020603050405020304" pitchFamily="18" charset="0"/>
              <a:ea typeface="SimSun" panose="02010600030101010101" pitchFamily="2" charset="-122"/>
              <a:cs typeface="Times New Roman" panose="02020603050405020304" pitchFamily="18" charset="0"/>
            </a:endParaRPr>
          </a:p>
          <a:p>
            <a:pPr>
              <a:spcAft>
                <a:spcPts val="400"/>
              </a:spcAft>
            </a:pPr>
            <a:r>
              <a:rPr lang="fr-FR" sz="2300" b="0" dirty="0" err="1">
                <a:solidFill>
                  <a:srgbClr val="1B2631"/>
                </a:solidFill>
                <a:latin typeface="Aptos"/>
              </a:rPr>
              <a:t>Promovabilitate</a:t>
            </a:r>
            <a:r>
              <a:rPr lang="fr-FR" sz="2300" b="0" dirty="0">
                <a:solidFill>
                  <a:srgbClr val="1B2631"/>
                </a:solidFill>
                <a:latin typeface="Aptos"/>
              </a:rPr>
              <a:t> </a:t>
            </a:r>
            <a:r>
              <a:rPr lang="fr-FR" sz="2300" b="0" dirty="0" err="1">
                <a:solidFill>
                  <a:srgbClr val="1B2631"/>
                </a:solidFill>
                <a:latin typeface="Aptos"/>
              </a:rPr>
              <a:t>în</a:t>
            </a:r>
            <a:r>
              <a:rPr lang="fr-FR" sz="2300" b="0" dirty="0">
                <a:solidFill>
                  <a:srgbClr val="1B2631"/>
                </a:solidFill>
                <a:latin typeface="Aptos"/>
              </a:rPr>
              <a:t> 2024: 76,92% (peste 5), 12,82% (peste 7)</a:t>
            </a:r>
            <a:endParaRPr lang="en-US" sz="2400" dirty="0"/>
          </a:p>
        </p:txBody>
      </p:sp>
      <p:graphicFrame>
        <p:nvGraphicFramePr>
          <p:cNvPr id="5" name="Diagramă 4">
            <a:extLst>
              <a:ext uri="{FF2B5EF4-FFF2-40B4-BE49-F238E27FC236}">
                <a16:creationId xmlns:a16="http://schemas.microsoft.com/office/drawing/2014/main" id="{6931F1CC-51A2-5724-2831-910A9CB61F97}"/>
              </a:ext>
            </a:extLst>
          </p:cNvPr>
          <p:cNvGraphicFramePr/>
          <p:nvPr>
            <p:extLst>
              <p:ext uri="{D42A27DB-BD31-4B8C-83A1-F6EECF244321}">
                <p14:modId xmlns:p14="http://schemas.microsoft.com/office/powerpoint/2010/main" val="675946362"/>
              </p:ext>
            </p:extLst>
          </p:nvPr>
        </p:nvGraphicFramePr>
        <p:xfrm>
          <a:off x="685800" y="3789040"/>
          <a:ext cx="7752701" cy="288032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16</a:t>
            </a:r>
          </a:p>
        </p:txBody>
      </p:sp>
    </p:spTree>
    <p:extLst>
      <p:ext uri="{BB962C8B-B14F-4D97-AF65-F5344CB8AC3E}">
        <p14:creationId xmlns:p14="http://schemas.microsoft.com/office/powerpoint/2010/main" val="314374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D515-E4E9-4A53-B02D-C82AC197D669}"/>
              </a:ext>
            </a:extLst>
          </p:cNvPr>
          <p:cNvSpPr>
            <a:spLocks noGrp="1"/>
          </p:cNvSpPr>
          <p:nvPr>
            <p:ph type="title"/>
          </p:nvPr>
        </p:nvSpPr>
        <p:spPr>
          <a:xfrm>
            <a:off x="856060" y="328599"/>
            <a:ext cx="7429499" cy="738200"/>
          </a:xfrm>
        </p:spPr>
        <p:txBody>
          <a:bodyPr wrap="square" lIns="45720" tIns="27432" rIns="45720" bIns="27432">
            <a:normAutofit fontScale="90000"/>
          </a:bodyPr>
          <a:lstStyle/>
          <a:p>
            <a:pPr>
              <a:spcAft>
                <a:spcPts val="700"/>
              </a:spcAft>
            </a:pPr>
            <a:r>
              <a:rPr lang="ro-RO" sz="2700" b="1" dirty="0">
                <a:solidFill>
                  <a:srgbClr val="1F374E"/>
                </a:solidFill>
                <a:effectLst/>
                <a:latin typeface="Aptos" panose="02020603050405020304" pitchFamily="18" charset="0"/>
                <a:ea typeface="SimSun" panose="02010600030101010101" pitchFamily="2" charset="-122"/>
              </a:rPr>
              <a:t>Analiza activității în anul școlar 202</a:t>
            </a:r>
            <a:r>
              <a:rPr lang="ro-RO" sz="2700" b="1" dirty="0">
                <a:solidFill>
                  <a:srgbClr val="1F374E"/>
                </a:solidFill>
                <a:latin typeface="Aptos" panose="02020603050405020304" pitchFamily="18" charset="0"/>
                <a:ea typeface="SimSun" panose="02010600030101010101" pitchFamily="2" charset="-122"/>
              </a:rPr>
              <a:t>5</a:t>
            </a:r>
            <a:r>
              <a:rPr lang="ro-RO" sz="2700" b="1" dirty="0">
                <a:solidFill>
                  <a:srgbClr val="1F374E"/>
                </a:solidFill>
                <a:effectLst/>
                <a:latin typeface="Aptos" panose="02020603050405020304" pitchFamily="18" charset="0"/>
                <a:ea typeface="SimSun" panose="02010600030101010101" pitchFamily="2" charset="-122"/>
              </a:rPr>
              <a:t>-202</a:t>
            </a:r>
            <a:r>
              <a:rPr lang="ro-RO" sz="2700" b="1" dirty="0">
                <a:solidFill>
                  <a:srgbClr val="1F374E"/>
                </a:solidFill>
                <a:latin typeface="Aptos" panose="02020603050405020304" pitchFamily="18" charset="0"/>
                <a:ea typeface="SimSun" panose="02010600030101010101" pitchFamily="2" charset="-122"/>
              </a:rPr>
              <a:t>6</a:t>
            </a:r>
            <a:endParaRPr lang="en-US" dirty="0"/>
          </a:p>
        </p:txBody>
      </p:sp>
      <p:sp>
        <p:nvSpPr>
          <p:cNvPr id="3" name="Content Placeholder 2">
            <a:extLst>
              <a:ext uri="{FF2B5EF4-FFF2-40B4-BE49-F238E27FC236}">
                <a16:creationId xmlns:a16="http://schemas.microsoft.com/office/drawing/2014/main" id="{ED121154-50AD-40C9-AC3C-0E92E39350C8}"/>
              </a:ext>
            </a:extLst>
          </p:cNvPr>
          <p:cNvSpPr>
            <a:spLocks noGrp="1"/>
          </p:cNvSpPr>
          <p:nvPr>
            <p:ph idx="1"/>
          </p:nvPr>
        </p:nvSpPr>
        <p:spPr>
          <a:xfrm>
            <a:off x="856060" y="1268760"/>
            <a:ext cx="7429499" cy="4936548"/>
          </a:xfrm>
        </p:spPr>
        <p:txBody>
          <a:bodyPr wrap="square" lIns="45720" tIns="27432" rIns="45720" bIns="27432">
            <a:normAutofit fontScale="92500"/>
          </a:bodyPr>
          <a:lstStyle/>
          <a:p>
            <a:pPr>
              <a:spcAft>
                <a:spcPts val="400"/>
              </a:spcAft>
            </a:pPr>
            <a:r>
              <a:rPr lang="ro-RO" b="0" dirty="0">
                <a:solidFill>
                  <a:srgbClr val="1B2631"/>
                </a:solidFill>
                <a:latin typeface="Aptos"/>
              </a:rPr>
              <a:t>Concursurile și olimpiadele școlare s-au desfășurat în anul școlar 2025-2026 în conformitate cu Ordinul ministrului educației și cercetării nr. 6727/25.11.2025 privind aprobarea </a:t>
            </a:r>
            <a:r>
              <a:rPr lang="ro-RO" b="0" i="1" dirty="0">
                <a:solidFill>
                  <a:srgbClr val="1B2631"/>
                </a:solidFill>
                <a:latin typeface="Aptos"/>
              </a:rPr>
              <a:t>Normelor metodologice privind organizarea și desfășurarea olimpiadelor școlare și a concursurilor școlare și a Regulamentului specific de întocmire a calendarelor de proiecte de educație extrașcolară</a:t>
            </a:r>
            <a:r>
              <a:rPr lang="ro-RO" b="0" dirty="0">
                <a:solidFill>
                  <a:srgbClr val="1B2631"/>
                </a:solidFill>
                <a:latin typeface="Aptos"/>
              </a:rPr>
              <a:t> și cu Ordinul MEC nr. 3153/ 28.01.2026</a:t>
            </a:r>
            <a:r>
              <a:rPr lang="ro-RO" b="0" i="1" dirty="0">
                <a:solidFill>
                  <a:srgbClr val="1B2631"/>
                </a:solidFill>
                <a:latin typeface="Aptos"/>
              </a:rPr>
              <a:t> </a:t>
            </a:r>
            <a:r>
              <a:rPr lang="ro-RO" b="0" dirty="0">
                <a:solidFill>
                  <a:srgbClr val="1B2631"/>
                </a:solidFill>
                <a:latin typeface="Aptos"/>
              </a:rPr>
              <a:t>pentru aprobarea </a:t>
            </a:r>
            <a:r>
              <a:rPr lang="ro-RO" b="0" i="1" dirty="0">
                <a:solidFill>
                  <a:srgbClr val="1B2631"/>
                </a:solidFill>
                <a:latin typeface="Aptos"/>
              </a:rPr>
              <a:t>competițiilor școlare care se vor organiza și desfășura în România, pentru elevii din învățământul secundar, la nivel internațional, național și regional, în anul școlar 2025 – 2026</a:t>
            </a:r>
            <a:r>
              <a:rPr lang="ro-RO" b="0" dirty="0">
                <a:solidFill>
                  <a:srgbClr val="1B2631"/>
                </a:solidFill>
                <a:latin typeface="Aptos"/>
              </a:rPr>
              <a:t>.</a:t>
            </a: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17</a:t>
            </a:r>
          </a:p>
        </p:txBody>
      </p:sp>
    </p:spTree>
    <p:extLst>
      <p:ext uri="{BB962C8B-B14F-4D97-AF65-F5344CB8AC3E}">
        <p14:creationId xmlns:p14="http://schemas.microsoft.com/office/powerpoint/2010/main" val="3110394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D515-E4E9-4A53-B02D-C82AC197D669}"/>
              </a:ext>
            </a:extLst>
          </p:cNvPr>
          <p:cNvSpPr>
            <a:spLocks noGrp="1"/>
          </p:cNvSpPr>
          <p:nvPr>
            <p:ph type="title"/>
          </p:nvPr>
        </p:nvSpPr>
        <p:spPr>
          <a:xfrm>
            <a:off x="885652" y="260648"/>
            <a:ext cx="7602140" cy="619496"/>
          </a:xfrm>
        </p:spPr>
        <p:txBody>
          <a:bodyPr wrap="square" lIns="45720" tIns="27432" rIns="45720" bIns="27432">
            <a:normAutofit fontScale="90000"/>
          </a:bodyPr>
          <a:lstStyle/>
          <a:p>
            <a:pPr>
              <a:spcAft>
                <a:spcPts val="700"/>
              </a:spcAft>
            </a:pPr>
            <a:r>
              <a:rPr lang="ro-RO" sz="2700" b="1" dirty="0">
                <a:solidFill>
                  <a:srgbClr val="1F374E"/>
                </a:solidFill>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ED121154-50AD-40C9-AC3C-0E92E39350C8}"/>
              </a:ext>
            </a:extLst>
          </p:cNvPr>
          <p:cNvSpPr>
            <a:spLocks noGrp="1"/>
          </p:cNvSpPr>
          <p:nvPr>
            <p:ph idx="1"/>
          </p:nvPr>
        </p:nvSpPr>
        <p:spPr>
          <a:xfrm>
            <a:off x="685800" y="1556792"/>
            <a:ext cx="7772400" cy="4623048"/>
          </a:xfrm>
        </p:spPr>
        <p:txBody>
          <a:bodyPr wrap="square" lIns="45720" tIns="27432" rIns="45720" bIns="27432">
            <a:normAutofit fontScale="92500" lnSpcReduction="20000"/>
          </a:bodyPr>
          <a:lstStyle/>
          <a:p>
            <a:pPr marL="0" marR="0" indent="228600" algn="just">
              <a:spcBef>
                <a:spcPts val="0"/>
              </a:spcBef>
              <a:spcAft>
                <a:spcPts val="400"/>
              </a:spcAft>
            </a:pP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La nivelul județului Arad s-au desfășurat următoarele competiții</a:t>
            </a:r>
            <a:r>
              <a:rPr lang="en-US"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l</a:t>
            </a:r>
            <a:r>
              <a:rPr lang="ro-RO" sz="2300" b="0" dirty="0">
                <a:solidFill>
                  <a:srgbClr val="1B2631"/>
                </a:solidFill>
                <a:effectLst/>
                <a:latin typeface="Aptos" panose="02020603050405020304" pitchFamily="18" charset="0"/>
                <a:ea typeface="Times New Roman" panose="02020603050405020304" pitchFamily="18" charset="0"/>
                <a:cs typeface="Times New Roman" panose="02020603050405020304" pitchFamily="18" charset="0"/>
              </a:rPr>
              <a:t>a disciplina Matematică:</a:t>
            </a:r>
            <a:endParaRPr lang="en-US" sz="24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gn="just">
              <a:spcBef>
                <a:spcPts val="0"/>
              </a:spcBef>
              <a:spcAft>
                <a:spcPts val="400"/>
              </a:spcAft>
              <a:buSzPts val="1000"/>
              <a:buFont typeface="Symbol" panose="05050102010706020507" pitchFamily="18" charset="2"/>
              <a:buChar char=""/>
            </a:pPr>
            <a:r>
              <a:rPr lang="ro-RO" sz="2300" b="0" dirty="0">
                <a:solidFill>
                  <a:srgbClr val="1B2631"/>
                </a:solidFill>
                <a:effectLst/>
                <a:latin typeface="Aptos" panose="02020603050405020304" pitchFamily="18" charset="0"/>
                <a:ea typeface="Symbol" panose="05050102010706020507" pitchFamily="18" charset="2"/>
                <a:cs typeface="Symbol" panose="05050102010706020507" pitchFamily="18" charset="2"/>
              </a:rPr>
              <a:t>Olimpiada Națională de Matematică - clasele V – XII</a:t>
            </a:r>
            <a:endParaRPr lang="en-US" sz="2400" dirty="0">
              <a:effectLst/>
              <a:latin typeface="Calibri" panose="020F0502020204030204" pitchFamily="34" charset="0"/>
              <a:ea typeface="Symbol" panose="05050102010706020507" pitchFamily="18" charset="2"/>
              <a:cs typeface="Symbol" panose="05050102010706020507" pitchFamily="18" charset="2"/>
            </a:endParaRPr>
          </a:p>
          <a:p>
            <a:pPr marL="342900" indent="-342900" algn="just">
              <a:spcBef>
                <a:spcPts val="0"/>
              </a:spcBef>
              <a:spcAft>
                <a:spcPts val="400"/>
              </a:spcAft>
              <a:buFont typeface="Courier New" panose="02070309020205020404" pitchFamily="49" charset="0"/>
              <a:buChar char="o"/>
            </a:pP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etapa locală s-a susținut s-a susținut la Colegiul Național ”Moise Nicoară” Arad</a:t>
            </a:r>
            <a:r>
              <a:rPr lang="en-US"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a:t>
            </a:r>
            <a:r>
              <a:rPr lang="en-US" sz="2300"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în</a:t>
            </a:r>
            <a:r>
              <a:rPr lang="en-US"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a:t>
            </a:r>
            <a:r>
              <a:rPr lang="en-US" sz="2300"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municipiu</a:t>
            </a:r>
            <a:r>
              <a:rPr lang="en-US"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a:t>
            </a:r>
            <a:r>
              <a:rPr lang="en-US" sz="2300"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și</a:t>
            </a:r>
            <a:r>
              <a:rPr lang="en-US"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a:t>
            </a:r>
            <a:r>
              <a:rPr lang="en-US" sz="2300"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alte</a:t>
            </a:r>
            <a:r>
              <a:rPr lang="en-US"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1</a:t>
            </a: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0</a:t>
            </a:r>
            <a:r>
              <a:rPr lang="en-US"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a:t>
            </a:r>
            <a:r>
              <a:rPr lang="en-US" sz="2300"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centre</a:t>
            </a:r>
            <a:r>
              <a:rPr lang="en-US"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a:t>
            </a:r>
            <a:r>
              <a:rPr lang="en-US" sz="2300" b="0" dirty="0">
                <a:solidFill>
                  <a:srgbClr val="1B2631"/>
                </a:solidFill>
                <a:latin typeface="Aptos" panose="02020603050405020304" pitchFamily="18" charset="0"/>
                <a:ea typeface="SimSun" panose="02010600030101010101" pitchFamily="2" charset="-122"/>
                <a:cs typeface="Times New Roman" panose="02020603050405020304" pitchFamily="18" charset="0"/>
              </a:rPr>
              <a:t>din </a:t>
            </a:r>
            <a:r>
              <a:rPr lang="en-US" sz="2300" b="0" dirty="0" err="1">
                <a:solidFill>
                  <a:srgbClr val="1B2631"/>
                </a:solidFill>
                <a:latin typeface="Aptos" panose="02020603050405020304" pitchFamily="18" charset="0"/>
                <a:ea typeface="SimSun" panose="02010600030101010101" pitchFamily="2" charset="-122"/>
                <a:cs typeface="Times New Roman" panose="02020603050405020304" pitchFamily="18" charset="0"/>
              </a:rPr>
              <a:t>județ</a:t>
            </a:r>
            <a:endParaRPr lang="en-US" sz="2100" dirty="0">
              <a:latin typeface="Times New Roman" panose="02020603050405020304" pitchFamily="18" charset="0"/>
              <a:ea typeface="SimSun" panose="02010600030101010101" pitchFamily="2" charset="-122"/>
              <a:cs typeface="Times New Roman" panose="02020603050405020304" pitchFamily="18" charset="0"/>
            </a:endParaRPr>
          </a:p>
          <a:p>
            <a:pPr marL="342900" indent="-342900" algn="just">
              <a:spcBef>
                <a:spcPts val="0"/>
              </a:spcBef>
              <a:spcAft>
                <a:spcPts val="400"/>
              </a:spcAft>
              <a:buFont typeface="Courier New" panose="02070309020205020404" pitchFamily="49" charset="0"/>
              <a:buChar char="o"/>
            </a:pPr>
            <a:r>
              <a:rPr lang="ro-RO" sz="2300" b="0" dirty="0">
                <a:solidFill>
                  <a:srgbClr val="1B2631"/>
                </a:solidFill>
                <a:latin typeface="Aptos" panose="02020603050405020304" pitchFamily="18" charset="0"/>
                <a:ea typeface="SimSun" panose="02010600030101010101" pitchFamily="2" charset="-122"/>
                <a:cs typeface="Times New Roman" panose="02020603050405020304" pitchFamily="18" charset="0"/>
              </a:rPr>
              <a:t>etapa județeană s-a susținut la Colegiul Național ”Moise Nicoară” Arad</a:t>
            </a:r>
            <a:endParaRPr lang="en-US" sz="2100" dirty="0">
              <a:latin typeface="Times New Roman" panose="02020603050405020304" pitchFamily="18" charset="0"/>
              <a:ea typeface="SimSun" panose="02010600030101010101" pitchFamily="2" charset="-122"/>
              <a:cs typeface="Times New Roman" panose="02020603050405020304" pitchFamily="18" charset="0"/>
            </a:endParaRPr>
          </a:p>
          <a:p>
            <a:pPr marL="342900" indent="-342900" algn="just">
              <a:spcBef>
                <a:spcPts val="0"/>
              </a:spcBef>
              <a:spcAft>
                <a:spcPts val="400"/>
              </a:spcAft>
              <a:buFont typeface="Courier New" panose="02070309020205020404" pitchFamily="49" charset="0"/>
              <a:buChar char="o"/>
            </a:pPr>
            <a:r>
              <a:rPr lang="ro-RO" sz="2300" b="0" dirty="0">
                <a:solidFill>
                  <a:srgbClr val="1B2631"/>
                </a:solidFill>
                <a:latin typeface="Aptos" panose="02020603050405020304" pitchFamily="18" charset="0"/>
                <a:ea typeface="SimSun" panose="02010600030101010101" pitchFamily="2" charset="-122"/>
                <a:cs typeface="Times New Roman" panose="02020603050405020304" pitchFamily="18" charset="0"/>
              </a:rPr>
              <a:t>la etapa națională, desfășurată în județele Mehedinți și Alba, s-au calificat patru elevi de gimnaziu și cinci de liceu unde au obținut:</a:t>
            </a:r>
          </a:p>
          <a:p>
            <a:pPr lvl="0">
              <a:spcAft>
                <a:spcPts val="400"/>
              </a:spcAft>
            </a:pPr>
            <a:r>
              <a:rPr lang="ro-RO" sz="2300" b="0" dirty="0">
                <a:solidFill>
                  <a:srgbClr val="1B2631"/>
                </a:solidFill>
                <a:latin typeface="Aptos"/>
              </a:rPr>
              <a:t>mențiune + medalie de argint la clasa a V-a și a VIII-a</a:t>
            </a:r>
          </a:p>
          <a:p>
            <a:pPr lvl="0">
              <a:spcAft>
                <a:spcPts val="400"/>
              </a:spcAft>
            </a:pPr>
            <a:r>
              <a:rPr lang="ro-RO" sz="2300" b="0" dirty="0">
                <a:solidFill>
                  <a:srgbClr val="1B2631"/>
                </a:solidFill>
                <a:latin typeface="Aptos"/>
              </a:rPr>
              <a:t>o medalie de bronz la clasa a X-a</a:t>
            </a:r>
          </a:p>
          <a:p>
            <a:pPr marL="0" indent="0">
              <a:spcAft>
                <a:spcPts val="400"/>
              </a:spcAft>
              <a:buNone/>
            </a:pPr>
            <a:endParaRPr lang="en-US" sz="1800"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18</a:t>
            </a:r>
          </a:p>
        </p:txBody>
      </p:sp>
    </p:spTree>
    <p:extLst>
      <p:ext uri="{BB962C8B-B14F-4D97-AF65-F5344CB8AC3E}">
        <p14:creationId xmlns:p14="http://schemas.microsoft.com/office/powerpoint/2010/main" val="2944506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D515-E4E9-4A53-B02D-C82AC197D669}"/>
              </a:ext>
            </a:extLst>
          </p:cNvPr>
          <p:cNvSpPr>
            <a:spLocks noGrp="1"/>
          </p:cNvSpPr>
          <p:nvPr>
            <p:ph type="title"/>
          </p:nvPr>
        </p:nvSpPr>
        <p:spPr>
          <a:xfrm>
            <a:off x="857250" y="260648"/>
            <a:ext cx="7429499" cy="729992"/>
          </a:xfrm>
        </p:spPr>
        <p:txBody>
          <a:bodyPr wrap="square" lIns="45720" tIns="27432" rIns="45720" bIns="27432">
            <a:normAutofit fontScale="90000"/>
          </a:bodyPr>
          <a:lstStyle/>
          <a:p>
            <a:pPr>
              <a:spcAft>
                <a:spcPts val="700"/>
              </a:spcAft>
            </a:pPr>
            <a:r>
              <a:rPr lang="ro-RO" sz="2700" b="1" dirty="0">
                <a:solidFill>
                  <a:srgbClr val="1F374E"/>
                </a:solidFill>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ED121154-50AD-40C9-AC3C-0E92E39350C8}"/>
              </a:ext>
            </a:extLst>
          </p:cNvPr>
          <p:cNvSpPr>
            <a:spLocks noGrp="1"/>
          </p:cNvSpPr>
          <p:nvPr>
            <p:ph idx="1"/>
          </p:nvPr>
        </p:nvSpPr>
        <p:spPr>
          <a:xfrm>
            <a:off x="685800" y="1340768"/>
            <a:ext cx="7772400" cy="4839072"/>
          </a:xfrm>
        </p:spPr>
        <p:txBody>
          <a:bodyPr wrap="square" lIns="45720" tIns="27432" rIns="45720" bIns="27432">
            <a:normAutofit fontScale="92500" lnSpcReduction="10000"/>
          </a:bodyPr>
          <a:lstStyle/>
          <a:p>
            <a:pPr marL="342900" marR="0" lvl="0" indent="-342900" algn="just">
              <a:spcBef>
                <a:spcPts val="0"/>
              </a:spcBef>
              <a:spcAft>
                <a:spcPts val="400"/>
              </a:spcAft>
              <a:buSzPts val="1000"/>
              <a:buFont typeface="Symbol" panose="05050102010706020507" pitchFamily="18" charset="2"/>
              <a:buChar char=""/>
            </a:pPr>
            <a:r>
              <a:rPr lang="ro-RO" sz="2300" b="0" dirty="0">
                <a:solidFill>
                  <a:srgbClr val="1B2631"/>
                </a:solidFill>
                <a:effectLst/>
                <a:latin typeface="Aptos" panose="02020603050405020304" pitchFamily="18" charset="0"/>
                <a:ea typeface="Symbol" panose="05050102010706020507" pitchFamily="18" charset="2"/>
                <a:cs typeface="Symbol" panose="05050102010706020507" pitchFamily="18" charset="2"/>
              </a:rPr>
              <a:t>Olimpiada Națională de Matematică </a:t>
            </a:r>
            <a:r>
              <a:rPr lang="en-US" sz="2300" b="0" dirty="0" err="1">
                <a:solidFill>
                  <a:srgbClr val="1B2631"/>
                </a:solidFill>
                <a:effectLst/>
                <a:latin typeface="Aptos" panose="02020603050405020304" pitchFamily="18" charset="0"/>
                <a:ea typeface="Symbol" panose="05050102010706020507" pitchFamily="18" charset="2"/>
                <a:cs typeface="Symbol" panose="05050102010706020507" pitchFamily="18" charset="2"/>
              </a:rPr>
              <a:t>pentru</a:t>
            </a:r>
            <a:r>
              <a:rPr lang="en-US" sz="2300" b="0" dirty="0">
                <a:solidFill>
                  <a:srgbClr val="1B2631"/>
                </a:solidFill>
                <a:effectLst/>
                <a:latin typeface="Aptos" panose="02020603050405020304" pitchFamily="18" charset="0"/>
                <a:ea typeface="Symbol" panose="05050102010706020507" pitchFamily="18" charset="2"/>
                <a:cs typeface="Symbol" panose="05050102010706020507" pitchFamily="18" charset="2"/>
              </a:rPr>
              <a:t> </a:t>
            </a:r>
            <a:r>
              <a:rPr lang="en-US" sz="2300" b="0" dirty="0" err="1">
                <a:solidFill>
                  <a:srgbClr val="1B2631"/>
                </a:solidFill>
                <a:effectLst/>
                <a:latin typeface="Aptos" panose="02020603050405020304" pitchFamily="18" charset="0"/>
                <a:ea typeface="Symbol" panose="05050102010706020507" pitchFamily="18" charset="2"/>
                <a:cs typeface="Symbol" panose="05050102010706020507" pitchFamily="18" charset="2"/>
              </a:rPr>
              <a:t>școlile</a:t>
            </a:r>
            <a:r>
              <a:rPr lang="en-US" sz="2300" b="0" dirty="0">
                <a:solidFill>
                  <a:srgbClr val="1B2631"/>
                </a:solidFill>
                <a:effectLst/>
                <a:latin typeface="Aptos" panose="02020603050405020304" pitchFamily="18" charset="0"/>
                <a:ea typeface="Symbol" panose="05050102010706020507" pitchFamily="18" charset="2"/>
                <a:cs typeface="Symbol" panose="05050102010706020507" pitchFamily="18" charset="2"/>
              </a:rPr>
              <a:t>/</a:t>
            </a:r>
            <a:r>
              <a:rPr lang="en-US" sz="2300" b="0" dirty="0" err="1">
                <a:solidFill>
                  <a:srgbClr val="1B2631"/>
                </a:solidFill>
                <a:effectLst/>
                <a:latin typeface="Aptos" panose="02020603050405020304" pitchFamily="18" charset="0"/>
                <a:ea typeface="Symbol" panose="05050102010706020507" pitchFamily="18" charset="2"/>
                <a:cs typeface="Symbol" panose="05050102010706020507" pitchFamily="18" charset="2"/>
              </a:rPr>
              <a:t>secțiile</a:t>
            </a:r>
            <a:r>
              <a:rPr lang="en-US" sz="2300" b="0" dirty="0">
                <a:solidFill>
                  <a:srgbClr val="1B2631"/>
                </a:solidFill>
                <a:effectLst/>
                <a:latin typeface="Aptos" panose="02020603050405020304" pitchFamily="18" charset="0"/>
                <a:ea typeface="Symbol" panose="05050102010706020507" pitchFamily="18" charset="2"/>
                <a:cs typeface="Symbol" panose="05050102010706020507" pitchFamily="18" charset="2"/>
              </a:rPr>
              <a:t> de </a:t>
            </a:r>
            <a:r>
              <a:rPr lang="en-US" sz="2300" b="0" dirty="0" err="1">
                <a:solidFill>
                  <a:srgbClr val="1B2631"/>
                </a:solidFill>
                <a:effectLst/>
                <a:latin typeface="Aptos" panose="02020603050405020304" pitchFamily="18" charset="0"/>
                <a:ea typeface="Symbol" panose="05050102010706020507" pitchFamily="18" charset="2"/>
                <a:cs typeface="Symbol" panose="05050102010706020507" pitchFamily="18" charset="2"/>
              </a:rPr>
              <a:t>predare</a:t>
            </a:r>
            <a:r>
              <a:rPr lang="en-US" sz="2300" b="0" dirty="0">
                <a:solidFill>
                  <a:srgbClr val="1B2631"/>
                </a:solidFill>
                <a:effectLst/>
                <a:latin typeface="Aptos" panose="02020603050405020304" pitchFamily="18" charset="0"/>
                <a:ea typeface="Symbol" panose="05050102010706020507" pitchFamily="18" charset="2"/>
                <a:cs typeface="Symbol" panose="05050102010706020507" pitchFamily="18" charset="2"/>
              </a:rPr>
              <a:t> </a:t>
            </a:r>
            <a:r>
              <a:rPr lang="en-US" sz="2300" b="0" dirty="0" err="1">
                <a:solidFill>
                  <a:srgbClr val="1B2631"/>
                </a:solidFill>
                <a:effectLst/>
                <a:latin typeface="Aptos" panose="02020603050405020304" pitchFamily="18" charset="0"/>
                <a:ea typeface="Symbol" panose="05050102010706020507" pitchFamily="18" charset="2"/>
                <a:cs typeface="Symbol" panose="05050102010706020507" pitchFamily="18" charset="2"/>
              </a:rPr>
              <a:t>în</a:t>
            </a:r>
            <a:r>
              <a:rPr lang="en-US" sz="2300" b="0" dirty="0">
                <a:solidFill>
                  <a:srgbClr val="1B2631"/>
                </a:solidFill>
                <a:effectLst/>
                <a:latin typeface="Aptos" panose="02020603050405020304" pitchFamily="18" charset="0"/>
                <a:ea typeface="Symbol" panose="05050102010706020507" pitchFamily="18" charset="2"/>
                <a:cs typeface="Symbol" panose="05050102010706020507" pitchFamily="18" charset="2"/>
              </a:rPr>
              <a:t> </a:t>
            </a:r>
            <a:r>
              <a:rPr lang="en-US" sz="2300" b="0" dirty="0" err="1">
                <a:solidFill>
                  <a:srgbClr val="1B2631"/>
                </a:solidFill>
                <a:effectLst/>
                <a:latin typeface="Aptos" panose="02020603050405020304" pitchFamily="18" charset="0"/>
                <a:ea typeface="Symbol" panose="05050102010706020507" pitchFamily="18" charset="2"/>
                <a:cs typeface="Symbol" panose="05050102010706020507" pitchFamily="18" charset="2"/>
              </a:rPr>
              <a:t>limba</a:t>
            </a:r>
            <a:r>
              <a:rPr lang="en-US" sz="2300" b="0" dirty="0">
                <a:solidFill>
                  <a:srgbClr val="1B2631"/>
                </a:solidFill>
                <a:effectLst/>
                <a:latin typeface="Aptos" panose="02020603050405020304" pitchFamily="18" charset="0"/>
                <a:ea typeface="Symbol" panose="05050102010706020507" pitchFamily="18" charset="2"/>
                <a:cs typeface="Symbol" panose="05050102010706020507" pitchFamily="18" charset="2"/>
              </a:rPr>
              <a:t> </a:t>
            </a:r>
            <a:r>
              <a:rPr lang="en-US" sz="2300" b="0" dirty="0" err="1">
                <a:solidFill>
                  <a:srgbClr val="1B2631"/>
                </a:solidFill>
                <a:effectLst/>
                <a:latin typeface="Aptos" panose="02020603050405020304" pitchFamily="18" charset="0"/>
                <a:ea typeface="Symbol" panose="05050102010706020507" pitchFamily="18" charset="2"/>
                <a:cs typeface="Symbol" panose="05050102010706020507" pitchFamily="18" charset="2"/>
              </a:rPr>
              <a:t>maghiară</a:t>
            </a:r>
            <a:r>
              <a:rPr lang="en-US" sz="2300" b="0" dirty="0">
                <a:solidFill>
                  <a:srgbClr val="1B2631"/>
                </a:solidFill>
                <a:effectLst/>
                <a:latin typeface="Aptos" panose="02020603050405020304" pitchFamily="18" charset="0"/>
                <a:ea typeface="Symbol" panose="05050102010706020507" pitchFamily="18" charset="2"/>
                <a:cs typeface="Symbol" panose="05050102010706020507" pitchFamily="18" charset="2"/>
              </a:rPr>
              <a:t> </a:t>
            </a:r>
            <a:r>
              <a:rPr lang="ro-RO" sz="2300" b="0" dirty="0">
                <a:solidFill>
                  <a:srgbClr val="1B2631"/>
                </a:solidFill>
                <a:latin typeface="Aptos" panose="02020603050405020304" pitchFamily="18" charset="0"/>
              </a:rPr>
              <a:t>- clasele V-XII</a:t>
            </a:r>
            <a:endParaRPr lang="en-US" sz="2400" dirty="0">
              <a:latin typeface="Times New Roman" panose="02020603050405020304" pitchFamily="18" charset="0"/>
            </a:endParaRPr>
          </a:p>
          <a:p>
            <a:pPr marL="342900" marR="0" lvl="0" indent="-342900" algn="just">
              <a:spcBef>
                <a:spcPts val="0"/>
              </a:spcBef>
              <a:spcAft>
                <a:spcPts val="400"/>
              </a:spcAft>
              <a:buSzPts val="1000"/>
              <a:buFont typeface="Symbol" panose="05050102010706020507" pitchFamily="18" charset="2"/>
              <a:buChar char=""/>
            </a:pPr>
            <a:endParaRPr lang="en-US" sz="2400" dirty="0">
              <a:effectLst/>
              <a:latin typeface="Calibri" panose="020F0502020204030204" pitchFamily="34" charset="0"/>
              <a:ea typeface="Symbol" panose="05050102010706020507" pitchFamily="18" charset="2"/>
              <a:cs typeface="Symbol" panose="05050102010706020507" pitchFamily="18" charset="2"/>
            </a:endParaRPr>
          </a:p>
          <a:p>
            <a:pPr marL="342900" marR="0" lvl="0" indent="-342900" algn="just">
              <a:spcBef>
                <a:spcPts val="0"/>
              </a:spcBef>
              <a:spcAft>
                <a:spcPts val="400"/>
              </a:spcAft>
              <a:buFont typeface="Courier New" panose="02070309020205020404" pitchFamily="49" charset="0"/>
              <a:buChar char="o"/>
            </a:pP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etapa județeană s-a susținut la Colegiul ”</a:t>
            </a:r>
            <a:r>
              <a:rPr lang="en-US" sz="2300"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Csiky</a:t>
            </a:r>
            <a:r>
              <a:rPr lang="en-US"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Gergely</a:t>
            </a:r>
            <a:r>
              <a:rPr lang="ro-RO" sz="23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Arad</a:t>
            </a:r>
            <a:endParaRPr lang="en-US" sz="22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marR="0" lvl="0" indent="-342900" algn="just">
              <a:spcBef>
                <a:spcPts val="0"/>
              </a:spcBef>
              <a:spcAft>
                <a:spcPts val="400"/>
              </a:spcAft>
              <a:buFont typeface="Courier New" panose="02070309020205020404" pitchFamily="49" charset="0"/>
              <a:buChar char="o"/>
            </a:pPr>
            <a:endParaRPr lang="en-US" sz="2200" dirty="0">
              <a:effectLst/>
              <a:latin typeface="Calibri" panose="020F0502020204030204" pitchFamily="34" charset="0"/>
              <a:ea typeface="SimSun" panose="02010600030101010101" pitchFamily="2" charset="-122"/>
              <a:cs typeface="Times New Roman" panose="02020603050405020304" pitchFamily="18" charset="0"/>
            </a:endParaRPr>
          </a:p>
          <a:p>
            <a:pPr marL="342900" indent="-342900" algn="just">
              <a:spcBef>
                <a:spcPts val="0"/>
              </a:spcBef>
              <a:spcAft>
                <a:spcPts val="400"/>
              </a:spcAft>
              <a:buFont typeface="Courier New" panose="02070309020205020404" pitchFamily="49" charset="0"/>
              <a:buChar char="o"/>
            </a:pPr>
            <a:r>
              <a:rPr lang="ro-RO" sz="2300" b="0" dirty="0">
                <a:solidFill>
                  <a:srgbClr val="1B2631"/>
                </a:solidFill>
                <a:latin typeface="Aptos" panose="02020603050405020304" pitchFamily="18" charset="0"/>
                <a:ea typeface="SimSun" panose="02010600030101010101" pitchFamily="2" charset="-122"/>
                <a:cs typeface="Times New Roman" panose="02020603050405020304" pitchFamily="18" charset="0"/>
              </a:rPr>
              <a:t>la etapa națională, care s-a desfășurat în județul Harghita, s-au calificat câte un reprezentant din clasele a V-a, a VII-a, a X-a și a XII-a</a:t>
            </a:r>
          </a:p>
          <a:p>
            <a:pPr marL="342900" indent="-342900" algn="just">
              <a:spcBef>
                <a:spcPts val="0"/>
              </a:spcBef>
              <a:spcAft>
                <a:spcPts val="400"/>
              </a:spcAft>
              <a:buFont typeface="Courier New" panose="02070309020205020404" pitchFamily="49" charset="0"/>
              <a:buChar char="o"/>
            </a:pPr>
            <a:r>
              <a:rPr lang="ro-RO" sz="2300" b="0" dirty="0">
                <a:solidFill>
                  <a:srgbClr val="1B2631"/>
                </a:solidFill>
                <a:latin typeface="Aptos" panose="02020603050405020304" pitchFamily="18" charset="0"/>
                <a:ea typeface="SimSun" panose="02010600030101010101" pitchFamily="2" charset="-122"/>
                <a:cs typeface="Times New Roman" panose="02020603050405020304" pitchFamily="18" charset="0"/>
              </a:rPr>
              <a:t>la etapa internațională, care s-a desfășurat în Slovacia, s-au calificat câte un reprezentant din clasele a V-a, a VII-a și a XII-a unde au obținut:</a:t>
            </a:r>
          </a:p>
          <a:p>
            <a:pPr lvl="0">
              <a:spcAft>
                <a:spcPts val="400"/>
              </a:spcAft>
            </a:pPr>
            <a:r>
              <a:rPr lang="ro-RO" sz="2300" b="0" dirty="0">
                <a:solidFill>
                  <a:srgbClr val="1B2631"/>
                </a:solidFill>
                <a:latin typeface="Aptos"/>
              </a:rPr>
              <a:t>o mențiune la clasa a XII-a și o medalie de argint.</a:t>
            </a:r>
          </a:p>
          <a:p>
            <a:pPr marL="0" indent="0">
              <a:spcAft>
                <a:spcPts val="400"/>
              </a:spcAft>
              <a:buNone/>
            </a:pPr>
            <a:endParaRPr lang="en-US" sz="1800"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19</a:t>
            </a:r>
          </a:p>
        </p:txBody>
      </p:sp>
    </p:spTree>
    <p:extLst>
      <p:ext uri="{BB962C8B-B14F-4D97-AF65-F5344CB8AC3E}">
        <p14:creationId xmlns:p14="http://schemas.microsoft.com/office/powerpoint/2010/main" val="1315514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D271157-89E7-7C08-641D-B172AD526C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368972-359E-6C31-8835-BF702971C86C}"/>
              </a:ext>
            </a:extLst>
          </p:cNvPr>
          <p:cNvSpPr>
            <a:spLocks noGrp="1"/>
          </p:cNvSpPr>
          <p:nvPr>
            <p:ph type="title"/>
          </p:nvPr>
        </p:nvSpPr>
        <p:spPr>
          <a:xfrm>
            <a:off x="857250" y="260648"/>
            <a:ext cx="7429499" cy="648072"/>
          </a:xfrm>
        </p:spPr>
        <p:txBody>
          <a:bodyPr wrap="square" lIns="45720" tIns="27432" rIns="45720" bIns="27432">
            <a:normAutofit fontScale="90000"/>
          </a:bodyPr>
          <a:lstStyle/>
          <a:p>
            <a:pPr>
              <a:spcAft>
                <a:spcPts val="700"/>
              </a:spcAft>
            </a:pPr>
            <a:r>
              <a:rPr lang="ro-RO" sz="2700" b="1" dirty="0">
                <a:solidFill>
                  <a:srgbClr val="1F374E"/>
                </a:solidFill>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03A41775-F5B3-CA21-309B-1352DD1ABE0B}"/>
              </a:ext>
            </a:extLst>
          </p:cNvPr>
          <p:cNvSpPr>
            <a:spLocks noGrp="1"/>
          </p:cNvSpPr>
          <p:nvPr>
            <p:ph idx="1"/>
          </p:nvPr>
        </p:nvSpPr>
        <p:spPr>
          <a:xfrm>
            <a:off x="685800" y="1228756"/>
            <a:ext cx="7772400" cy="4951084"/>
          </a:xfrm>
        </p:spPr>
        <p:txBody>
          <a:bodyPr wrap="square" lIns="45720" tIns="27432" rIns="45720" bIns="27432">
            <a:normAutofit/>
          </a:bodyPr>
          <a:lstStyle/>
          <a:p>
            <a:pPr lvl="0">
              <a:spcAft>
                <a:spcPts val="400"/>
              </a:spcAft>
            </a:pPr>
            <a:r>
              <a:rPr lang="ro-RO" b="0" dirty="0">
                <a:solidFill>
                  <a:srgbClr val="1B2631"/>
                </a:solidFill>
                <a:latin typeface="Aptos"/>
              </a:rPr>
              <a:t>Olimpiada Națională de Statistică</a:t>
            </a:r>
            <a:endParaRPr lang="en-US" sz="3600" dirty="0"/>
          </a:p>
          <a:p>
            <a:pPr lvl="0">
              <a:spcAft>
                <a:spcPts val="400"/>
              </a:spcAft>
            </a:pPr>
            <a:r>
              <a:rPr lang="ro-RO" b="0" dirty="0">
                <a:solidFill>
                  <a:srgbClr val="1B2631"/>
                </a:solidFill>
                <a:latin typeface="Aptos"/>
              </a:rPr>
              <a:t>etapa I (județeană) s-a susținut online;</a:t>
            </a:r>
            <a:endParaRPr lang="en-US" sz="3600" dirty="0"/>
          </a:p>
          <a:p>
            <a:pPr lvl="0">
              <a:spcAft>
                <a:spcPts val="400"/>
              </a:spcAft>
            </a:pPr>
            <a:r>
              <a:rPr lang="ro-RO" b="0" dirty="0">
                <a:solidFill>
                  <a:srgbClr val="1B2631"/>
                </a:solidFill>
                <a:latin typeface="Aptos"/>
              </a:rPr>
              <a:t>etapa a II-a (națională), care s-a desfășurat online, s-au calificat 4 echipaje la secțiunea Junior și 4 echipaje la secțiunea Seniori unde au obținut:</a:t>
            </a:r>
          </a:p>
          <a:p>
            <a:pPr lvl="0">
              <a:spcAft>
                <a:spcPts val="400"/>
              </a:spcAft>
            </a:pPr>
            <a:r>
              <a:rPr lang="ro-RO" b="0" dirty="0">
                <a:solidFill>
                  <a:srgbClr val="1B2631"/>
                </a:solidFill>
                <a:latin typeface="Aptos"/>
              </a:rPr>
              <a:t>două mențiuni la categoria Juniori;</a:t>
            </a:r>
          </a:p>
          <a:p>
            <a:pPr lvl="0">
              <a:spcAft>
                <a:spcPts val="400"/>
              </a:spcAft>
            </a:pPr>
            <a:r>
              <a:rPr lang="ro-RO" b="0" dirty="0">
                <a:solidFill>
                  <a:srgbClr val="1B2631"/>
                </a:solidFill>
                <a:latin typeface="Aptos"/>
              </a:rPr>
              <a:t>o mențiune la categoria Seniori</a:t>
            </a:r>
          </a:p>
          <a:p>
            <a:pPr marL="0" indent="0">
              <a:spcAft>
                <a:spcPts val="400"/>
              </a:spcAft>
              <a:buNone/>
            </a:pPr>
            <a:endParaRPr lang="en-US" sz="1800"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20</a:t>
            </a:r>
          </a:p>
        </p:txBody>
      </p:sp>
    </p:spTree>
    <p:extLst>
      <p:ext uri="{BB962C8B-B14F-4D97-AF65-F5344CB8AC3E}">
        <p14:creationId xmlns:p14="http://schemas.microsoft.com/office/powerpoint/2010/main" val="29794018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D515-E4E9-4A53-B02D-C82AC197D669}"/>
              </a:ext>
            </a:extLst>
          </p:cNvPr>
          <p:cNvSpPr>
            <a:spLocks noGrp="1"/>
          </p:cNvSpPr>
          <p:nvPr>
            <p:ph type="title"/>
          </p:nvPr>
        </p:nvSpPr>
        <p:spPr>
          <a:xfrm>
            <a:off x="856060" y="327514"/>
            <a:ext cx="7429499" cy="606697"/>
          </a:xfrm>
        </p:spPr>
        <p:txBody>
          <a:bodyPr wrap="square" lIns="45720" tIns="27432" rIns="45720" bIns="27432">
            <a:normAutofit fontScale="90000"/>
          </a:bodyPr>
          <a:lstStyle/>
          <a:p>
            <a:pPr>
              <a:spcAft>
                <a:spcPts val="700"/>
              </a:spcAft>
            </a:pPr>
            <a:r>
              <a:rPr lang="ro-RO" sz="2700" b="1" dirty="0">
                <a:solidFill>
                  <a:srgbClr val="1F374E"/>
                </a:solidFill>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ED121154-50AD-40C9-AC3C-0E92E39350C8}"/>
              </a:ext>
            </a:extLst>
          </p:cNvPr>
          <p:cNvSpPr>
            <a:spLocks noGrp="1"/>
          </p:cNvSpPr>
          <p:nvPr>
            <p:ph idx="1"/>
          </p:nvPr>
        </p:nvSpPr>
        <p:spPr>
          <a:xfrm>
            <a:off x="856060" y="1588796"/>
            <a:ext cx="7429499" cy="4202405"/>
          </a:xfrm>
        </p:spPr>
        <p:txBody>
          <a:bodyPr wrap="square" lIns="45720" tIns="27432" rIns="45720" bIns="27432">
            <a:normAutofit/>
          </a:bodyPr>
          <a:lstStyle/>
          <a:p>
            <a:pPr marL="342900" marR="0" lvl="0" indent="-342900" algn="just" rtl="0">
              <a:spcBef>
                <a:spcPts val="0"/>
              </a:spcBef>
              <a:spcAft>
                <a:spcPts val="400"/>
              </a:spcAft>
              <a:buSzPts val="1000"/>
              <a:buFont typeface="Symbol" panose="05050102010706020507" pitchFamily="18" charset="2"/>
              <a:buChar char=""/>
            </a:pPr>
            <a:r>
              <a:rPr lang="ro-RO" sz="2800" b="0" dirty="0">
                <a:solidFill>
                  <a:srgbClr val="1B2631"/>
                </a:solidFill>
                <a:effectLst/>
                <a:latin typeface="Aptos" panose="02020603050405020304" pitchFamily="18" charset="0"/>
                <a:ea typeface="Symbol" panose="05050102010706020507" pitchFamily="18" charset="2"/>
                <a:cs typeface="Symbol" panose="05050102010706020507" pitchFamily="18" charset="2"/>
              </a:rPr>
              <a:t>Concursul Național de Matematică Aplicată „Adolf </a:t>
            </a:r>
            <a:r>
              <a:rPr lang="ro-RO" sz="2800" b="0" dirty="0" err="1">
                <a:solidFill>
                  <a:srgbClr val="1B2631"/>
                </a:solidFill>
                <a:effectLst/>
                <a:latin typeface="Aptos" panose="02020603050405020304" pitchFamily="18" charset="0"/>
                <a:ea typeface="Symbol" panose="05050102010706020507" pitchFamily="18" charset="2"/>
                <a:cs typeface="Symbol" panose="05050102010706020507" pitchFamily="18" charset="2"/>
              </a:rPr>
              <a:t>Haimovici</a:t>
            </a:r>
            <a:r>
              <a:rPr lang="ro-RO" sz="2800" b="0" dirty="0">
                <a:solidFill>
                  <a:srgbClr val="1B2631"/>
                </a:solidFill>
                <a:effectLst/>
                <a:latin typeface="Aptos" panose="02020603050405020304" pitchFamily="18" charset="0"/>
                <a:ea typeface="Symbol" panose="05050102010706020507" pitchFamily="18" charset="2"/>
                <a:cs typeface="Symbol" panose="05050102010706020507" pitchFamily="18" charset="2"/>
              </a:rPr>
              <a:t>”</a:t>
            </a:r>
            <a:endParaRPr lang="en-US" sz="3200" dirty="0">
              <a:effectLst/>
              <a:latin typeface="Times New Roman" panose="02020603050405020304" pitchFamily="18" charset="0"/>
              <a:ea typeface="Symbol" panose="05050102010706020507" pitchFamily="18" charset="2"/>
              <a:cs typeface="Symbol" panose="05050102010706020507" pitchFamily="18" charset="2"/>
            </a:endParaRPr>
          </a:p>
          <a:p>
            <a:pPr marL="342900" marR="0" lvl="0" indent="-342900" algn="just">
              <a:spcBef>
                <a:spcPts val="0"/>
              </a:spcBef>
              <a:spcAft>
                <a:spcPts val="400"/>
              </a:spcAft>
              <a:buFont typeface="Courier New" panose="02070309020205020404" pitchFamily="49" charset="0"/>
              <a:buChar char="o"/>
            </a:pPr>
            <a:r>
              <a:rPr lang="ro-RO" sz="28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etapa județeană </a:t>
            </a:r>
            <a:r>
              <a:rPr lang="en-US" sz="28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s-</a:t>
            </a:r>
            <a:r>
              <a:rPr lang="ro-RO" sz="28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a </a:t>
            </a:r>
            <a:r>
              <a:rPr lang="en-US" sz="2800"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desfășurat</a:t>
            </a:r>
            <a:r>
              <a:rPr lang="ro-RO" sz="2800"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la Colegiul Național ”Moise Nicoară” Arad</a:t>
            </a:r>
            <a:endParaRPr lang="en-US" sz="32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indent="-342900" algn="just">
              <a:spcBef>
                <a:spcPts val="0"/>
              </a:spcBef>
              <a:spcAft>
                <a:spcPts val="400"/>
              </a:spcAft>
              <a:buFont typeface="Courier New" panose="02070309020205020404" pitchFamily="49" charset="0"/>
              <a:buChar char="o"/>
            </a:pPr>
            <a:r>
              <a:rPr lang="ro-RO" sz="2800" b="0" dirty="0">
                <a:solidFill>
                  <a:srgbClr val="1B2631"/>
                </a:solidFill>
                <a:latin typeface="Aptos" panose="02020603050405020304" pitchFamily="18" charset="0"/>
                <a:ea typeface="SimSun" panose="02010600030101010101" pitchFamily="2" charset="-122"/>
                <a:cs typeface="Times New Roman" panose="02020603050405020304" pitchFamily="18" charset="0"/>
              </a:rPr>
              <a:t>la etapa națională, desfășurată la Iași, s-au calificat un elev de clasa a X-a și câte doi elevi de clasa a XI-a și a XII-a.</a:t>
            </a:r>
          </a:p>
          <a:p>
            <a:pPr marL="342900" marR="0" lvl="0" indent="-342900" algn="just">
              <a:spcBef>
                <a:spcPts val="0"/>
              </a:spcBef>
              <a:spcAft>
                <a:spcPts val="400"/>
              </a:spcAft>
              <a:buFont typeface="Courier New" panose="02070309020205020404" pitchFamily="49" charset="0"/>
              <a:buChar char="o"/>
            </a:pPr>
            <a:endParaRPr lang="en-US" sz="2400" dirty="0">
              <a:solidFill>
                <a:srgbClr val="000000"/>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just">
              <a:spcBef>
                <a:spcPts val="0"/>
              </a:spcBef>
              <a:spcAft>
                <a:spcPts val="400"/>
              </a:spcAft>
              <a:buNone/>
            </a:pP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400"/>
              </a:spcAft>
              <a:buNone/>
            </a:pPr>
            <a:endParaRPr lang="en-US" sz="1800"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21</a:t>
            </a:r>
          </a:p>
        </p:txBody>
      </p:sp>
    </p:spTree>
    <p:extLst>
      <p:ext uri="{BB962C8B-B14F-4D97-AF65-F5344CB8AC3E}">
        <p14:creationId xmlns:p14="http://schemas.microsoft.com/office/powerpoint/2010/main" val="898825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D515-E4E9-4A53-B02D-C82AC197D669}"/>
              </a:ext>
            </a:extLst>
          </p:cNvPr>
          <p:cNvSpPr>
            <a:spLocks noGrp="1"/>
          </p:cNvSpPr>
          <p:nvPr>
            <p:ph type="title"/>
          </p:nvPr>
        </p:nvSpPr>
        <p:spPr>
          <a:xfrm>
            <a:off x="856059" y="327514"/>
            <a:ext cx="7429499" cy="445190"/>
          </a:xfrm>
        </p:spPr>
        <p:txBody>
          <a:bodyPr wrap="square" lIns="45720" tIns="27432" rIns="45720" bIns="27432">
            <a:normAutofit fontScale="90000"/>
          </a:bodyPr>
          <a:lstStyle/>
          <a:p>
            <a:pPr>
              <a:spcAft>
                <a:spcPts val="700"/>
              </a:spcAft>
            </a:pPr>
            <a:r>
              <a:rPr lang="ro-RO" sz="2700" b="1" dirty="0">
                <a:solidFill>
                  <a:srgbClr val="1F374E"/>
                </a:solidFill>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ED121154-50AD-40C9-AC3C-0E92E39350C8}"/>
              </a:ext>
            </a:extLst>
          </p:cNvPr>
          <p:cNvSpPr>
            <a:spLocks noGrp="1"/>
          </p:cNvSpPr>
          <p:nvPr>
            <p:ph idx="1"/>
          </p:nvPr>
        </p:nvSpPr>
        <p:spPr>
          <a:xfrm>
            <a:off x="856060" y="1156748"/>
            <a:ext cx="7429499" cy="4634453"/>
          </a:xfrm>
        </p:spPr>
        <p:txBody>
          <a:bodyPr wrap="square" lIns="45720" tIns="27432" rIns="45720" bIns="27432">
            <a:normAutofit/>
          </a:bodyPr>
          <a:lstStyle/>
          <a:p>
            <a:pPr marL="342900" marR="0" lvl="0" indent="-342900" algn="just">
              <a:spcBef>
                <a:spcPts val="0"/>
              </a:spcBef>
              <a:spcAft>
                <a:spcPts val="400"/>
              </a:spcAft>
              <a:buSzPts val="1000"/>
              <a:buFont typeface="Symbol" panose="05050102010706020507" pitchFamily="18" charset="2"/>
              <a:buChar char=""/>
            </a:pPr>
            <a:r>
              <a:rPr lang="ro-RO" sz="2300" b="0" dirty="0">
                <a:solidFill>
                  <a:srgbClr val="1B2631"/>
                </a:solidFill>
                <a:effectLst/>
                <a:latin typeface="Aptos" panose="02020603050405020304" pitchFamily="18" charset="0"/>
                <a:ea typeface="Symbol" panose="05050102010706020507" pitchFamily="18" charset="2"/>
                <a:cs typeface="Symbol" panose="05050102010706020507" pitchFamily="18" charset="2"/>
              </a:rPr>
              <a:t>Concursul Național de Matematică-Olimpiada Satelor din România, clasele V-VIII</a:t>
            </a:r>
            <a:endParaRPr lang="en-US" sz="2400" dirty="0">
              <a:effectLst/>
              <a:latin typeface="Times New Roman" panose="02020603050405020304" pitchFamily="18" charset="0"/>
              <a:ea typeface="Symbol" panose="05050102010706020507" pitchFamily="18" charset="2"/>
              <a:cs typeface="Symbol" panose="05050102010706020507" pitchFamily="18" charset="2"/>
            </a:endParaRPr>
          </a:p>
          <a:p>
            <a:pPr lvl="0">
              <a:spcAft>
                <a:spcPts val="400"/>
              </a:spcAft>
            </a:pPr>
            <a:r>
              <a:rPr lang="ro-RO" sz="2300" b="0" dirty="0">
                <a:solidFill>
                  <a:srgbClr val="1B2631"/>
                </a:solidFill>
                <a:latin typeface="Aptos" panose="02020603050405020304" pitchFamily="18" charset="0"/>
              </a:rPr>
              <a:t>etapa județeană s-a susținut la Școala Gimnazială ”Andrei Șaguna” din Andrei Șaguna</a:t>
            </a:r>
            <a:endParaRPr lang="en-US" dirty="0">
              <a:latin typeface="Times New Roman" panose="02020603050405020304" pitchFamily="18" charset="0"/>
            </a:endParaRPr>
          </a:p>
          <a:p>
            <a:pPr lvl="0">
              <a:spcAft>
                <a:spcPts val="400"/>
              </a:spcAft>
            </a:pPr>
            <a:r>
              <a:rPr lang="ro-RO" sz="2300" b="0" dirty="0">
                <a:solidFill>
                  <a:srgbClr val="1B2631"/>
                </a:solidFill>
                <a:latin typeface="Aptos" panose="02020603050405020304" pitchFamily="18" charset="0"/>
              </a:rPr>
              <a:t>la etapa națională, desfășurată la Cluj, s-au calificat câte un reprezentant din clasele a V-a și a VII-a unde au obținut:</a:t>
            </a:r>
          </a:p>
          <a:p>
            <a:pPr lvl="0">
              <a:spcAft>
                <a:spcPts val="400"/>
              </a:spcAft>
            </a:pPr>
            <a:r>
              <a:rPr lang="ro-RO" sz="2300" b="0" dirty="0">
                <a:solidFill>
                  <a:srgbClr val="1B2631"/>
                </a:solidFill>
                <a:latin typeface="Aptos" panose="02020603050405020304" pitchFamily="18" charset="0"/>
              </a:rPr>
              <a:t>o mențiune + medalie de argint la clasa a VII-a</a:t>
            </a:r>
          </a:p>
          <a:p>
            <a:pPr marL="342900" marR="0" lvl="0" indent="-342900" algn="just">
              <a:spcBef>
                <a:spcPts val="0"/>
              </a:spcBef>
              <a:spcAft>
                <a:spcPts val="400"/>
              </a:spcAft>
              <a:buFont typeface="Courier New" panose="02070309020205020404" pitchFamily="49" charset="0"/>
              <a:buChar char="o"/>
            </a:pP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400"/>
              </a:spcAft>
              <a:buNone/>
            </a:pPr>
            <a:endParaRPr lang="en-US" sz="1800"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22</a:t>
            </a:r>
          </a:p>
        </p:txBody>
      </p:sp>
    </p:spTree>
    <p:extLst>
      <p:ext uri="{BB962C8B-B14F-4D97-AF65-F5344CB8AC3E}">
        <p14:creationId xmlns:p14="http://schemas.microsoft.com/office/powerpoint/2010/main" val="666851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25CBBE9-9D99-2413-7297-853CFAA19A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15061C-B334-CB09-0ED6-AA0EBCD7BF58}"/>
              </a:ext>
            </a:extLst>
          </p:cNvPr>
          <p:cNvSpPr>
            <a:spLocks noGrp="1"/>
          </p:cNvSpPr>
          <p:nvPr>
            <p:ph type="title"/>
          </p:nvPr>
        </p:nvSpPr>
        <p:spPr>
          <a:xfrm>
            <a:off x="856059" y="327514"/>
            <a:ext cx="7429499" cy="416614"/>
          </a:xfrm>
        </p:spPr>
        <p:txBody>
          <a:bodyPr wrap="square" lIns="45720" tIns="27432" rIns="45720" bIns="27432">
            <a:normAutofit fontScale="90000"/>
          </a:bodyPr>
          <a:lstStyle/>
          <a:p>
            <a:pPr>
              <a:spcAft>
                <a:spcPts val="700"/>
              </a:spcAft>
            </a:pPr>
            <a:r>
              <a:rPr lang="ro-RO" sz="2700" b="1" dirty="0">
                <a:solidFill>
                  <a:srgbClr val="1F374E"/>
                </a:solidFill>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BD53167D-7F7B-97E0-9FD1-6F4CE9DBD97E}"/>
              </a:ext>
            </a:extLst>
          </p:cNvPr>
          <p:cNvSpPr>
            <a:spLocks noGrp="1"/>
          </p:cNvSpPr>
          <p:nvPr>
            <p:ph idx="1"/>
          </p:nvPr>
        </p:nvSpPr>
        <p:spPr>
          <a:xfrm>
            <a:off x="856060" y="1268760"/>
            <a:ext cx="7429499" cy="4522441"/>
          </a:xfrm>
        </p:spPr>
        <p:txBody>
          <a:bodyPr wrap="square" lIns="45720" tIns="27432" rIns="45720" bIns="27432">
            <a:normAutofit/>
          </a:bodyPr>
          <a:lstStyle/>
          <a:p>
            <a:pPr lvl="0">
              <a:spcAft>
                <a:spcPts val="400"/>
              </a:spcAft>
            </a:pPr>
            <a:r>
              <a:rPr lang="ro-RO" b="0" dirty="0">
                <a:solidFill>
                  <a:srgbClr val="1B2631"/>
                </a:solidFill>
                <a:latin typeface="Aptos"/>
              </a:rPr>
              <a:t>Concursul Național „Pedagogia Matematicii”</a:t>
            </a:r>
            <a:endParaRPr lang="en-US" sz="3600" dirty="0"/>
          </a:p>
          <a:p>
            <a:pPr lvl="0">
              <a:spcAft>
                <a:spcPts val="400"/>
              </a:spcAft>
            </a:pPr>
            <a:r>
              <a:rPr lang="ro-RO" b="0" dirty="0">
                <a:solidFill>
                  <a:srgbClr val="1B2631"/>
                </a:solidFill>
                <a:latin typeface="Aptos"/>
              </a:rPr>
              <a:t>etapa județeană s-a susținut la Colegiul Național ” Moise Nicoară” Arad</a:t>
            </a:r>
            <a:endParaRPr lang="en-US" sz="3600" dirty="0"/>
          </a:p>
          <a:p>
            <a:pPr lvl="0">
              <a:spcAft>
                <a:spcPts val="400"/>
              </a:spcAft>
            </a:pPr>
            <a:r>
              <a:rPr lang="ro-RO" b="0" dirty="0">
                <a:solidFill>
                  <a:srgbClr val="1B2631"/>
                </a:solidFill>
                <a:latin typeface="Aptos"/>
              </a:rPr>
              <a:t>la etapa națională, desfășurată în județul Mureș, s-a calificat o elev de clasa a X-a</a:t>
            </a:r>
            <a:endParaRPr lang="en-US" sz="2800"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23</a:t>
            </a:r>
          </a:p>
        </p:txBody>
      </p:sp>
    </p:spTree>
    <p:extLst>
      <p:ext uri="{BB962C8B-B14F-4D97-AF65-F5344CB8AC3E}">
        <p14:creationId xmlns:p14="http://schemas.microsoft.com/office/powerpoint/2010/main" val="1873534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03D4885-6B84-149C-EC2C-193E0E3CBE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390993-ABD7-48FB-7097-1BAB03621FB1}"/>
              </a:ext>
            </a:extLst>
          </p:cNvPr>
          <p:cNvSpPr>
            <a:spLocks noGrp="1"/>
          </p:cNvSpPr>
          <p:nvPr>
            <p:ph type="title"/>
          </p:nvPr>
        </p:nvSpPr>
        <p:spPr>
          <a:xfrm>
            <a:off x="856059" y="327514"/>
            <a:ext cx="7429499" cy="493194"/>
          </a:xfrm>
        </p:spPr>
        <p:txBody>
          <a:bodyPr wrap="square" lIns="45720" tIns="27432" rIns="45720" bIns="27432">
            <a:normAutofit fontScale="90000"/>
          </a:bodyPr>
          <a:lstStyle/>
          <a:p>
            <a:pPr>
              <a:spcAft>
                <a:spcPts val="700"/>
              </a:spcAft>
            </a:pPr>
            <a:r>
              <a:rPr lang="ro-RO" sz="2700" b="1" dirty="0">
                <a:solidFill>
                  <a:srgbClr val="1F374E"/>
                </a:solidFill>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619A038D-ADAA-0AE7-1112-F7EA58F69F45}"/>
              </a:ext>
            </a:extLst>
          </p:cNvPr>
          <p:cNvSpPr>
            <a:spLocks noGrp="1"/>
          </p:cNvSpPr>
          <p:nvPr>
            <p:ph idx="1"/>
          </p:nvPr>
        </p:nvSpPr>
        <p:spPr>
          <a:xfrm>
            <a:off x="856060" y="1097930"/>
            <a:ext cx="7429499" cy="4693271"/>
          </a:xfrm>
        </p:spPr>
        <p:txBody>
          <a:bodyPr wrap="square" lIns="45720" tIns="27432" rIns="45720" bIns="27432">
            <a:normAutofit/>
          </a:bodyPr>
          <a:lstStyle/>
          <a:p>
            <a:pPr lvl="0">
              <a:spcAft>
                <a:spcPts val="400"/>
              </a:spcAft>
            </a:pPr>
            <a:r>
              <a:rPr lang="ro-RO" b="0" dirty="0">
                <a:solidFill>
                  <a:srgbClr val="1B2631"/>
                </a:solidFill>
                <a:latin typeface="Aptos"/>
              </a:rPr>
              <a:t>Concursul Național „</a:t>
            </a:r>
            <a:r>
              <a:rPr lang="ro-RO" b="0" dirty="0" err="1">
                <a:solidFill>
                  <a:srgbClr val="1B2631"/>
                </a:solidFill>
                <a:latin typeface="Aptos"/>
              </a:rPr>
              <a:t>Csillagzerzo</a:t>
            </a:r>
            <a:r>
              <a:rPr lang="ro-RO" b="0" dirty="0">
                <a:solidFill>
                  <a:srgbClr val="1B2631"/>
                </a:solidFill>
                <a:latin typeface="Aptos"/>
              </a:rPr>
              <a:t>”</a:t>
            </a:r>
            <a:endParaRPr lang="en-US" sz="3600" dirty="0"/>
          </a:p>
          <a:p>
            <a:pPr lvl="0">
              <a:spcAft>
                <a:spcPts val="400"/>
              </a:spcAft>
            </a:pPr>
            <a:r>
              <a:rPr lang="ro-RO" b="0" dirty="0">
                <a:solidFill>
                  <a:srgbClr val="1B2631"/>
                </a:solidFill>
                <a:latin typeface="Aptos"/>
              </a:rPr>
              <a:t>etapa județeană s-a susținut la Colegiul ”</a:t>
            </a:r>
            <a:r>
              <a:rPr lang="ro-RO" b="0" dirty="0" err="1">
                <a:solidFill>
                  <a:srgbClr val="1B2631"/>
                </a:solidFill>
                <a:latin typeface="Aptos"/>
              </a:rPr>
              <a:t>Csiky</a:t>
            </a:r>
            <a:r>
              <a:rPr lang="ro-RO" b="0" dirty="0">
                <a:solidFill>
                  <a:srgbClr val="1B2631"/>
                </a:solidFill>
                <a:latin typeface="Aptos"/>
              </a:rPr>
              <a:t> Gergely” Arad</a:t>
            </a:r>
            <a:endParaRPr lang="en-US" sz="3600" dirty="0"/>
          </a:p>
          <a:p>
            <a:pPr lvl="0">
              <a:spcAft>
                <a:spcPts val="400"/>
              </a:spcAft>
            </a:pPr>
            <a:r>
              <a:rPr lang="ro-RO" b="0" dirty="0">
                <a:solidFill>
                  <a:srgbClr val="1B2631"/>
                </a:solidFill>
                <a:latin typeface="Aptos"/>
              </a:rPr>
              <a:t>la etapa națională, desfășurată în jud. Bihor, s-au calificat doi elevi de clasa a V-a și un elev de clasa a VI-a</a:t>
            </a:r>
            <a:endParaRPr lang="en-US" sz="2800"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24</a:t>
            </a:r>
          </a:p>
        </p:txBody>
      </p:sp>
    </p:spTree>
    <p:extLst>
      <p:ext uri="{BB962C8B-B14F-4D97-AF65-F5344CB8AC3E}">
        <p14:creationId xmlns:p14="http://schemas.microsoft.com/office/powerpoint/2010/main" val="1807050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F2CBA70-EC6D-8D5F-90EF-04D3C5571C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846550-F982-4C00-2E60-9E7BED34DEA9}"/>
              </a:ext>
            </a:extLst>
          </p:cNvPr>
          <p:cNvSpPr>
            <a:spLocks noGrp="1"/>
          </p:cNvSpPr>
          <p:nvPr>
            <p:ph type="title"/>
          </p:nvPr>
        </p:nvSpPr>
        <p:spPr>
          <a:xfrm>
            <a:off x="856059" y="327514"/>
            <a:ext cx="7429499" cy="200590"/>
          </a:xfrm>
        </p:spPr>
        <p:txBody>
          <a:bodyPr wrap="square" lIns="45720" tIns="27432" rIns="45720" bIns="27432">
            <a:normAutofit fontScale="90000"/>
          </a:bodyPr>
          <a:lstStyle/>
          <a:p>
            <a:pPr>
              <a:spcAft>
                <a:spcPts val="700"/>
              </a:spcAft>
            </a:pPr>
            <a:r>
              <a:rPr lang="ro-RO" sz="2700" b="1" dirty="0">
                <a:solidFill>
                  <a:srgbClr val="1F374E"/>
                </a:solidFill>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865AAD25-7BDE-003B-1574-16AF90BCB2E0}"/>
              </a:ext>
            </a:extLst>
          </p:cNvPr>
          <p:cNvSpPr>
            <a:spLocks noGrp="1"/>
          </p:cNvSpPr>
          <p:nvPr>
            <p:ph idx="1"/>
          </p:nvPr>
        </p:nvSpPr>
        <p:spPr>
          <a:xfrm>
            <a:off x="856060" y="1372772"/>
            <a:ext cx="7429499" cy="4418429"/>
          </a:xfrm>
        </p:spPr>
        <p:txBody>
          <a:bodyPr wrap="square" lIns="45720" tIns="27432" rIns="45720" bIns="27432">
            <a:normAutofit/>
          </a:bodyPr>
          <a:lstStyle/>
          <a:p>
            <a:pPr lvl="0">
              <a:spcAft>
                <a:spcPts val="400"/>
              </a:spcAft>
            </a:pPr>
            <a:r>
              <a:rPr lang="ro-RO" b="0" dirty="0">
                <a:solidFill>
                  <a:srgbClr val="1B2631"/>
                </a:solidFill>
                <a:latin typeface="Aptos"/>
              </a:rPr>
              <a:t>Concursul Național „Vrânceanu Procopiu”</a:t>
            </a:r>
            <a:endParaRPr lang="en-US" sz="3600" dirty="0"/>
          </a:p>
          <a:p>
            <a:pPr lvl="0">
              <a:spcAft>
                <a:spcPts val="400"/>
              </a:spcAft>
            </a:pPr>
            <a:r>
              <a:rPr lang="ro-RO" b="0" dirty="0">
                <a:solidFill>
                  <a:srgbClr val="1B2631"/>
                </a:solidFill>
                <a:latin typeface="Aptos"/>
              </a:rPr>
              <a:t>etapa județeană s-a susținut la Liceul Tehnologic de Electronică și Automatizări ”Caius Iacob” Arad</a:t>
            </a:r>
            <a:endParaRPr lang="en-US" sz="3600" dirty="0"/>
          </a:p>
          <a:p>
            <a:pPr lvl="0">
              <a:spcAft>
                <a:spcPts val="400"/>
              </a:spcAft>
            </a:pPr>
            <a:r>
              <a:rPr lang="ro-RO" b="0" dirty="0">
                <a:solidFill>
                  <a:srgbClr val="1B2631"/>
                </a:solidFill>
                <a:latin typeface="Aptos"/>
              </a:rPr>
              <a:t>la etapa națională, desfășurată la Bacău, doi elevi de clasa a X-a și a XI-a</a:t>
            </a:r>
            <a:endParaRPr lang="en-US" sz="2800"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25</a:t>
            </a:r>
          </a:p>
        </p:txBody>
      </p:sp>
    </p:spTree>
    <p:extLst>
      <p:ext uri="{BB962C8B-B14F-4D97-AF65-F5344CB8AC3E}">
        <p14:creationId xmlns:p14="http://schemas.microsoft.com/office/powerpoint/2010/main" val="3805412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5D515-E4E9-4A53-B02D-C82AC197D669}"/>
              </a:ext>
            </a:extLst>
          </p:cNvPr>
          <p:cNvSpPr>
            <a:spLocks noGrp="1"/>
          </p:cNvSpPr>
          <p:nvPr>
            <p:ph type="title"/>
          </p:nvPr>
        </p:nvSpPr>
        <p:spPr>
          <a:xfrm>
            <a:off x="856060" y="618518"/>
            <a:ext cx="7429499" cy="100809"/>
          </a:xfrm>
        </p:spPr>
        <p:txBody>
          <a:bodyPr wrap="square" lIns="45720" tIns="27432" rIns="45720" bIns="27432">
            <a:normAutofit fontScale="90000"/>
          </a:bodyPr>
          <a:lstStyle/>
          <a:p>
            <a:pPr>
              <a:spcAft>
                <a:spcPts val="700"/>
              </a:spcAft>
            </a:pPr>
            <a:r>
              <a:rPr lang="ro-RO" sz="2700" b="1" dirty="0">
                <a:solidFill>
                  <a:srgbClr val="1F374E"/>
                </a:solidFill>
                <a:latin typeface="Aptos" panose="02020603050405020304" pitchFamily="18" charset="0"/>
                <a:ea typeface="SimSun" panose="02010600030101010101" pitchFamily="2" charset="-122"/>
              </a:rPr>
              <a:t>Analiza activității în anul școlar 2025-2026</a:t>
            </a:r>
            <a:endParaRPr lang="en-US" dirty="0"/>
          </a:p>
        </p:txBody>
      </p:sp>
      <p:sp>
        <p:nvSpPr>
          <p:cNvPr id="3" name="Content Placeholder 2">
            <a:extLst>
              <a:ext uri="{FF2B5EF4-FFF2-40B4-BE49-F238E27FC236}">
                <a16:creationId xmlns:a16="http://schemas.microsoft.com/office/drawing/2014/main" id="{ED121154-50AD-40C9-AC3C-0E92E39350C8}"/>
              </a:ext>
            </a:extLst>
          </p:cNvPr>
          <p:cNvSpPr>
            <a:spLocks noGrp="1"/>
          </p:cNvSpPr>
          <p:nvPr>
            <p:ph idx="1"/>
          </p:nvPr>
        </p:nvSpPr>
        <p:spPr>
          <a:xfrm>
            <a:off x="755576" y="1412776"/>
            <a:ext cx="7429499" cy="3541714"/>
          </a:xfrm>
        </p:spPr>
        <p:txBody>
          <a:bodyPr wrap="square" lIns="45720" tIns="27432" rIns="45720" bIns="27432">
            <a:normAutofit fontScale="77500" lnSpcReduction="20000"/>
          </a:bodyPr>
          <a:lstStyle/>
          <a:p>
            <a:pPr marL="342900" marR="0" lvl="0" indent="-342900" algn="just">
              <a:spcBef>
                <a:spcPts val="0"/>
              </a:spcBef>
              <a:spcAft>
                <a:spcPts val="400"/>
              </a:spcAft>
              <a:buSzPts val="1000"/>
              <a:buFont typeface="Symbol" panose="05050102010706020507" pitchFamily="18" charset="2"/>
              <a:buChar char=""/>
            </a:pPr>
            <a:r>
              <a:rPr lang="ro-RO" b="0" dirty="0">
                <a:solidFill>
                  <a:srgbClr val="1B2631"/>
                </a:solidFill>
                <a:effectLst/>
                <a:latin typeface="Aptos" panose="02020603050405020304" pitchFamily="18" charset="0"/>
                <a:ea typeface="Symbol" panose="05050102010706020507" pitchFamily="18" charset="2"/>
                <a:cs typeface="Symbol" panose="05050102010706020507" pitchFamily="18" charset="2"/>
              </a:rPr>
              <a:t>Concursul </a:t>
            </a:r>
            <a:r>
              <a:rPr lang="en-US" b="0" dirty="0">
                <a:solidFill>
                  <a:srgbClr val="1B2631"/>
                </a:solidFill>
                <a:effectLst/>
                <a:latin typeface="Aptos" panose="02020603050405020304" pitchFamily="18" charset="0"/>
                <a:ea typeface="Symbol" panose="05050102010706020507" pitchFamily="18" charset="2"/>
                <a:cs typeface="Symbol" panose="05050102010706020507" pitchFamily="18" charset="2"/>
              </a:rPr>
              <a:t>pe </a:t>
            </a:r>
            <a:r>
              <a:rPr lang="en-US" b="0" dirty="0" err="1">
                <a:solidFill>
                  <a:srgbClr val="1B2631"/>
                </a:solidFill>
                <a:effectLst/>
                <a:latin typeface="Aptos" panose="02020603050405020304" pitchFamily="18" charset="0"/>
                <a:ea typeface="Symbol" panose="05050102010706020507" pitchFamily="18" charset="2"/>
                <a:cs typeface="Symbol" panose="05050102010706020507" pitchFamily="18" charset="2"/>
              </a:rPr>
              <a:t>echipe</a:t>
            </a:r>
            <a:r>
              <a:rPr lang="en-US" b="0" dirty="0">
                <a:solidFill>
                  <a:srgbClr val="1B2631"/>
                </a:solidFill>
                <a:effectLst/>
                <a:latin typeface="Aptos" panose="02020603050405020304" pitchFamily="18" charset="0"/>
                <a:ea typeface="Symbol" panose="05050102010706020507" pitchFamily="18" charset="2"/>
                <a:cs typeface="Symbol" panose="05050102010706020507" pitchFamily="18" charset="2"/>
              </a:rPr>
              <a:t> </a:t>
            </a:r>
            <a:r>
              <a:rPr lang="en-US" b="0" dirty="0" err="1">
                <a:solidFill>
                  <a:srgbClr val="1B2631"/>
                </a:solidFill>
                <a:effectLst/>
                <a:latin typeface="Aptos" panose="02020603050405020304" pitchFamily="18" charset="0"/>
                <a:ea typeface="Symbol" panose="05050102010706020507" pitchFamily="18" charset="2"/>
                <a:cs typeface="Symbol" panose="05050102010706020507" pitchFamily="18" charset="2"/>
              </a:rPr>
              <a:t>CampioMate</a:t>
            </a:r>
            <a:endParaRPr lang="en-US" sz="2800" dirty="0">
              <a:effectLst/>
              <a:latin typeface="Times New Roman" panose="02020603050405020304" pitchFamily="18" charset="0"/>
              <a:ea typeface="Symbol" panose="05050102010706020507" pitchFamily="18" charset="2"/>
              <a:cs typeface="Symbol" panose="05050102010706020507" pitchFamily="18" charset="2"/>
            </a:endParaRPr>
          </a:p>
          <a:p>
            <a:pPr marL="342900" marR="0" lvl="0" indent="-342900" algn="just">
              <a:spcBef>
                <a:spcPts val="0"/>
              </a:spcBef>
              <a:spcAft>
                <a:spcPts val="400"/>
              </a:spcAft>
              <a:buSzPts val="1000"/>
              <a:buFont typeface="Symbol" panose="05050102010706020507" pitchFamily="18" charset="2"/>
              <a:buChar char=""/>
            </a:pPr>
            <a:endParaRPr lang="en-US" sz="2800" dirty="0">
              <a:effectLst/>
              <a:latin typeface="Calibri" panose="020F0502020204030204" pitchFamily="34" charset="0"/>
              <a:ea typeface="Symbol" panose="05050102010706020507" pitchFamily="18" charset="2"/>
              <a:cs typeface="Symbol" panose="05050102010706020507" pitchFamily="18" charset="2"/>
            </a:endParaRPr>
          </a:p>
          <a:p>
            <a:pPr marL="342900" marR="0" lvl="0" indent="-342900" algn="just">
              <a:spcBef>
                <a:spcPts val="0"/>
              </a:spcBef>
              <a:spcAft>
                <a:spcPts val="400"/>
              </a:spcAft>
              <a:buFont typeface="Courier New" panose="02070309020205020404" pitchFamily="49" charset="0"/>
              <a:buChar char="o"/>
            </a:pPr>
            <a:r>
              <a:rPr lang="ro-RO"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681</a:t>
            </a:r>
            <a:r>
              <a:rPr lang="en-US"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a:t>
            </a:r>
            <a:r>
              <a:rPr lang="en-US"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elevi</a:t>
            </a:r>
            <a:r>
              <a:rPr lang="en-US"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a:t>
            </a:r>
            <a:r>
              <a:rPr lang="en-US" b="0" dirty="0" err="1">
                <a:solidFill>
                  <a:srgbClr val="1B2631"/>
                </a:solidFill>
                <a:latin typeface="Aptos" panose="02020603050405020304" pitchFamily="18" charset="0"/>
                <a:ea typeface="SimSun" panose="02010600030101010101" pitchFamily="2" charset="-122"/>
                <a:cs typeface="Times New Roman" panose="02020603050405020304" pitchFamily="18" charset="0"/>
              </a:rPr>
              <a:t>înscriși</a:t>
            </a:r>
            <a:endParaRPr lang="en-US" sz="2800" dirty="0">
              <a:latin typeface="Times New Roman" panose="02020603050405020304" pitchFamily="18" charset="0"/>
              <a:ea typeface="SimSun" panose="02010600030101010101" pitchFamily="2" charset="-122"/>
              <a:cs typeface="Times New Roman" panose="02020603050405020304" pitchFamily="18" charset="0"/>
            </a:endParaRPr>
          </a:p>
          <a:p>
            <a:pPr marL="342900" indent="-342900" algn="just">
              <a:spcBef>
                <a:spcPts val="0"/>
              </a:spcBef>
              <a:spcAft>
                <a:spcPts val="400"/>
              </a:spcAft>
              <a:buFont typeface="Courier New" panose="02070309020205020404" pitchFamily="49" charset="0"/>
              <a:buChar char="o"/>
            </a:pPr>
            <a:r>
              <a:rPr lang="en-US" b="0" dirty="0">
                <a:solidFill>
                  <a:srgbClr val="1B2631"/>
                </a:solidFill>
                <a:latin typeface="Aptos" panose="02020603050405020304" pitchFamily="18" charset="0"/>
                <a:ea typeface="SimSun" panose="02010600030101010101" pitchFamily="2" charset="-122"/>
                <a:cs typeface="Times New Roman" panose="02020603050405020304" pitchFamily="18" charset="0"/>
              </a:rPr>
              <a:t>2</a:t>
            </a:r>
            <a:r>
              <a:rPr lang="ro-RO" b="0" dirty="0">
                <a:solidFill>
                  <a:srgbClr val="1B2631"/>
                </a:solidFill>
                <a:latin typeface="Aptos" panose="02020603050405020304" pitchFamily="18" charset="0"/>
                <a:ea typeface="SimSun" panose="02010600030101010101" pitchFamily="2" charset="-122"/>
                <a:cs typeface="Times New Roman" panose="02020603050405020304" pitchFamily="18" charset="0"/>
              </a:rPr>
              <a:t>8</a:t>
            </a:r>
            <a:r>
              <a:rPr lang="en-US" b="0" dirty="0">
                <a:solidFill>
                  <a:srgbClr val="1B2631"/>
                </a:solidFill>
                <a:latin typeface="Aptos" panose="02020603050405020304" pitchFamily="18" charset="0"/>
                <a:ea typeface="SimSun" panose="02010600030101010101" pitchFamily="2" charset="-122"/>
                <a:cs typeface="Times New Roman" panose="02020603050405020304" pitchFamily="18" charset="0"/>
              </a:rPr>
              <a:t> </a:t>
            </a:r>
            <a:r>
              <a:rPr lang="en-US" b="0" dirty="0" err="1">
                <a:solidFill>
                  <a:srgbClr val="1B2631"/>
                </a:solidFill>
                <a:latin typeface="Aptos" panose="02020603050405020304" pitchFamily="18" charset="0"/>
                <a:ea typeface="SimSun" panose="02010600030101010101" pitchFamily="2" charset="-122"/>
                <a:cs typeface="Times New Roman" panose="02020603050405020304" pitchFamily="18" charset="0"/>
              </a:rPr>
              <a:t>echipe</a:t>
            </a:r>
            <a:r>
              <a:rPr lang="en-US" b="0" dirty="0">
                <a:solidFill>
                  <a:srgbClr val="1B2631"/>
                </a:solidFill>
                <a:latin typeface="Aptos" panose="02020603050405020304" pitchFamily="18" charset="0"/>
                <a:ea typeface="SimSun" panose="02010600030101010101" pitchFamily="2" charset="-122"/>
                <a:cs typeface="Times New Roman" panose="02020603050405020304" pitchFamily="18" charset="0"/>
              </a:rPr>
              <a:t> de </a:t>
            </a:r>
            <a:r>
              <a:rPr lang="en-US" b="0" dirty="0" err="1">
                <a:solidFill>
                  <a:srgbClr val="1B2631"/>
                </a:solidFill>
                <a:latin typeface="Aptos" panose="02020603050405020304" pitchFamily="18" charset="0"/>
                <a:ea typeface="SimSun" panose="02010600030101010101" pitchFamily="2" charset="-122"/>
                <a:cs typeface="Times New Roman" panose="02020603050405020304" pitchFamily="18" charset="0"/>
              </a:rPr>
              <a:t>elevi</a:t>
            </a:r>
            <a:r>
              <a:rPr lang="en-US" b="0" dirty="0">
                <a:solidFill>
                  <a:srgbClr val="1B2631"/>
                </a:solidFill>
                <a:latin typeface="Aptos" panose="02020603050405020304" pitchFamily="18" charset="0"/>
                <a:ea typeface="SimSun" panose="02010600030101010101" pitchFamily="2" charset="-122"/>
                <a:cs typeface="Times New Roman" panose="02020603050405020304" pitchFamily="18" charset="0"/>
              </a:rPr>
              <a:t> din </a:t>
            </a:r>
            <a:r>
              <a:rPr lang="en-US" b="0" dirty="0" err="1">
                <a:solidFill>
                  <a:srgbClr val="1B2631"/>
                </a:solidFill>
                <a:latin typeface="Aptos" panose="02020603050405020304" pitchFamily="18" charset="0"/>
                <a:ea typeface="SimSun" panose="02010600030101010101" pitchFamily="2" charset="-122"/>
                <a:cs typeface="Times New Roman" panose="02020603050405020304" pitchFamily="18" charset="0"/>
              </a:rPr>
              <a:t>clasele</a:t>
            </a:r>
            <a:r>
              <a:rPr lang="en-US" b="0" dirty="0">
                <a:solidFill>
                  <a:srgbClr val="1B2631"/>
                </a:solidFill>
                <a:latin typeface="Aptos" panose="02020603050405020304" pitchFamily="18" charset="0"/>
                <a:ea typeface="SimSun" panose="02010600030101010101" pitchFamily="2" charset="-122"/>
                <a:cs typeface="Times New Roman" panose="02020603050405020304" pitchFamily="18" charset="0"/>
              </a:rPr>
              <a:t> V - VIII</a:t>
            </a:r>
          </a:p>
          <a:p>
            <a:pPr marL="342900" marR="0" lvl="0" indent="-342900" algn="just">
              <a:spcBef>
                <a:spcPts val="0"/>
              </a:spcBef>
              <a:spcAft>
                <a:spcPts val="400"/>
              </a:spcAft>
              <a:buFont typeface="Courier New" panose="02070309020205020404" pitchFamily="49" charset="0"/>
              <a:buChar char="o"/>
            </a:pPr>
            <a:r>
              <a:rPr lang="ro-RO"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404</a:t>
            </a:r>
            <a:r>
              <a:rPr lang="en-US"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a:t>
            </a:r>
            <a:r>
              <a:rPr lang="en-US"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elevi</a:t>
            </a:r>
            <a:r>
              <a:rPr lang="en-US"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a:t>
            </a:r>
            <a:r>
              <a:rPr lang="en-US"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activi</a:t>
            </a:r>
            <a:endParaRPr lang="en-US" sz="2800" dirty="0">
              <a:effectLst/>
              <a:latin typeface="Times New Roman" panose="02020603050405020304" pitchFamily="18" charset="0"/>
              <a:ea typeface="SimSun" panose="02010600030101010101" pitchFamily="2" charset="-122"/>
              <a:cs typeface="Times New Roman" panose="02020603050405020304" pitchFamily="18" charset="0"/>
            </a:endParaRPr>
          </a:p>
          <a:p>
            <a:pPr marL="342900" lvl="0" indent="-342900" algn="just" rtl="0">
              <a:spcAft>
                <a:spcPts val="400"/>
              </a:spcAft>
              <a:buFont typeface="Courier New" panose="02070309020205020404" pitchFamily="49" charset="0"/>
              <a:buChar char="o"/>
            </a:pPr>
            <a:r>
              <a:rPr lang="ro-RO"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20</a:t>
            </a:r>
            <a:r>
              <a:rPr lang="en-US"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rPr>
              <a:t> </a:t>
            </a:r>
            <a:r>
              <a:rPr lang="en-US" b="0" dirty="0" err="1">
                <a:solidFill>
                  <a:srgbClr val="1B2631"/>
                </a:solidFill>
                <a:latin typeface="Aptos" panose="02020603050405020304" pitchFamily="18" charset="0"/>
                <a:ea typeface="SimSun" panose="02010600030101010101" pitchFamily="2" charset="-122"/>
                <a:cs typeface="Times New Roman" panose="02020603050405020304" pitchFamily="18" charset="0"/>
              </a:rPr>
              <a:t>a</a:t>
            </a:r>
            <a:r>
              <a:rPr lang="en-US" b="0" dirty="0" err="1">
                <a:solidFill>
                  <a:srgbClr val="1B2631"/>
                </a:solidFill>
                <a:effectLst/>
                <a:latin typeface="Aptos" panose="02020603050405020304" pitchFamily="18" charset="0"/>
                <a:ea typeface="SimSun" panose="02010600030101010101" pitchFamily="2" charset="-122"/>
                <a:cs typeface="Times New Roman" panose="02020603050405020304" pitchFamily="18" charset="0"/>
              </a:rPr>
              <a:t>ntrenori</a:t>
            </a:r>
            <a:endParaRPr lang="ro-RO" b="0" dirty="0">
              <a:solidFill>
                <a:srgbClr val="1B2631"/>
              </a:solidFill>
              <a:effectLst/>
              <a:latin typeface="Aptos" panose="02020603050405020304" pitchFamily="18" charset="0"/>
              <a:ea typeface="SimSun" panose="02010600030101010101" pitchFamily="2" charset="-122"/>
              <a:cs typeface="Times New Roman" panose="02020603050405020304" pitchFamily="18" charset="0"/>
            </a:endParaRPr>
          </a:p>
          <a:p>
            <a:pPr marL="342900" lvl="0" indent="-342900" algn="just" rtl="0">
              <a:spcAft>
                <a:spcPts val="400"/>
              </a:spcAft>
              <a:buFont typeface="Courier New" panose="02070309020205020404" pitchFamily="49" charset="0"/>
              <a:buChar char="o"/>
            </a:pPr>
            <a:endParaRPr lang="ro-RO" sz="2800" dirty="0">
              <a:solidFill>
                <a:schemeClr val="bg1"/>
              </a:solidFill>
              <a:latin typeface="Aptos" panose="02020603050405020304" pitchFamily="18" charset="0"/>
              <a:ea typeface="SimSun" panose="02010600030101010101" pitchFamily="2" charset="-122"/>
              <a:cs typeface="Times New Roman" panose="02020603050405020304" pitchFamily="18" charset="0"/>
            </a:endParaRPr>
          </a:p>
          <a:p>
            <a:pPr marL="342900" lvl="0" indent="-342900" algn="just">
              <a:spcAft>
                <a:spcPts val="400"/>
              </a:spcAft>
              <a:buFont typeface="Courier New" panose="02070309020205020404" pitchFamily="49" charset="0"/>
              <a:buChar char="o"/>
            </a:pPr>
            <a:r>
              <a:rPr lang="ro-RO" dirty="0">
                <a:solidFill>
                  <a:srgbClr val="1B2631"/>
                </a:solidFill>
                <a:latin typeface="Aptos"/>
              </a:rPr>
              <a:t>la etapa națională s</a:t>
            </a:r>
            <a:r>
              <a:rPr lang="ro-RO" dirty="0">
                <a:solidFill>
                  <a:srgbClr val="1B2631"/>
                </a:solidFill>
                <a:latin typeface="Aptos" panose="02020603050405020304" pitchFamily="18" charset="0"/>
                <a:ea typeface="SimSun" panose="02010600030101010101" pitchFamily="2" charset="-122"/>
                <a:cs typeface="Times New Roman" panose="02020603050405020304" pitchFamily="18" charset="0"/>
              </a:rPr>
              <a:t>-a obținut un premiu III la nivel individual la clasa a VII-a</a:t>
            </a:r>
            <a:endParaRPr lang="en-US" dirty="0">
              <a:solidFill>
                <a:srgbClr val="1B2631"/>
              </a:solidFill>
              <a:latin typeface="Aptos" panose="02020603050405020304" pitchFamily="18" charset="0"/>
              <a:ea typeface="SimSun" panose="02010600030101010101" pitchFamily="2" charset="-122"/>
              <a:cs typeface="Times New Roman" panose="02020603050405020304" pitchFamily="18" charset="0"/>
            </a:endParaRPr>
          </a:p>
          <a:p>
            <a:pPr marL="0" lvl="0" indent="0" algn="just" rtl="0">
              <a:spcAft>
                <a:spcPts val="400"/>
              </a:spcAft>
              <a:buNone/>
            </a:pPr>
            <a:endParaRPr lang="en-US" sz="2400" dirty="0">
              <a:effectLst/>
              <a:latin typeface="Calibri" panose="020F0502020204030204" pitchFamily="34" charset="0"/>
              <a:ea typeface="SimSun" panose="02010600030101010101" pitchFamily="2" charset="-122"/>
              <a:cs typeface="Times New Roman" panose="02020603050405020304" pitchFamily="18" charset="0"/>
            </a:endParaRPr>
          </a:p>
          <a:p>
            <a:pPr marL="0" indent="0">
              <a:spcAft>
                <a:spcPts val="400"/>
              </a:spcAft>
              <a:buNone/>
            </a:pPr>
            <a:endParaRPr lang="en-US" sz="1800"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26</a:t>
            </a:r>
          </a:p>
        </p:txBody>
      </p:sp>
      <p:sp>
        <p:nvSpPr>
          <p:cNvPr id="7" name="Rectangle 6"/>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2075121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0245B-DA93-AF4A-65B0-28D53C01FCA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29ECEF2-64E2-D948-8DB8-FFB56DF4C6D0}"/>
              </a:ext>
            </a:extLst>
          </p:cNvPr>
          <p:cNvSpPr>
            <a:spLocks noGrp="1"/>
          </p:cNvSpPr>
          <p:nvPr>
            <p:ph idx="1"/>
          </p:nvPr>
        </p:nvSpPr>
        <p:spPr/>
        <p:txBody>
          <a:bodyPr wrap="square" lIns="45720" tIns="27432" rIns="45720" bIns="27432">
            <a:normAutofit/>
          </a:bodyPr>
          <a:lstStyle/>
          <a:p>
            <a:pPr marL="0" indent="0">
              <a:spcAft>
                <a:spcPts val="400"/>
              </a:spcAft>
              <a:buNone/>
            </a:pPr>
            <a:r>
              <a:rPr lang="en-US" sz="3200" b="1" dirty="0">
                <a:solidFill>
                  <a:srgbClr val="1B2631"/>
                </a:solidFill>
                <a:latin typeface="Aptos"/>
              </a:rPr>
              <a:t>REZUMATUL CONSFĂTUIRILOR NAȚIONALE</a:t>
            </a:r>
          </a:p>
        </p:txBody>
      </p:sp>
      <p:sp>
        <p:nvSpPr>
          <p:cNvPr id="4" name="Content Placeholder 3">
            <a:extLst>
              <a:ext uri="{FF2B5EF4-FFF2-40B4-BE49-F238E27FC236}">
                <a16:creationId xmlns:a16="http://schemas.microsoft.com/office/drawing/2014/main" id="{35A9078A-8FBF-7853-7716-8E1AA8A6F8A4}"/>
              </a:ext>
            </a:extLst>
          </p:cNvPr>
          <p:cNvSpPr>
            <a:spLocks noGrp="1"/>
          </p:cNvSpPr>
          <p:nvPr>
            <p:ph sz="quarter" idx="13"/>
          </p:nvPr>
        </p:nvSpPr>
        <p:spPr/>
        <p:txBody>
          <a:bodyPr/>
          <a:lstStyle/>
          <a:p>
            <a:endParaRPr lang="en-US"/>
          </a:p>
        </p:txBody>
      </p:sp>
      <p:sp>
        <p:nvSpPr>
          <p:cNvPr id="5" name="Rectangle 4"/>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27</a:t>
            </a:r>
          </a:p>
        </p:txBody>
      </p:sp>
      <p:sp>
        <p:nvSpPr>
          <p:cNvPr id="8" name="Rectangle 7"/>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899485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Freeform 2"/>
          <p:cNvSpPr/>
          <p:nvPr/>
        </p:nvSpPr>
        <p:spPr>
          <a:xfrm>
            <a:off x="7795914" y="1651691"/>
            <a:ext cx="934486" cy="934486"/>
          </a:xfrm>
          <a:custGeom>
            <a:avLst/>
            <a:gdLst/>
            <a:ahLst/>
            <a:cxnLst/>
            <a:rect l="l" t="t" r="r" b="b"/>
            <a:pathLst>
              <a:path w="1868972" h="1868972">
                <a:moveTo>
                  <a:pt x="0" y="0"/>
                </a:moveTo>
                <a:lnTo>
                  <a:pt x="1868972" y="0"/>
                </a:lnTo>
                <a:lnTo>
                  <a:pt x="1868972" y="1868972"/>
                </a:lnTo>
                <a:lnTo>
                  <a:pt x="0" y="186897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sz="1200"/>
          </a:p>
        </p:txBody>
      </p:sp>
      <p:grpSp>
        <p:nvGrpSpPr>
          <p:cNvPr id="3" name="Group 3"/>
          <p:cNvGrpSpPr/>
          <p:nvPr/>
        </p:nvGrpSpPr>
        <p:grpSpPr>
          <a:xfrm>
            <a:off x="-662137" y="857250"/>
            <a:ext cx="10468274" cy="5234137"/>
            <a:chOff x="0" y="0"/>
            <a:chExt cx="27915396" cy="13957698"/>
          </a:xfrm>
        </p:grpSpPr>
        <p:sp>
          <p:nvSpPr>
            <p:cNvPr id="4" name="Freeform 4"/>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5" name="Freeform 5"/>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3"/>
                  </a:ext>
                </a:extLst>
              </a:blip>
              <a:stretch>
                <a:fillRect/>
              </a:stretch>
            </a:blipFill>
          </p:spPr>
          <p:txBody>
            <a:bodyPr/>
            <a:lstStyle/>
            <a:p>
              <a:endParaRPr lang="ro-RO" sz="1200"/>
            </a:p>
          </p:txBody>
        </p:sp>
      </p:gr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1747195" y="1799588"/>
            <a:ext cx="5676223" cy="3320591"/>
          </a:xfrm>
          <a:custGeom>
            <a:avLst/>
            <a:gdLst/>
            <a:ahLst/>
            <a:cxnLst/>
            <a:rect l="l" t="t" r="r" b="b"/>
            <a:pathLst>
              <a:path w="11352446" h="6641181">
                <a:moveTo>
                  <a:pt x="0" y="0"/>
                </a:moveTo>
                <a:lnTo>
                  <a:pt x="11352446" y="0"/>
                </a:lnTo>
                <a:lnTo>
                  <a:pt x="11352446" y="6641182"/>
                </a:lnTo>
                <a:lnTo>
                  <a:pt x="0" y="664118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ro-RO" sz="1200"/>
          </a:p>
        </p:txBody>
      </p:sp>
      <p:sp>
        <p:nvSpPr>
          <p:cNvPr id="8" name="Freeform 8"/>
          <p:cNvSpPr/>
          <p:nvPr/>
        </p:nvSpPr>
        <p:spPr>
          <a:xfrm>
            <a:off x="5977575" y="3878049"/>
            <a:ext cx="3636677" cy="2432028"/>
          </a:xfrm>
          <a:custGeom>
            <a:avLst/>
            <a:gdLst/>
            <a:ahLst/>
            <a:cxnLst/>
            <a:rect l="l" t="t" r="r" b="b"/>
            <a:pathLst>
              <a:path w="7273354" h="4864056">
                <a:moveTo>
                  <a:pt x="0" y="0"/>
                </a:moveTo>
                <a:lnTo>
                  <a:pt x="7273355" y="0"/>
                </a:lnTo>
                <a:lnTo>
                  <a:pt x="7273355" y="4864055"/>
                </a:lnTo>
                <a:lnTo>
                  <a:pt x="0" y="4864055"/>
                </a:lnTo>
                <a:lnTo>
                  <a:pt x="0" y="0"/>
                </a:lnTo>
                <a:close/>
              </a:path>
            </a:pathLst>
          </a:custGeom>
          <a:blipFill>
            <a:blip r:embed="rId6"/>
            <a:stretch>
              <a:fillRect/>
            </a:stretch>
          </a:blipFill>
        </p:spPr>
        <p:txBody>
          <a:bodyPr/>
          <a:lstStyle/>
          <a:p>
            <a:endParaRPr lang="ro-RO" sz="1200"/>
          </a:p>
        </p:txBody>
      </p:sp>
      <p:sp>
        <p:nvSpPr>
          <p:cNvPr id="9" name="Freeform 9"/>
          <p:cNvSpPr/>
          <p:nvPr/>
        </p:nvSpPr>
        <p:spPr>
          <a:xfrm>
            <a:off x="7769301" y="1037458"/>
            <a:ext cx="987712" cy="993129"/>
          </a:xfrm>
          <a:custGeom>
            <a:avLst/>
            <a:gdLst/>
            <a:ahLst/>
            <a:cxnLst/>
            <a:rect l="l" t="t" r="r" b="b"/>
            <a:pathLst>
              <a:path w="1975423" h="1986257">
                <a:moveTo>
                  <a:pt x="0" y="0"/>
                </a:moveTo>
                <a:lnTo>
                  <a:pt x="1975423" y="0"/>
                </a:lnTo>
                <a:lnTo>
                  <a:pt x="1975423" y="1986257"/>
                </a:lnTo>
                <a:lnTo>
                  <a:pt x="0" y="198625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0" name="Freeform 10"/>
          <p:cNvSpPr/>
          <p:nvPr/>
        </p:nvSpPr>
        <p:spPr>
          <a:xfrm rot="-592048">
            <a:off x="-90286" y="935059"/>
            <a:ext cx="1444985" cy="1839680"/>
          </a:xfrm>
          <a:custGeom>
            <a:avLst/>
            <a:gdLst/>
            <a:ahLst/>
            <a:cxnLst/>
            <a:rect l="l" t="t" r="r" b="b"/>
            <a:pathLst>
              <a:path w="2889969" h="3679359">
                <a:moveTo>
                  <a:pt x="0" y="0"/>
                </a:moveTo>
                <a:lnTo>
                  <a:pt x="2889969" y="0"/>
                </a:lnTo>
                <a:lnTo>
                  <a:pt x="2889969" y="3679359"/>
                </a:lnTo>
                <a:lnTo>
                  <a:pt x="0" y="367935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ro-RO" sz="1200"/>
          </a:p>
        </p:txBody>
      </p:sp>
      <p:sp>
        <p:nvSpPr>
          <p:cNvPr id="11" name="Freeform 11"/>
          <p:cNvSpPr/>
          <p:nvPr/>
        </p:nvSpPr>
        <p:spPr>
          <a:xfrm>
            <a:off x="2840898" y="919224"/>
            <a:ext cx="3372439" cy="614799"/>
          </a:xfrm>
          <a:custGeom>
            <a:avLst/>
            <a:gdLst/>
            <a:ahLst/>
            <a:cxnLst/>
            <a:rect l="l" t="t" r="r" b="b"/>
            <a:pathLst>
              <a:path w="6744878" h="1229597">
                <a:moveTo>
                  <a:pt x="0" y="0"/>
                </a:moveTo>
                <a:lnTo>
                  <a:pt x="6744878" y="0"/>
                </a:lnTo>
                <a:lnTo>
                  <a:pt x="6744878" y="1229597"/>
                </a:lnTo>
                <a:lnTo>
                  <a:pt x="0" y="1229597"/>
                </a:lnTo>
                <a:lnTo>
                  <a:pt x="0" y="0"/>
                </a:lnTo>
                <a:close/>
              </a:path>
            </a:pathLst>
          </a:custGeom>
          <a:blipFill>
            <a:blip r:embed="rId9"/>
            <a:stretch>
              <a:fillRect/>
            </a:stretch>
          </a:blipFill>
        </p:spPr>
        <p:txBody>
          <a:bodyPr/>
          <a:lstStyle/>
          <a:p>
            <a:endParaRPr lang="ro-RO" sz="1200"/>
          </a:p>
        </p:txBody>
      </p:sp>
      <p:sp>
        <p:nvSpPr>
          <p:cNvPr id="12" name="Freeform 12"/>
          <p:cNvSpPr/>
          <p:nvPr/>
        </p:nvSpPr>
        <p:spPr>
          <a:xfrm>
            <a:off x="54252" y="4984631"/>
            <a:ext cx="1155910" cy="855374"/>
          </a:xfrm>
          <a:custGeom>
            <a:avLst/>
            <a:gdLst/>
            <a:ahLst/>
            <a:cxnLst/>
            <a:rect l="l" t="t" r="r" b="b"/>
            <a:pathLst>
              <a:path w="2311820" h="1710747">
                <a:moveTo>
                  <a:pt x="0" y="0"/>
                </a:moveTo>
                <a:lnTo>
                  <a:pt x="2311820" y="0"/>
                </a:lnTo>
                <a:lnTo>
                  <a:pt x="2311820" y="1710747"/>
                </a:lnTo>
                <a:lnTo>
                  <a:pt x="0" y="171074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ro-RO" sz="1200"/>
          </a:p>
        </p:txBody>
      </p:sp>
      <p:sp>
        <p:nvSpPr>
          <p:cNvPr id="13" name="Freeform 13"/>
          <p:cNvSpPr/>
          <p:nvPr/>
        </p:nvSpPr>
        <p:spPr>
          <a:xfrm>
            <a:off x="1892325" y="4287835"/>
            <a:ext cx="948574" cy="597601"/>
          </a:xfrm>
          <a:custGeom>
            <a:avLst/>
            <a:gdLst/>
            <a:ahLst/>
            <a:cxnLst/>
            <a:rect l="l" t="t" r="r" b="b"/>
            <a:pathLst>
              <a:path w="1897147" h="1195202">
                <a:moveTo>
                  <a:pt x="0" y="0"/>
                </a:moveTo>
                <a:lnTo>
                  <a:pt x="1897146" y="0"/>
                </a:lnTo>
                <a:lnTo>
                  <a:pt x="1897146" y="1195203"/>
                </a:lnTo>
                <a:lnTo>
                  <a:pt x="0" y="119520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ro-RO" sz="1200"/>
          </a:p>
        </p:txBody>
      </p:sp>
      <p:sp>
        <p:nvSpPr>
          <p:cNvPr id="14" name="Freeform 14"/>
          <p:cNvSpPr/>
          <p:nvPr/>
        </p:nvSpPr>
        <p:spPr>
          <a:xfrm>
            <a:off x="1012587" y="4556401"/>
            <a:ext cx="1036219" cy="1283604"/>
          </a:xfrm>
          <a:custGeom>
            <a:avLst/>
            <a:gdLst/>
            <a:ahLst/>
            <a:cxnLst/>
            <a:rect l="l" t="t" r="r" b="b"/>
            <a:pathLst>
              <a:path w="2072437" h="2567208">
                <a:moveTo>
                  <a:pt x="0" y="0"/>
                </a:moveTo>
                <a:lnTo>
                  <a:pt x="2072437" y="0"/>
                </a:lnTo>
                <a:lnTo>
                  <a:pt x="2072437" y="2567208"/>
                </a:lnTo>
                <a:lnTo>
                  <a:pt x="0" y="2567208"/>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ro-RO" sz="1200"/>
          </a:p>
        </p:txBody>
      </p:sp>
      <p:sp>
        <p:nvSpPr>
          <p:cNvPr id="15" name="TextBox 15"/>
          <p:cNvSpPr txBox="1"/>
          <p:nvPr/>
        </p:nvSpPr>
        <p:spPr>
          <a:xfrm>
            <a:off x="2048805" y="2287410"/>
            <a:ext cx="5266074" cy="1004378"/>
          </a:xfrm>
          <a:prstGeom prst="rect">
            <a:avLst/>
          </a:prstGeom>
        </p:spPr>
        <p:txBody>
          <a:bodyPr wrap="square" lIns="45720" tIns="27432" rIns="45720" bIns="27432" rtlCol="0" anchor="t">
            <a:spAutoFit/>
          </a:bodyPr>
          <a:lstStyle/>
          <a:p>
            <a:pPr algn="ctr">
              <a:lnSpc>
                <a:spcPts val="2150"/>
              </a:lnSpc>
              <a:spcAft>
                <a:spcPts val="400"/>
              </a:spcAft>
            </a:pPr>
            <a:r>
              <a:rPr lang="en-US" sz="1900" b="0" dirty="0">
                <a:latin typeface="Aptos"/>
                <a:ea typeface="Rockstone"/>
                <a:cs typeface="Rockstone"/>
                <a:sym typeface="Rockstone"/>
              </a:rPr>
              <a:t>CONSFĂTUIRI 2026</a:t>
            </a:r>
            <a:endParaRPr lang="ro-RO" sz="2150" dirty="0">
              <a:latin typeface="Rockstone"/>
              <a:ea typeface="Rockstone"/>
              <a:cs typeface="Rockstone"/>
              <a:sym typeface="Rockstone"/>
            </a:endParaRPr>
          </a:p>
          <a:p>
            <a:pPr algn="ctr">
              <a:lnSpc>
                <a:spcPts val="2150"/>
              </a:lnSpc>
              <a:spcAft>
                <a:spcPts val="400"/>
              </a:spcAft>
            </a:pPr>
            <a:endParaRPr lang="en-US" sz="2150" dirty="0">
              <a:latin typeface="Rockstone"/>
              <a:ea typeface="Rockstone"/>
              <a:cs typeface="Rockstone"/>
              <a:sym typeface="Rockstone"/>
            </a:endParaRPr>
          </a:p>
          <a:p>
            <a:pPr algn="ctr">
              <a:lnSpc>
                <a:spcPts val="2150"/>
              </a:lnSpc>
              <a:spcAft>
                <a:spcPts val="400"/>
              </a:spcAft>
            </a:pPr>
            <a:r>
              <a:rPr lang="en-US" sz="1900" b="0" dirty="0">
                <a:latin typeface="Aptos"/>
                <a:ea typeface="Rockstone"/>
                <a:cs typeface="Rockstone"/>
                <a:sym typeface="Rockstone"/>
              </a:rPr>
              <a:t>INFORMATICĂ, T.I.C., MATEMATICĂ ȘI  FIZICĂ</a:t>
            </a:r>
          </a:p>
        </p:txBody>
      </p:sp>
      <p:sp>
        <p:nvSpPr>
          <p:cNvPr id="16" name="TextBox 16"/>
          <p:cNvSpPr txBox="1"/>
          <p:nvPr/>
        </p:nvSpPr>
        <p:spPr>
          <a:xfrm>
            <a:off x="2048805" y="3596955"/>
            <a:ext cx="5266074" cy="812017"/>
          </a:xfrm>
          <a:prstGeom prst="rect">
            <a:avLst/>
          </a:prstGeom>
        </p:spPr>
        <p:txBody>
          <a:bodyPr wrap="square" lIns="45720" tIns="27432" rIns="45720" bIns="27432" rtlCol="0" anchor="t">
            <a:spAutoFit/>
          </a:bodyPr>
          <a:lstStyle/>
          <a:p>
            <a:pPr algn="ctr">
              <a:lnSpc>
                <a:spcPts val="1700"/>
              </a:lnSpc>
              <a:spcAft>
                <a:spcPts val="400"/>
              </a:spcAft>
            </a:pPr>
            <a:r>
              <a:rPr lang="en-US" sz="1700" b="0" dirty="0">
                <a:latin typeface="Aptos"/>
                <a:ea typeface="Rockstone"/>
                <a:cs typeface="Rockstone"/>
                <a:sym typeface="Rockstone"/>
              </a:rPr>
              <a:t>BUCUREȘTI, </a:t>
            </a:r>
          </a:p>
          <a:p>
            <a:pPr algn="ctr">
              <a:lnSpc>
                <a:spcPts val="1700"/>
              </a:lnSpc>
              <a:spcAft>
                <a:spcPts val="400"/>
              </a:spcAft>
            </a:pPr>
            <a:r>
              <a:rPr lang="en-US" sz="1700" b="0" dirty="0">
                <a:latin typeface="Aptos"/>
                <a:ea typeface="Rockstone"/>
                <a:cs typeface="Rockstone"/>
                <a:sym typeface="Rockstone"/>
              </a:rPr>
              <a:t>16 SEPTEMBRIE 2026</a:t>
            </a:r>
          </a:p>
          <a:p>
            <a:pPr algn="ctr">
              <a:lnSpc>
                <a:spcPts val="1700"/>
              </a:lnSpc>
              <a:spcAft>
                <a:spcPts val="400"/>
              </a:spcAft>
            </a:pPr>
            <a:endParaRPr lang="en-US" sz="1700" dirty="0">
              <a:solidFill>
                <a:srgbClr val="FFFFFF"/>
              </a:solidFill>
              <a:latin typeface="Rockstone"/>
              <a:ea typeface="Rockstone"/>
              <a:cs typeface="Rockstone"/>
              <a:sym typeface="Rockstone"/>
            </a:endParaRPr>
          </a:p>
        </p:txBody>
      </p:sp>
      <p:sp>
        <p:nvSpPr>
          <p:cNvPr id="17" name="Rectangle 16"/>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28</a:t>
            </a:r>
          </a:p>
        </p:txBody>
      </p:sp>
      <p:sp>
        <p:nvSpPr>
          <p:cNvPr id="20" name="Rectangle 19"/>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275489" y="619333"/>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3657903" y="1837473"/>
            <a:ext cx="4371917" cy="4289944"/>
          </a:xfrm>
          <a:custGeom>
            <a:avLst/>
            <a:gdLst/>
            <a:ahLst/>
            <a:cxnLst/>
            <a:rect l="l" t="t" r="r" b="b"/>
            <a:pathLst>
              <a:path w="8743834" h="8579887">
                <a:moveTo>
                  <a:pt x="0" y="0"/>
                </a:moveTo>
                <a:lnTo>
                  <a:pt x="8743834" y="0"/>
                </a:lnTo>
                <a:lnTo>
                  <a:pt x="8743834" y="8579887"/>
                </a:lnTo>
                <a:lnTo>
                  <a:pt x="0" y="8579887"/>
                </a:lnTo>
                <a:lnTo>
                  <a:pt x="0" y="0"/>
                </a:lnTo>
                <a:close/>
              </a:path>
            </a:pathLst>
          </a:custGeom>
          <a:blipFill>
            <a:blip r:embed="rId5"/>
            <a:stretch>
              <a:fillRect/>
            </a:stretch>
          </a:blipFill>
        </p:spPr>
        <p:txBody>
          <a:bodyPr/>
          <a:lstStyle/>
          <a:p>
            <a:endParaRPr lang="ro-RO" sz="1200"/>
          </a:p>
        </p:txBody>
      </p:sp>
      <p:sp>
        <p:nvSpPr>
          <p:cNvPr id="8" name="Freeform 8"/>
          <p:cNvSpPr/>
          <p:nvPr/>
        </p:nvSpPr>
        <p:spPr>
          <a:xfrm rot="-882656">
            <a:off x="7639755" y="1645497"/>
            <a:ext cx="1582328" cy="2057400"/>
          </a:xfrm>
          <a:custGeom>
            <a:avLst/>
            <a:gdLst/>
            <a:ahLst/>
            <a:cxnLst/>
            <a:rect l="l" t="t" r="r" b="b"/>
            <a:pathLst>
              <a:path w="3164655" h="4114800">
                <a:moveTo>
                  <a:pt x="0" y="0"/>
                </a:moveTo>
                <a:lnTo>
                  <a:pt x="3164655" y="0"/>
                </a:lnTo>
                <a:lnTo>
                  <a:pt x="3164655"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TextBox 9"/>
          <p:cNvSpPr txBox="1"/>
          <p:nvPr/>
        </p:nvSpPr>
        <p:spPr>
          <a:xfrm>
            <a:off x="514350" y="1366838"/>
            <a:ext cx="3571104" cy="514243"/>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DISCU</a:t>
            </a:r>
            <a:r>
              <a:rPr lang="ro-RO" sz="2900" b="0" dirty="0">
                <a:latin typeface="Aptos"/>
                <a:ea typeface="Rockstone"/>
                <a:cs typeface="Rockstone"/>
                <a:sym typeface="Rockstone"/>
              </a:rPr>
              <a:t>Ț</a:t>
            </a:r>
            <a:r>
              <a:rPr lang="en-US" sz="2900" b="0" dirty="0">
                <a:latin typeface="Aptos"/>
                <a:ea typeface="Rockstone"/>
                <a:cs typeface="Rockstone"/>
                <a:sym typeface="Rockstone"/>
              </a:rPr>
              <a:t>II</a:t>
            </a:r>
          </a:p>
        </p:txBody>
      </p:sp>
      <p:sp>
        <p:nvSpPr>
          <p:cNvPr id="10" name="TextBox 10"/>
          <p:cNvSpPr txBox="1"/>
          <p:nvPr/>
        </p:nvSpPr>
        <p:spPr>
          <a:xfrm>
            <a:off x="297545" y="2077878"/>
            <a:ext cx="4597042" cy="2181046"/>
          </a:xfrm>
          <a:prstGeom prst="rect">
            <a:avLst/>
          </a:prstGeom>
        </p:spPr>
        <p:txBody>
          <a:bodyPr wrap="square" lIns="45720" tIns="27432" rIns="45720" bIns="27432" rtlCol="0" anchor="t">
            <a:spAutoFit/>
          </a:bodyPr>
          <a:lstStyle/>
          <a:p>
            <a:pPr marL="237491" lvl="1" indent="-118746">
              <a:lnSpc>
                <a:spcPts val="1540"/>
              </a:lnSpc>
              <a:spcAft>
                <a:spcPts val="400"/>
              </a:spcAft>
              <a:buFont typeface="Arial"/>
              <a:buChar char="•"/>
            </a:pPr>
            <a:r>
              <a:rPr lang="en-US" sz="1700" b="0" dirty="0" err="1">
                <a:latin typeface="Aptos"/>
                <a:ea typeface="Public Sans Bold"/>
                <a:cs typeface="Public Sans Bold"/>
                <a:sym typeface="Public Sans Bold"/>
              </a:rPr>
              <a:t>Cadrul</a:t>
            </a:r>
            <a:r>
              <a:rPr lang="en-US" sz="1700" b="0" dirty="0">
                <a:latin typeface="Aptos"/>
                <a:ea typeface="Public Sans Bold"/>
                <a:cs typeface="Public Sans Bold"/>
                <a:sym typeface="Public Sans Bold"/>
              </a:rPr>
              <a:t> general </a:t>
            </a:r>
            <a:r>
              <a:rPr lang="en-US" sz="1700" b="0" dirty="0" err="1">
                <a:latin typeface="Aptos"/>
                <a:ea typeface="Public Sans Bold"/>
                <a:cs typeface="Public Sans Bold"/>
                <a:sym typeface="Public Sans Bold"/>
              </a:rPr>
              <a:t>și</a:t>
            </a:r>
            <a:r>
              <a:rPr lang="en-US" sz="1700" b="0" dirty="0">
                <a:latin typeface="Aptos"/>
                <a:ea typeface="Public Sans Bold"/>
                <a:cs typeface="Public Sans Bold"/>
                <a:sym typeface="Public Sans Bold"/>
              </a:rPr>
              <a:t> </a:t>
            </a:r>
            <a:r>
              <a:rPr lang="en-US" sz="1700" b="0" dirty="0" err="1">
                <a:latin typeface="Aptos"/>
                <a:ea typeface="Public Sans Bold"/>
                <a:cs typeface="Public Sans Bold"/>
                <a:sym typeface="Public Sans Bold"/>
              </a:rPr>
              <a:t>anul</a:t>
            </a:r>
            <a:r>
              <a:rPr lang="en-US" sz="1700" b="0" dirty="0">
                <a:latin typeface="Aptos"/>
                <a:ea typeface="Public Sans Bold"/>
                <a:cs typeface="Public Sans Bold"/>
                <a:sym typeface="Public Sans Bold"/>
              </a:rPr>
              <a:t> </a:t>
            </a:r>
            <a:r>
              <a:rPr lang="en-US" sz="1700" b="0" dirty="0" err="1">
                <a:latin typeface="Aptos"/>
                <a:ea typeface="Public Sans Bold"/>
                <a:cs typeface="Public Sans Bold"/>
                <a:sym typeface="Public Sans Bold"/>
              </a:rPr>
              <a:t>școlar</a:t>
            </a:r>
            <a:endParaRPr lang="en-US" sz="1100" b="1" dirty="0">
              <a:latin typeface="Public Sans Bold"/>
              <a:ea typeface="Public Sans Bold"/>
              <a:cs typeface="Public Sans Bold"/>
              <a:sym typeface="Public Sans Bold"/>
            </a:endParaRPr>
          </a:p>
          <a:p>
            <a:pPr marL="237491" lvl="1" indent="-118746">
              <a:lnSpc>
                <a:spcPts val="1540"/>
              </a:lnSpc>
              <a:spcAft>
                <a:spcPts val="400"/>
              </a:spcAft>
              <a:buFont typeface="Arial"/>
              <a:buChar char="•"/>
            </a:pPr>
            <a:r>
              <a:rPr lang="en-US" sz="1700" b="0" dirty="0" err="1">
                <a:latin typeface="Aptos"/>
                <a:ea typeface="Public Sans Bold"/>
                <a:cs typeface="Public Sans Bold"/>
                <a:sym typeface="Public Sans Bold"/>
              </a:rPr>
              <a:t>Statutul</a:t>
            </a:r>
            <a:r>
              <a:rPr lang="en-US" sz="1700" b="0" dirty="0">
                <a:latin typeface="Aptos"/>
                <a:ea typeface="Public Sans Bold"/>
                <a:cs typeface="Public Sans Bold"/>
                <a:sym typeface="Public Sans Bold"/>
              </a:rPr>
              <a:t> </a:t>
            </a:r>
            <a:r>
              <a:rPr lang="en-US" sz="1700" b="0" dirty="0" err="1">
                <a:latin typeface="Aptos"/>
                <a:ea typeface="Public Sans Bold"/>
                <a:cs typeface="Public Sans Bold"/>
                <a:sym typeface="Public Sans Bold"/>
              </a:rPr>
              <a:t>elevului</a:t>
            </a:r>
            <a:endParaRPr lang="en-US" sz="1100" b="1" dirty="0">
              <a:latin typeface="Public Sans Bold"/>
              <a:ea typeface="Public Sans Bold"/>
              <a:cs typeface="Public Sans Bold"/>
              <a:sym typeface="Public Sans Bold"/>
            </a:endParaRPr>
          </a:p>
          <a:p>
            <a:pPr marL="237491" lvl="1" indent="-118746">
              <a:lnSpc>
                <a:spcPts val="1540"/>
              </a:lnSpc>
              <a:spcAft>
                <a:spcPts val="400"/>
              </a:spcAft>
              <a:buFont typeface="Arial"/>
              <a:buChar char="•"/>
            </a:pPr>
            <a:r>
              <a:rPr lang="en-US" sz="1700" b="0" dirty="0" err="1">
                <a:latin typeface="Aptos"/>
                <a:ea typeface="Public Sans Bold"/>
                <a:cs typeface="Public Sans Bold"/>
                <a:sym typeface="Public Sans Bold"/>
              </a:rPr>
              <a:t>Organizarea</a:t>
            </a:r>
            <a:r>
              <a:rPr lang="en-US" sz="1700" b="0" dirty="0">
                <a:latin typeface="Aptos"/>
                <a:ea typeface="Public Sans Bold"/>
                <a:cs typeface="Public Sans Bold"/>
                <a:sym typeface="Public Sans Bold"/>
              </a:rPr>
              <a:t> </a:t>
            </a:r>
            <a:r>
              <a:rPr lang="en-US" sz="1700" b="0" dirty="0" err="1">
                <a:latin typeface="Aptos"/>
                <a:ea typeface="Public Sans Bold"/>
                <a:cs typeface="Public Sans Bold"/>
                <a:sym typeface="Public Sans Bold"/>
              </a:rPr>
              <a:t>activității</a:t>
            </a:r>
            <a:endParaRPr lang="en-US" sz="1100" b="1" dirty="0">
              <a:latin typeface="Public Sans Bold"/>
              <a:ea typeface="Public Sans Bold"/>
              <a:cs typeface="Public Sans Bold"/>
              <a:sym typeface="Public Sans Bold"/>
            </a:endParaRPr>
          </a:p>
          <a:p>
            <a:pPr marL="237491" lvl="1" indent="-118746">
              <a:lnSpc>
                <a:spcPts val="1540"/>
              </a:lnSpc>
              <a:spcAft>
                <a:spcPts val="400"/>
              </a:spcAft>
              <a:buFont typeface="Arial"/>
              <a:buChar char="•"/>
            </a:pPr>
            <a:r>
              <a:rPr lang="en-US" sz="1700" b="0" dirty="0" err="1">
                <a:latin typeface="Aptos"/>
                <a:ea typeface="Public Sans Bold"/>
                <a:cs typeface="Public Sans Bold"/>
                <a:sym typeface="Public Sans Bold"/>
              </a:rPr>
              <a:t>Examene</a:t>
            </a:r>
            <a:r>
              <a:rPr lang="en-US" sz="1700" b="0" dirty="0">
                <a:latin typeface="Aptos"/>
                <a:ea typeface="Public Sans Bold"/>
                <a:cs typeface="Public Sans Bold"/>
                <a:sym typeface="Public Sans Bold"/>
              </a:rPr>
              <a:t> </a:t>
            </a:r>
            <a:r>
              <a:rPr lang="en-US" sz="1700" b="0" dirty="0" err="1">
                <a:latin typeface="Aptos"/>
                <a:ea typeface="Public Sans Bold"/>
                <a:cs typeface="Public Sans Bold"/>
                <a:sym typeface="Public Sans Bold"/>
              </a:rPr>
              <a:t>naționale</a:t>
            </a:r>
            <a:endParaRPr lang="en-US" sz="1100" b="1" dirty="0">
              <a:latin typeface="Public Sans Bold"/>
              <a:ea typeface="Public Sans Bold"/>
              <a:cs typeface="Public Sans Bold"/>
              <a:sym typeface="Public Sans Bold"/>
            </a:endParaRPr>
          </a:p>
          <a:p>
            <a:pPr marL="237491" lvl="1" indent="-118746">
              <a:lnSpc>
                <a:spcPts val="1540"/>
              </a:lnSpc>
              <a:spcAft>
                <a:spcPts val="400"/>
              </a:spcAft>
              <a:buFont typeface="Arial"/>
              <a:buChar char="•"/>
            </a:pPr>
            <a:r>
              <a:rPr lang="en-US" sz="1700" b="0" dirty="0" err="1">
                <a:latin typeface="Aptos"/>
                <a:ea typeface="Public Sans Bold"/>
                <a:cs typeface="Public Sans Bold"/>
                <a:sym typeface="Public Sans Bold"/>
              </a:rPr>
              <a:t>Concursuri</a:t>
            </a:r>
            <a:r>
              <a:rPr lang="en-US" sz="1700" b="0" dirty="0">
                <a:latin typeface="Aptos"/>
                <a:ea typeface="Public Sans Bold"/>
                <a:cs typeface="Public Sans Bold"/>
                <a:sym typeface="Public Sans Bold"/>
              </a:rPr>
              <a:t> </a:t>
            </a:r>
            <a:r>
              <a:rPr lang="en-US" sz="1700" b="0" dirty="0" err="1">
                <a:latin typeface="Aptos"/>
                <a:ea typeface="Public Sans Bold"/>
                <a:cs typeface="Public Sans Bold"/>
                <a:sym typeface="Public Sans Bold"/>
              </a:rPr>
              <a:t>școlare</a:t>
            </a:r>
            <a:endParaRPr lang="en-US" sz="1100" b="1" dirty="0">
              <a:latin typeface="Public Sans Bold"/>
              <a:ea typeface="Public Sans Bold"/>
              <a:cs typeface="Public Sans Bold"/>
              <a:sym typeface="Public Sans Bold"/>
            </a:endParaRPr>
          </a:p>
          <a:p>
            <a:pPr marL="237491" lvl="1" indent="-118746">
              <a:lnSpc>
                <a:spcPts val="1540"/>
              </a:lnSpc>
              <a:spcAft>
                <a:spcPts val="400"/>
              </a:spcAft>
              <a:buFont typeface="Arial"/>
              <a:buChar char="•"/>
            </a:pPr>
            <a:r>
              <a:rPr lang="en-US" sz="1700" b="0" dirty="0" err="1">
                <a:latin typeface="Aptos"/>
                <a:ea typeface="Public Sans Bold"/>
                <a:cs typeface="Public Sans Bold"/>
                <a:sym typeface="Public Sans Bold"/>
              </a:rPr>
              <a:t>Evaluare</a:t>
            </a:r>
            <a:r>
              <a:rPr lang="en-US" sz="1700" b="0" dirty="0">
                <a:latin typeface="Aptos"/>
                <a:ea typeface="Public Sans Bold"/>
                <a:cs typeface="Public Sans Bold"/>
                <a:sym typeface="Public Sans Bold"/>
              </a:rPr>
              <a:t> </a:t>
            </a:r>
            <a:r>
              <a:rPr lang="en-US" sz="1700" b="0" dirty="0" err="1">
                <a:latin typeface="Aptos"/>
                <a:ea typeface="Public Sans Bold"/>
                <a:cs typeface="Public Sans Bold"/>
                <a:sym typeface="Public Sans Bold"/>
              </a:rPr>
              <a:t>și</a:t>
            </a:r>
            <a:r>
              <a:rPr lang="en-US" sz="1700" b="0" dirty="0">
                <a:latin typeface="Aptos"/>
                <a:ea typeface="Public Sans Bold"/>
                <a:cs typeface="Public Sans Bold"/>
                <a:sym typeface="Public Sans Bold"/>
              </a:rPr>
              <a:t> </a:t>
            </a:r>
            <a:r>
              <a:rPr lang="en-US" sz="1700" b="0" dirty="0" err="1">
                <a:latin typeface="Aptos"/>
                <a:ea typeface="Public Sans Bold"/>
                <a:cs typeface="Public Sans Bold"/>
                <a:sym typeface="Public Sans Bold"/>
              </a:rPr>
              <a:t>documente</a:t>
            </a:r>
            <a:endParaRPr lang="en-US" sz="1100" b="1" dirty="0">
              <a:latin typeface="Public Sans Bold"/>
              <a:ea typeface="Public Sans Bold"/>
              <a:cs typeface="Public Sans Bold"/>
              <a:sym typeface="Public Sans Bold"/>
            </a:endParaRPr>
          </a:p>
          <a:p>
            <a:pPr marL="237491" lvl="1" indent="-118746">
              <a:lnSpc>
                <a:spcPts val="1540"/>
              </a:lnSpc>
              <a:spcAft>
                <a:spcPts val="400"/>
              </a:spcAft>
              <a:buFont typeface="Arial"/>
              <a:buChar char="•"/>
            </a:pPr>
            <a:r>
              <a:rPr lang="ro-RO" sz="1700" b="0" dirty="0">
                <a:latin typeface="Aptos"/>
                <a:ea typeface="Public Sans Bold"/>
                <a:cs typeface="Public Sans Bold"/>
                <a:sym typeface="Public Sans Bold"/>
              </a:rPr>
              <a:t>Recomandări</a:t>
            </a:r>
            <a:endParaRPr lang="en-US" sz="1100" b="1" dirty="0">
              <a:latin typeface="Public Sans Bold"/>
              <a:ea typeface="Public Sans Bold"/>
              <a:cs typeface="Public Sans Bold"/>
              <a:sym typeface="Public Sans Bold"/>
            </a:endParaRPr>
          </a:p>
          <a:p>
            <a:pPr marL="237491" lvl="1" indent="-118746">
              <a:lnSpc>
                <a:spcPts val="1540"/>
              </a:lnSpc>
              <a:spcAft>
                <a:spcPts val="400"/>
              </a:spcAft>
              <a:buFont typeface="Arial"/>
              <a:buChar char="•"/>
            </a:pPr>
            <a:r>
              <a:rPr lang="en-US" sz="1700" b="0" dirty="0">
                <a:latin typeface="Aptos"/>
                <a:ea typeface="Public Sans Bold"/>
                <a:cs typeface="Public Sans Bold"/>
                <a:sym typeface="Public Sans Bold"/>
              </a:rPr>
              <a:t>Diverse</a:t>
            </a:r>
          </a:p>
          <a:p>
            <a:pPr>
              <a:lnSpc>
                <a:spcPts val="1540"/>
              </a:lnSpc>
              <a:spcAft>
                <a:spcPts val="400"/>
              </a:spcAft>
            </a:pPr>
            <a:endParaRPr lang="en-US" sz="1100" b="1" dirty="0">
              <a:solidFill>
                <a:srgbClr val="FFFFFF"/>
              </a:solidFill>
              <a:latin typeface="Public Sans Bold"/>
              <a:ea typeface="Public Sans Bold"/>
              <a:cs typeface="Public Sans Bold"/>
              <a:sym typeface="Public Sans Bold"/>
            </a:endParaRPr>
          </a:p>
        </p:txBody>
      </p:sp>
      <p:sp>
        <p:nvSpPr>
          <p:cNvPr id="11" name="Freeform 11"/>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2" name="Freeform 12"/>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3" name="Rectangle 12"/>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29</a:t>
            </a:r>
          </a:p>
        </p:txBody>
      </p:sp>
      <p:sp>
        <p:nvSpPr>
          <p:cNvPr id="16" name="Rectangle 15"/>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514350" y="1030555"/>
            <a:ext cx="3549699" cy="4796890"/>
          </a:xfrm>
          <a:custGeom>
            <a:avLst/>
            <a:gdLst/>
            <a:ahLst/>
            <a:cxnLst/>
            <a:rect l="l" t="t" r="r" b="b"/>
            <a:pathLst>
              <a:path w="7099397" h="9593779">
                <a:moveTo>
                  <a:pt x="0" y="0"/>
                </a:moveTo>
                <a:lnTo>
                  <a:pt x="7099397" y="0"/>
                </a:lnTo>
                <a:lnTo>
                  <a:pt x="7099397" y="9593780"/>
                </a:lnTo>
                <a:lnTo>
                  <a:pt x="0" y="95937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3910220" y="1963294"/>
            <a:ext cx="4105448" cy="4561609"/>
          </a:xfrm>
          <a:custGeom>
            <a:avLst/>
            <a:gdLst/>
            <a:ahLst/>
            <a:cxnLst/>
            <a:rect l="l" t="t" r="r" b="b"/>
            <a:pathLst>
              <a:path w="8210896" h="9123218">
                <a:moveTo>
                  <a:pt x="0" y="0"/>
                </a:moveTo>
                <a:lnTo>
                  <a:pt x="8210897" y="0"/>
                </a:lnTo>
                <a:lnTo>
                  <a:pt x="8210897" y="9123218"/>
                </a:lnTo>
                <a:lnTo>
                  <a:pt x="0" y="9123218"/>
                </a:lnTo>
                <a:lnTo>
                  <a:pt x="0" y="0"/>
                </a:lnTo>
                <a:close/>
              </a:path>
            </a:pathLst>
          </a:custGeom>
          <a:blipFill>
            <a:blip r:embed="rId5"/>
            <a:stretch>
              <a:fillRect/>
            </a:stretch>
          </a:blipFill>
        </p:spPr>
        <p:txBody>
          <a:bodyPr/>
          <a:lstStyle/>
          <a:p>
            <a:endParaRPr lang="ro-RO" sz="1200"/>
          </a:p>
        </p:txBody>
      </p:sp>
      <p:sp>
        <p:nvSpPr>
          <p:cNvPr id="8" name="Freeform 8"/>
          <p:cNvSpPr/>
          <p:nvPr/>
        </p:nvSpPr>
        <p:spPr>
          <a:xfrm rot="-811796">
            <a:off x="7228489" y="1382068"/>
            <a:ext cx="2113652" cy="2367634"/>
          </a:xfrm>
          <a:custGeom>
            <a:avLst/>
            <a:gdLst/>
            <a:ahLst/>
            <a:cxnLst/>
            <a:rect l="l" t="t" r="r" b="b"/>
            <a:pathLst>
              <a:path w="4227303" h="4735268">
                <a:moveTo>
                  <a:pt x="0" y="0"/>
                </a:moveTo>
                <a:lnTo>
                  <a:pt x="4227303" y="0"/>
                </a:lnTo>
                <a:lnTo>
                  <a:pt x="4227303" y="4735268"/>
                </a:lnTo>
                <a:lnTo>
                  <a:pt x="0" y="473526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TextBox 9"/>
          <p:cNvSpPr txBox="1"/>
          <p:nvPr/>
        </p:nvSpPr>
        <p:spPr>
          <a:xfrm>
            <a:off x="908921" y="1248172"/>
            <a:ext cx="2779624" cy="1463221"/>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CADRUL GENERAL ȘI ANUL ȘCOLAR</a:t>
            </a:r>
          </a:p>
        </p:txBody>
      </p:sp>
      <p:sp>
        <p:nvSpPr>
          <p:cNvPr id="10" name="TextBox 10"/>
          <p:cNvSpPr txBox="1"/>
          <p:nvPr/>
        </p:nvSpPr>
        <p:spPr>
          <a:xfrm>
            <a:off x="979360" y="2856993"/>
            <a:ext cx="2402952" cy="2811988"/>
          </a:xfrm>
          <a:prstGeom prst="rect">
            <a:avLst/>
          </a:prstGeom>
        </p:spPr>
        <p:txBody>
          <a:bodyPr wrap="square" lIns="45720" tIns="27432" rIns="45720" bIns="27432" rtlCol="0" anchor="t">
            <a:spAutoFit/>
          </a:bodyPr>
          <a:lstStyle/>
          <a:p>
            <a:pPr>
              <a:lnSpc>
                <a:spcPts val="1540"/>
              </a:lnSpc>
              <a:spcAft>
                <a:spcPts val="400"/>
              </a:spcAft>
            </a:pPr>
            <a:r>
              <a:rPr lang="en-US" sz="1700" u="sng" dirty="0">
                <a:solidFill>
                  <a:schemeClr val="tx2">
                    <a:lumMod val="60000"/>
                    <a:lumOff val="40000"/>
                  </a:schemeClr>
                </a:solidFill>
                <a:latin typeface="Aptos"/>
                <a:sym typeface="Public Sans"/>
                <a:hlinkClick r:id="rId7" tooltip="https://legislatie.just.ro/public/DetaliiDocument/271896">
                  <a:extLst>
                    <a:ext uri="{A12FA001-AC4F-418D-AE19-62706E023703}">
                      <ahyp:hlinkClr xmlns:ahyp="http://schemas.microsoft.com/office/drawing/2018/hyperlinkcolor" val="tx"/>
                    </a:ext>
                  </a:extLst>
                </a:hlinkClick>
              </a:rPr>
              <a:t>Legea </a:t>
            </a:r>
            <a:r>
              <a:rPr lang="en-US" sz="1700" u="sng" dirty="0" err="1">
                <a:solidFill>
                  <a:schemeClr val="tx2">
                    <a:lumMod val="60000"/>
                    <a:lumOff val="40000"/>
                  </a:schemeClr>
                </a:solidFill>
                <a:latin typeface="Aptos"/>
                <a:sym typeface="Public Sans"/>
                <a:hlinkClick r:id="rId7" tooltip="https://legislatie.just.ro/public/DetaliiDocument/271896">
                  <a:extLst>
                    <a:ext uri="{A12FA001-AC4F-418D-AE19-62706E023703}">
                      <ahyp:hlinkClr xmlns:ahyp="http://schemas.microsoft.com/office/drawing/2018/hyperlinkcolor" val="tx"/>
                    </a:ext>
                  </a:extLst>
                </a:hlinkClick>
              </a:rPr>
              <a:t>învățământului</a:t>
            </a:r>
            <a:r>
              <a:rPr lang="en-US" sz="1700" u="sng" dirty="0">
                <a:solidFill>
                  <a:schemeClr val="tx2">
                    <a:lumMod val="60000"/>
                    <a:lumOff val="40000"/>
                  </a:schemeClr>
                </a:solidFill>
                <a:latin typeface="Aptos"/>
                <a:sym typeface="Public Sans"/>
                <a:hlinkClick r:id="rId7" tooltip="https://legislatie.just.ro/public/DetaliiDocument/271896">
                  <a:extLst>
                    <a:ext uri="{A12FA001-AC4F-418D-AE19-62706E023703}">
                      <ahyp:hlinkClr xmlns:ahyp="http://schemas.microsoft.com/office/drawing/2018/hyperlinkcolor" val="tx"/>
                    </a:ext>
                  </a:extLst>
                </a:hlinkClick>
              </a:rPr>
              <a:t> </a:t>
            </a:r>
            <a:r>
              <a:rPr lang="en-US" sz="1700" u="sng" dirty="0" err="1">
                <a:solidFill>
                  <a:schemeClr val="tx2">
                    <a:lumMod val="60000"/>
                    <a:lumOff val="40000"/>
                  </a:schemeClr>
                </a:solidFill>
                <a:latin typeface="Aptos"/>
                <a:sym typeface="Public Sans"/>
                <a:hlinkClick r:id="rId7" tooltip="https://legislatie.just.ro/public/DetaliiDocument/271896">
                  <a:extLst>
                    <a:ext uri="{A12FA001-AC4F-418D-AE19-62706E023703}">
                      <ahyp:hlinkClr xmlns:ahyp="http://schemas.microsoft.com/office/drawing/2018/hyperlinkcolor" val="tx"/>
                    </a:ext>
                  </a:extLst>
                </a:hlinkClick>
              </a:rPr>
              <a:t>preuniversitar</a:t>
            </a:r>
            <a:r>
              <a:rPr lang="en-US" sz="1700" u="sng" dirty="0">
                <a:solidFill>
                  <a:schemeClr val="tx2">
                    <a:lumMod val="60000"/>
                    <a:lumOff val="40000"/>
                  </a:schemeClr>
                </a:solidFill>
                <a:latin typeface="Aptos"/>
                <a:sym typeface="Public Sans"/>
                <a:hlinkClick r:id="rId7" tooltip="https://legislatie.just.ro/public/DetaliiDocument/271896">
                  <a:extLst>
                    <a:ext uri="{A12FA001-AC4F-418D-AE19-62706E023703}">
                      <ahyp:hlinkClr xmlns:ahyp="http://schemas.microsoft.com/office/drawing/2018/hyperlinkcolor" val="tx"/>
                    </a:ext>
                  </a:extLst>
                </a:hlinkClick>
              </a:rPr>
              <a:t> 198/2023</a:t>
            </a:r>
            <a:endParaRPr lang="ro-RO" sz="1700" u="sng" dirty="0">
              <a:solidFill>
                <a:schemeClr val="tx2">
                  <a:lumMod val="60000"/>
                  <a:lumOff val="40000"/>
                </a:schemeClr>
              </a:solidFill>
              <a:latin typeface="Aptos"/>
              <a:sym typeface="Public Sans"/>
              <a:hlinkClick r:id="rId7" tooltip="https://legislatie.just.ro/public/DetaliiDocument/271896">
                <a:extLst>
                  <a:ext uri="{A12FA001-AC4F-418D-AE19-62706E023703}">
                    <ahyp:hlinkClr xmlns:ahyp="http://schemas.microsoft.com/office/drawing/2018/hyperlinkcolor" val="tx"/>
                  </a:ext>
                </a:extLst>
              </a:hlinkClick>
            </a:endParaRPr>
          </a:p>
          <a:p>
            <a:pPr>
              <a:lnSpc>
                <a:spcPts val="1540"/>
              </a:lnSpc>
              <a:spcAft>
                <a:spcPts val="400"/>
              </a:spcAft>
            </a:pPr>
            <a:r>
              <a:rPr lang="en-US" sz="1700" b="0" u="sng" dirty="0">
                <a:solidFill>
                  <a:srgbClr val="1B2631"/>
                </a:solidFill>
                <a:latin typeface="Aptos"/>
                <a:ea typeface="Public Sans"/>
                <a:cs typeface="Public Sans"/>
                <a:sym typeface="Public Sans"/>
                <a:hlinkClick r:id="rId7" tooltip="https://legislatie.just.ro/public/DetaliiDocument/271896">
                  <a:extLst>
                    <a:ext uri="{A12FA001-AC4F-418D-AE19-62706E023703}">
                      <ahyp:hlinkClr xmlns:ahyp="http://schemas.microsoft.com/office/drawing/2018/hyperlinkcolor" val="tx"/>
                    </a:ext>
                  </a:extLst>
                </a:hlinkClick>
              </a:rPr>
              <a:t> </a:t>
            </a:r>
          </a:p>
          <a:p>
            <a:pPr>
              <a:lnSpc>
                <a:spcPct val="100000"/>
              </a:lnSpc>
              <a:spcAft>
                <a:spcPts val="400"/>
              </a:spcAft>
            </a:pPr>
            <a:r>
              <a:rPr lang="en-US" sz="1700" b="0" u="sng" dirty="0">
                <a:solidFill>
                  <a:schemeClr val="tx2">
                    <a:lumMod val="60000"/>
                    <a:lumOff val="40000"/>
                  </a:schemeClr>
                </a:solidFill>
                <a:latin typeface="Apto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rPr>
              <a:t>Legea 141/2025</a:t>
            </a:r>
            <a:r>
              <a:rPr lang="en-US" sz="1700" b="0" dirty="0">
                <a:solidFill>
                  <a:schemeClr val="tx2">
                    <a:lumMod val="60000"/>
                    <a:lumOff val="40000"/>
                  </a:schemeClr>
                </a:solidFill>
                <a:latin typeface="Aptos"/>
                <a:ea typeface="Public Sans"/>
                <a:cs typeface="Public Sans"/>
                <a:sym typeface="Public Sans"/>
              </a:rPr>
              <a:t> </a:t>
            </a:r>
            <a:r>
              <a:rPr lang="ro-RO" sz="1700" dirty="0">
                <a:latin typeface="Aptos" panose="020B0004020202020204" pitchFamily="34" charset="0"/>
              </a:rPr>
              <a:t>privind unele măsuri fiscal-bugetare</a:t>
            </a:r>
            <a:r>
              <a:rPr lang="en-US" sz="1700" dirty="0">
                <a:latin typeface="Aptos" panose="020B0004020202020204" pitchFamily="34" charset="0"/>
                <a:ea typeface="Public Sans"/>
                <a:cs typeface="Public Sans"/>
                <a:sym typeface="Public Sans"/>
              </a:rPr>
              <a:t>·</a:t>
            </a:r>
            <a:endParaRPr lang="ro-RO" sz="1700" dirty="0">
              <a:latin typeface="Aptos" panose="020B0004020202020204" pitchFamily="34" charset="0"/>
              <a:ea typeface="Public Sans"/>
              <a:cs typeface="Public Sans"/>
              <a:sym typeface="Public Sans"/>
            </a:endParaRPr>
          </a:p>
          <a:p>
            <a:pPr>
              <a:lnSpc>
                <a:spcPts val="1540"/>
              </a:lnSpc>
              <a:spcAft>
                <a:spcPts val="400"/>
              </a:spcAft>
            </a:pPr>
            <a:endParaRPr lang="en-US" sz="1700" b="0" dirty="0">
              <a:solidFill>
                <a:srgbClr val="1B2631"/>
              </a:solidFill>
              <a:latin typeface="Aptos"/>
              <a:ea typeface="Public Sans"/>
              <a:cs typeface="Public Sans"/>
              <a:sym typeface="Public Sans"/>
            </a:endParaRPr>
          </a:p>
          <a:p>
            <a:pPr>
              <a:lnSpc>
                <a:spcPts val="1540"/>
              </a:lnSpc>
              <a:spcAft>
                <a:spcPts val="400"/>
              </a:spcAft>
            </a:pPr>
            <a:r>
              <a:rPr lang="en-US" sz="1700" b="0" u="sng" dirty="0">
                <a:solidFill>
                  <a:schemeClr val="tx2">
                    <a:lumMod val="60000"/>
                    <a:lumOff val="40000"/>
                  </a:schemeClr>
                </a:solidFill>
                <a:latin typeface="Apto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rPr>
              <a:t>OM nr. 3.194 din 9 </a:t>
            </a:r>
            <a:r>
              <a:rPr lang="en-US" sz="1700" b="0" u="sng" dirty="0" err="1">
                <a:solidFill>
                  <a:schemeClr val="tx2">
                    <a:lumMod val="60000"/>
                    <a:lumOff val="40000"/>
                  </a:schemeClr>
                </a:solidFill>
                <a:latin typeface="Apto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rPr>
              <a:t>februarie</a:t>
            </a:r>
            <a:r>
              <a:rPr lang="en-US" sz="1700" b="0" u="sng" dirty="0">
                <a:solidFill>
                  <a:schemeClr val="tx2">
                    <a:lumMod val="60000"/>
                    <a:lumOff val="40000"/>
                  </a:schemeClr>
                </a:solidFill>
                <a:latin typeface="Apto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rPr>
              <a:t> 2026 </a:t>
            </a:r>
            <a:r>
              <a:rPr lang="en-US" sz="1700" b="0" u="sng" dirty="0" err="1">
                <a:solidFill>
                  <a:schemeClr val="tx2">
                    <a:lumMod val="60000"/>
                    <a:lumOff val="40000"/>
                  </a:schemeClr>
                </a:solidFill>
                <a:latin typeface="Apto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rPr>
              <a:t>privind</a:t>
            </a:r>
            <a:r>
              <a:rPr lang="en-US" sz="1700" b="0" u="sng" dirty="0">
                <a:solidFill>
                  <a:schemeClr val="tx2">
                    <a:lumMod val="60000"/>
                    <a:lumOff val="40000"/>
                  </a:schemeClr>
                </a:solidFill>
                <a:latin typeface="Apto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rPr>
              <a:t> </a:t>
            </a:r>
            <a:r>
              <a:rPr lang="en-US" sz="1700" b="0" u="sng" dirty="0" err="1">
                <a:solidFill>
                  <a:schemeClr val="tx2">
                    <a:lumMod val="60000"/>
                    <a:lumOff val="40000"/>
                  </a:schemeClr>
                </a:solidFill>
                <a:latin typeface="Apto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rPr>
              <a:t>structura</a:t>
            </a:r>
            <a:r>
              <a:rPr lang="en-US" sz="1700" b="0" u="sng" dirty="0">
                <a:solidFill>
                  <a:schemeClr val="tx2">
                    <a:lumMod val="60000"/>
                    <a:lumOff val="40000"/>
                  </a:schemeClr>
                </a:solidFill>
                <a:latin typeface="Apto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rPr>
              <a:t> </a:t>
            </a:r>
            <a:r>
              <a:rPr lang="en-US" sz="1700" b="0" u="sng" dirty="0" err="1">
                <a:solidFill>
                  <a:schemeClr val="tx2">
                    <a:lumMod val="60000"/>
                    <a:lumOff val="40000"/>
                  </a:schemeClr>
                </a:solidFill>
                <a:latin typeface="Apto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rPr>
              <a:t>anului</a:t>
            </a:r>
            <a:r>
              <a:rPr lang="en-US" sz="1700" b="0" u="sng" dirty="0">
                <a:solidFill>
                  <a:schemeClr val="tx2">
                    <a:lumMod val="60000"/>
                    <a:lumOff val="40000"/>
                  </a:schemeClr>
                </a:solidFill>
                <a:latin typeface="Apto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rPr>
              <a:t> </a:t>
            </a:r>
            <a:r>
              <a:rPr lang="en-US" sz="1700" b="0" u="sng" dirty="0" err="1">
                <a:solidFill>
                  <a:schemeClr val="tx2">
                    <a:lumMod val="60000"/>
                    <a:lumOff val="40000"/>
                  </a:schemeClr>
                </a:solidFill>
                <a:latin typeface="Apto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rPr>
              <a:t>școlar</a:t>
            </a:r>
            <a:r>
              <a:rPr lang="en-US" sz="1700" b="0" u="sng" dirty="0">
                <a:solidFill>
                  <a:schemeClr val="tx2">
                    <a:lumMod val="60000"/>
                    <a:lumOff val="40000"/>
                  </a:schemeClr>
                </a:solidFill>
                <a:latin typeface="Apto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rPr>
              <a:t> 2026-2027</a:t>
            </a:r>
          </a:p>
          <a:p>
            <a:pPr>
              <a:lnSpc>
                <a:spcPts val="1540"/>
              </a:lnSpc>
              <a:spcAft>
                <a:spcPts val="400"/>
              </a:spcAft>
            </a:pPr>
            <a:endParaRPr lang="en-US" sz="1100" u="sng" dirty="0">
              <a:solidFill>
                <a:srgbClr val="0000FF"/>
              </a:solidFill>
              <a:latin typeface="Public Sans"/>
              <a:ea typeface="Public Sans"/>
              <a:cs typeface="Public Sans"/>
              <a:sym typeface="Public Sans"/>
              <a:hlinkClick r:id="rId8" tooltip="https://legislatie.just.ro/public/DetaliiDocument/300022">
                <a:extLst>
                  <a:ext uri="{A12FA001-AC4F-418D-AE19-62706E023703}">
                    <ahyp:hlinkClr xmlns:ahyp="http://schemas.microsoft.com/office/drawing/2018/hyperlinkcolor" val="tx"/>
                  </a:ext>
                </a:extLst>
              </a:hlinkClick>
            </a:endParaRPr>
          </a:p>
        </p:txBody>
      </p:sp>
      <p:sp>
        <p:nvSpPr>
          <p:cNvPr id="11" name="Freeform 11"/>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9"/>
            <a:stretch>
              <a:fillRect/>
            </a:stretch>
          </a:blipFill>
        </p:spPr>
        <p:txBody>
          <a:bodyPr/>
          <a:lstStyle/>
          <a:p>
            <a:endParaRPr lang="ro-RO" sz="1200"/>
          </a:p>
        </p:txBody>
      </p:sp>
      <p:sp>
        <p:nvSpPr>
          <p:cNvPr id="12" name="Rectangle 11"/>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30</a:t>
            </a:r>
          </a:p>
        </p:txBody>
      </p:sp>
      <p:sp>
        <p:nvSpPr>
          <p:cNvPr id="15" name="Rectangle 14"/>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514350" y="1030555"/>
            <a:ext cx="3549699" cy="4796890"/>
          </a:xfrm>
          <a:custGeom>
            <a:avLst/>
            <a:gdLst/>
            <a:ahLst/>
            <a:cxnLst/>
            <a:rect l="l" t="t" r="r" b="b"/>
            <a:pathLst>
              <a:path w="7099397" h="9593779">
                <a:moveTo>
                  <a:pt x="0" y="0"/>
                </a:moveTo>
                <a:lnTo>
                  <a:pt x="7099397" y="0"/>
                </a:lnTo>
                <a:lnTo>
                  <a:pt x="7099397" y="9593780"/>
                </a:lnTo>
                <a:lnTo>
                  <a:pt x="0" y="95937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3910220" y="1963294"/>
            <a:ext cx="4105448" cy="4561609"/>
          </a:xfrm>
          <a:custGeom>
            <a:avLst/>
            <a:gdLst/>
            <a:ahLst/>
            <a:cxnLst/>
            <a:rect l="l" t="t" r="r" b="b"/>
            <a:pathLst>
              <a:path w="8210896" h="9123218">
                <a:moveTo>
                  <a:pt x="0" y="0"/>
                </a:moveTo>
                <a:lnTo>
                  <a:pt x="8210897" y="0"/>
                </a:lnTo>
                <a:lnTo>
                  <a:pt x="8210897" y="9123218"/>
                </a:lnTo>
                <a:lnTo>
                  <a:pt x="0" y="9123218"/>
                </a:lnTo>
                <a:lnTo>
                  <a:pt x="0" y="0"/>
                </a:lnTo>
                <a:close/>
              </a:path>
            </a:pathLst>
          </a:custGeom>
          <a:blipFill>
            <a:blip r:embed="rId5"/>
            <a:stretch>
              <a:fillRect/>
            </a:stretch>
          </a:blipFill>
        </p:spPr>
        <p:txBody>
          <a:bodyPr/>
          <a:lstStyle/>
          <a:p>
            <a:endParaRPr lang="ro-RO" sz="1200"/>
          </a:p>
        </p:txBody>
      </p:sp>
      <p:sp>
        <p:nvSpPr>
          <p:cNvPr id="8" name="Freeform 8"/>
          <p:cNvSpPr/>
          <p:nvPr/>
        </p:nvSpPr>
        <p:spPr>
          <a:xfrm rot="-811796">
            <a:off x="7228489" y="1382068"/>
            <a:ext cx="2113652" cy="2367634"/>
          </a:xfrm>
          <a:custGeom>
            <a:avLst/>
            <a:gdLst/>
            <a:ahLst/>
            <a:cxnLst/>
            <a:rect l="l" t="t" r="r" b="b"/>
            <a:pathLst>
              <a:path w="4227303" h="4735268">
                <a:moveTo>
                  <a:pt x="0" y="0"/>
                </a:moveTo>
                <a:lnTo>
                  <a:pt x="4227303" y="0"/>
                </a:lnTo>
                <a:lnTo>
                  <a:pt x="4227303" y="4735268"/>
                </a:lnTo>
                <a:lnTo>
                  <a:pt x="0" y="473526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TextBox 9"/>
          <p:cNvSpPr txBox="1"/>
          <p:nvPr/>
        </p:nvSpPr>
        <p:spPr>
          <a:xfrm>
            <a:off x="839111" y="1978134"/>
            <a:ext cx="2779624" cy="1530162"/>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STATUTUL ELEVULUI</a:t>
            </a:r>
          </a:p>
          <a:p>
            <a:pPr>
              <a:lnSpc>
                <a:spcPts val="3749"/>
              </a:lnSpc>
              <a:spcAft>
                <a:spcPts val="400"/>
              </a:spcAft>
            </a:pPr>
            <a:endParaRPr lang="en-US" sz="3749" dirty="0">
              <a:solidFill>
                <a:srgbClr val="FFFFFF"/>
              </a:solidFill>
              <a:latin typeface="Rockstone"/>
              <a:ea typeface="Rockstone"/>
              <a:cs typeface="Rockstone"/>
              <a:sym typeface="Rockstone"/>
            </a:endParaRPr>
          </a:p>
        </p:txBody>
      </p:sp>
      <p:sp>
        <p:nvSpPr>
          <p:cNvPr id="10" name="TextBox 10"/>
          <p:cNvSpPr txBox="1"/>
          <p:nvPr/>
        </p:nvSpPr>
        <p:spPr>
          <a:xfrm>
            <a:off x="966204" y="3702363"/>
            <a:ext cx="2402952" cy="753476"/>
          </a:xfrm>
          <a:prstGeom prst="rect">
            <a:avLst/>
          </a:prstGeom>
        </p:spPr>
        <p:txBody>
          <a:bodyPr wrap="square" lIns="45720" tIns="27432" rIns="45720" bIns="27432" rtlCol="0" anchor="t">
            <a:spAutoFit/>
          </a:bodyPr>
          <a:lstStyle/>
          <a:p>
            <a:pPr>
              <a:lnSpc>
                <a:spcPts val="1540"/>
              </a:lnSpc>
              <a:spcAft>
                <a:spcPts val="400"/>
              </a:spcAft>
            </a:pPr>
            <a:r>
              <a:rPr lang="en-US" sz="1700" b="0" u="sng" dirty="0">
                <a:solidFill>
                  <a:srgbClr val="1B2631"/>
                </a:solidFill>
                <a:latin typeface="Aptos"/>
                <a:ea typeface="Public Sans"/>
                <a:cs typeface="Public Sans"/>
                <a:sym typeface="Public Sans"/>
                <a:hlinkClick r:id="rId7" tooltip="https://legislatie.just.ro/Public/DetaliiDocumentAfis/286827"/>
              </a:rPr>
              <a:t>OME 5707/2024 — </a:t>
            </a:r>
            <a:r>
              <a:rPr lang="en-US" sz="1700" b="0" u="sng" dirty="0" err="1">
                <a:solidFill>
                  <a:srgbClr val="1B2631"/>
                </a:solidFill>
                <a:latin typeface="Aptos"/>
                <a:ea typeface="Public Sans"/>
                <a:cs typeface="Public Sans"/>
                <a:sym typeface="Public Sans"/>
                <a:hlinkClick r:id="rId7" tooltip="https://legislatie.just.ro/Public/DetaliiDocumentAfis/286827"/>
              </a:rPr>
              <a:t>drepturi</a:t>
            </a:r>
            <a:r>
              <a:rPr lang="en-US" sz="1700" b="0" u="sng" dirty="0">
                <a:solidFill>
                  <a:srgbClr val="1B2631"/>
                </a:solidFill>
                <a:latin typeface="Aptos"/>
                <a:ea typeface="Public Sans"/>
                <a:cs typeface="Public Sans"/>
                <a:sym typeface="Public Sans"/>
                <a:hlinkClick r:id="rId7" tooltip="https://legislatie.just.ro/Public/DetaliiDocumentAfis/286827"/>
              </a:rPr>
              <a:t> </a:t>
            </a:r>
            <a:r>
              <a:rPr lang="en-US" sz="1700" b="0" u="sng" dirty="0" err="1">
                <a:solidFill>
                  <a:srgbClr val="1B2631"/>
                </a:solidFill>
                <a:latin typeface="Aptos"/>
                <a:ea typeface="Public Sans"/>
                <a:cs typeface="Public Sans"/>
                <a:sym typeface="Public Sans"/>
                <a:hlinkClick r:id="rId7" tooltip="https://legislatie.just.ro/Public/DetaliiDocumentAfis/286827"/>
              </a:rPr>
              <a:t>noi</a:t>
            </a:r>
            <a:r>
              <a:rPr lang="en-US" sz="1700" b="0" u="sng" dirty="0">
                <a:solidFill>
                  <a:srgbClr val="1B2631"/>
                </a:solidFill>
                <a:latin typeface="Aptos"/>
                <a:ea typeface="Public Sans"/>
                <a:cs typeface="Public Sans"/>
                <a:sym typeface="Public Sans"/>
                <a:hlinkClick r:id="rId7" tooltip="https://legislatie.just.ro/Public/DetaliiDocumentAfis/286827"/>
              </a:rPr>
              <a:t>, </a:t>
            </a:r>
            <a:r>
              <a:rPr lang="en-US" sz="1700" b="0" u="sng" dirty="0" err="1">
                <a:solidFill>
                  <a:srgbClr val="1B2631"/>
                </a:solidFill>
                <a:latin typeface="Aptos"/>
                <a:ea typeface="Public Sans"/>
                <a:cs typeface="Public Sans"/>
                <a:sym typeface="Public Sans"/>
                <a:hlinkClick r:id="rId7" tooltip="https://legislatie.just.ro/Public/DetaliiDocumentAfis/286827"/>
              </a:rPr>
              <a:t>contestarea</a:t>
            </a:r>
            <a:r>
              <a:rPr lang="en-US" sz="1700" b="0" u="sng" dirty="0">
                <a:solidFill>
                  <a:srgbClr val="1B2631"/>
                </a:solidFill>
                <a:latin typeface="Aptos"/>
                <a:ea typeface="Public Sans"/>
                <a:cs typeface="Public Sans"/>
                <a:sym typeface="Public Sans"/>
                <a:hlinkClick r:id="rId7" tooltip="https://legislatie.just.ro/Public/DetaliiDocumentAfis/286827"/>
              </a:rPr>
              <a:t> </a:t>
            </a:r>
            <a:r>
              <a:rPr lang="en-US" sz="1700" b="0" u="sng" dirty="0" err="1">
                <a:solidFill>
                  <a:srgbClr val="1B2631"/>
                </a:solidFill>
                <a:latin typeface="Aptos"/>
                <a:ea typeface="Public Sans"/>
                <a:cs typeface="Public Sans"/>
                <a:sym typeface="Public Sans"/>
                <a:hlinkClick r:id="rId7" tooltip="https://legislatie.just.ro/Public/DetaliiDocumentAfis/286827"/>
              </a:rPr>
              <a:t>evaluării</a:t>
            </a:r>
            <a:r>
              <a:rPr lang="en-US" sz="1700" b="0" u="sng" dirty="0">
                <a:solidFill>
                  <a:srgbClr val="1B2631"/>
                </a:solidFill>
                <a:latin typeface="Aptos"/>
                <a:ea typeface="Public Sans"/>
                <a:cs typeface="Public Sans"/>
                <a:sym typeface="Public Sans"/>
                <a:hlinkClick r:id="rId7" tooltip="https://legislatie.just.ro/Public/DetaliiDocumentAfis/286827"/>
              </a:rPr>
              <a:t>, </a:t>
            </a:r>
            <a:r>
              <a:rPr lang="en-US" sz="1700" b="0" u="sng" dirty="0" err="1">
                <a:solidFill>
                  <a:srgbClr val="1B2631"/>
                </a:solidFill>
                <a:latin typeface="Aptos"/>
                <a:ea typeface="Public Sans"/>
                <a:cs typeface="Public Sans"/>
                <a:sym typeface="Public Sans"/>
                <a:hlinkClick r:id="rId7" tooltip="https://legislatie.just.ro/Public/DetaliiDocumentAfis/286827"/>
              </a:rPr>
              <a:t>disciplină</a:t>
            </a:r>
            <a:r>
              <a:rPr lang="en-US" sz="1700" b="0" u="sng" dirty="0">
                <a:solidFill>
                  <a:srgbClr val="1B2631"/>
                </a:solidFill>
                <a:latin typeface="Aptos"/>
                <a:ea typeface="Public Sans"/>
                <a:cs typeface="Public Sans"/>
                <a:sym typeface="Public Sans"/>
                <a:hlinkClick r:id="rId7" tooltip="https://legislatie.just.ro/Public/DetaliiDocumentAfis/286827"/>
              </a:rPr>
              <a:t>, </a:t>
            </a:r>
            <a:r>
              <a:rPr lang="en-US" sz="1700" b="0" u="sng" dirty="0" err="1">
                <a:solidFill>
                  <a:srgbClr val="1B2631"/>
                </a:solidFill>
                <a:latin typeface="Aptos"/>
                <a:ea typeface="Public Sans"/>
                <a:cs typeface="Public Sans"/>
                <a:sym typeface="Public Sans"/>
                <a:hlinkClick r:id="rId7" tooltip="https://legislatie.just.ro/Public/DetaliiDocumentAfis/286827"/>
              </a:rPr>
              <a:t>telefoane</a:t>
            </a:r>
            <a:r>
              <a:rPr lang="en-US" sz="1700" b="0" u="sng" dirty="0">
                <a:solidFill>
                  <a:srgbClr val="1B2631"/>
                </a:solidFill>
                <a:latin typeface="Aptos"/>
                <a:ea typeface="Public Sans"/>
                <a:cs typeface="Public Sans"/>
                <a:sym typeface="Public Sans"/>
                <a:hlinkClick r:id="rId7" tooltip="https://legislatie.just.ro/Public/DetaliiDocumentAfis/286827"/>
              </a:rPr>
              <a:t> mobile</a:t>
            </a:r>
          </a:p>
          <a:p>
            <a:pPr>
              <a:lnSpc>
                <a:spcPts val="1540"/>
              </a:lnSpc>
              <a:spcAft>
                <a:spcPts val="400"/>
              </a:spcAft>
            </a:pPr>
            <a:endParaRPr lang="en-US" sz="1100" u="sng" dirty="0">
              <a:solidFill>
                <a:srgbClr val="FFFFFF"/>
              </a:solidFill>
              <a:latin typeface="Public Sans"/>
              <a:ea typeface="Public Sans"/>
              <a:cs typeface="Public Sans"/>
              <a:sym typeface="Public Sans"/>
              <a:hlinkClick r:id="rId7" tooltip="https://legislatie.just.ro/Public/DetaliiDocumentAfis/286827"/>
            </a:endParaRPr>
          </a:p>
        </p:txBody>
      </p:sp>
      <p:sp>
        <p:nvSpPr>
          <p:cNvPr id="11" name="Freeform 11"/>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2" name="Rectangle 11"/>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31</a:t>
            </a:r>
          </a:p>
        </p:txBody>
      </p:sp>
      <p:sp>
        <p:nvSpPr>
          <p:cNvPr id="15" name="Rectangle 14"/>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514350" y="1030555"/>
            <a:ext cx="3549699" cy="4796890"/>
          </a:xfrm>
          <a:custGeom>
            <a:avLst/>
            <a:gdLst/>
            <a:ahLst/>
            <a:cxnLst/>
            <a:rect l="l" t="t" r="r" b="b"/>
            <a:pathLst>
              <a:path w="7099397" h="9593779">
                <a:moveTo>
                  <a:pt x="0" y="0"/>
                </a:moveTo>
                <a:lnTo>
                  <a:pt x="7099397" y="0"/>
                </a:lnTo>
                <a:lnTo>
                  <a:pt x="7099397" y="9593780"/>
                </a:lnTo>
                <a:lnTo>
                  <a:pt x="0" y="95937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3910220" y="1963294"/>
            <a:ext cx="4105448" cy="4561609"/>
          </a:xfrm>
          <a:custGeom>
            <a:avLst/>
            <a:gdLst/>
            <a:ahLst/>
            <a:cxnLst/>
            <a:rect l="l" t="t" r="r" b="b"/>
            <a:pathLst>
              <a:path w="8210896" h="9123218">
                <a:moveTo>
                  <a:pt x="0" y="0"/>
                </a:moveTo>
                <a:lnTo>
                  <a:pt x="8210897" y="0"/>
                </a:lnTo>
                <a:lnTo>
                  <a:pt x="8210897" y="9123218"/>
                </a:lnTo>
                <a:lnTo>
                  <a:pt x="0" y="9123218"/>
                </a:lnTo>
                <a:lnTo>
                  <a:pt x="0" y="0"/>
                </a:lnTo>
                <a:close/>
              </a:path>
            </a:pathLst>
          </a:custGeom>
          <a:blipFill>
            <a:blip r:embed="rId5"/>
            <a:stretch>
              <a:fillRect/>
            </a:stretch>
          </a:blipFill>
        </p:spPr>
        <p:txBody>
          <a:bodyPr/>
          <a:lstStyle/>
          <a:p>
            <a:endParaRPr lang="ro-RO" sz="1200"/>
          </a:p>
        </p:txBody>
      </p:sp>
      <p:sp>
        <p:nvSpPr>
          <p:cNvPr id="8" name="Freeform 8"/>
          <p:cNvSpPr/>
          <p:nvPr/>
        </p:nvSpPr>
        <p:spPr>
          <a:xfrm rot="-811796">
            <a:off x="7228489" y="1382068"/>
            <a:ext cx="2113652" cy="2367634"/>
          </a:xfrm>
          <a:custGeom>
            <a:avLst/>
            <a:gdLst/>
            <a:ahLst/>
            <a:cxnLst/>
            <a:rect l="l" t="t" r="r" b="b"/>
            <a:pathLst>
              <a:path w="4227303" h="4735268">
                <a:moveTo>
                  <a:pt x="0" y="0"/>
                </a:moveTo>
                <a:lnTo>
                  <a:pt x="4227303" y="0"/>
                </a:lnTo>
                <a:lnTo>
                  <a:pt x="4227303" y="4735268"/>
                </a:lnTo>
                <a:lnTo>
                  <a:pt x="0" y="473526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TextBox 9"/>
          <p:cNvSpPr txBox="1"/>
          <p:nvPr/>
        </p:nvSpPr>
        <p:spPr>
          <a:xfrm>
            <a:off x="839111" y="1978134"/>
            <a:ext cx="3516522" cy="988732"/>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ORGANIZAREA ACTIVITĂȚII</a:t>
            </a:r>
          </a:p>
        </p:txBody>
      </p:sp>
      <p:sp>
        <p:nvSpPr>
          <p:cNvPr id="10" name="TextBox 10"/>
          <p:cNvSpPr txBox="1"/>
          <p:nvPr/>
        </p:nvSpPr>
        <p:spPr>
          <a:xfrm>
            <a:off x="966204" y="3702363"/>
            <a:ext cx="2402952" cy="945836"/>
          </a:xfrm>
          <a:prstGeom prst="rect">
            <a:avLst/>
          </a:prstGeom>
        </p:spPr>
        <p:txBody>
          <a:bodyPr wrap="square" lIns="45720" tIns="27432" rIns="45720" bIns="27432" rtlCol="0" anchor="t">
            <a:spAutoFit/>
          </a:bodyPr>
          <a:lstStyle/>
          <a:p>
            <a:pPr>
              <a:lnSpc>
                <a:spcPts val="1540"/>
              </a:lnSpc>
              <a:spcAft>
                <a:spcPts val="400"/>
              </a:spcAft>
            </a:pPr>
            <a:r>
              <a:rPr lang="en-US" sz="1700" b="0" u="sng">
                <a:solidFill>
                  <a:srgbClr val="1B2631"/>
                </a:solidFill>
                <a:latin typeface="Aptos"/>
                <a:ea typeface="Public Sans"/>
                <a:cs typeface="Public Sans"/>
                <a:sym typeface="Public Sans"/>
                <a:hlinkClick r:id="rId7" tooltip="https://www.edu.ro/sites/default/files/_fi%C8%99iere/Legislatie/2024/OME_5726_2024_ROFUIP.pdf"/>
              </a:rPr>
              <a:t>ROFUIP — OM 5726/2024, cu modificările și completările ulterioare (ultima modificare prin OMEC 4261/2026</a:t>
            </a:r>
          </a:p>
          <a:p>
            <a:pPr>
              <a:lnSpc>
                <a:spcPts val="1540"/>
              </a:lnSpc>
              <a:spcAft>
                <a:spcPts val="400"/>
              </a:spcAft>
            </a:pPr>
            <a:endParaRPr lang="en-US" sz="1100" u="sng">
              <a:solidFill>
                <a:srgbClr val="FFFFFF"/>
              </a:solidFill>
              <a:latin typeface="Public Sans"/>
              <a:ea typeface="Public Sans"/>
              <a:cs typeface="Public Sans"/>
              <a:sym typeface="Public Sans"/>
              <a:hlinkClick r:id="rId7" tooltip="https://www.edu.ro/sites/default/files/_fi%C8%99iere/Legislatie/2024/OME_5726_2024_ROFUIP.pdf"/>
            </a:endParaRPr>
          </a:p>
        </p:txBody>
      </p:sp>
      <p:sp>
        <p:nvSpPr>
          <p:cNvPr id="11" name="Freeform 11"/>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2" name="Rectangle 11"/>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32</a:t>
            </a:r>
          </a:p>
        </p:txBody>
      </p:sp>
      <p:sp>
        <p:nvSpPr>
          <p:cNvPr id="15" name="Rectangle 14"/>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514350" y="1030555"/>
            <a:ext cx="3549699" cy="4796890"/>
          </a:xfrm>
          <a:custGeom>
            <a:avLst/>
            <a:gdLst/>
            <a:ahLst/>
            <a:cxnLst/>
            <a:rect l="l" t="t" r="r" b="b"/>
            <a:pathLst>
              <a:path w="7099397" h="9593779">
                <a:moveTo>
                  <a:pt x="0" y="0"/>
                </a:moveTo>
                <a:lnTo>
                  <a:pt x="7099397" y="0"/>
                </a:lnTo>
                <a:lnTo>
                  <a:pt x="7099397" y="9593780"/>
                </a:lnTo>
                <a:lnTo>
                  <a:pt x="0" y="95937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3910220" y="1963294"/>
            <a:ext cx="4105448" cy="4561609"/>
          </a:xfrm>
          <a:custGeom>
            <a:avLst/>
            <a:gdLst/>
            <a:ahLst/>
            <a:cxnLst/>
            <a:rect l="l" t="t" r="r" b="b"/>
            <a:pathLst>
              <a:path w="8210896" h="9123218">
                <a:moveTo>
                  <a:pt x="0" y="0"/>
                </a:moveTo>
                <a:lnTo>
                  <a:pt x="8210897" y="0"/>
                </a:lnTo>
                <a:lnTo>
                  <a:pt x="8210897" y="9123218"/>
                </a:lnTo>
                <a:lnTo>
                  <a:pt x="0" y="9123218"/>
                </a:lnTo>
                <a:lnTo>
                  <a:pt x="0" y="0"/>
                </a:lnTo>
                <a:close/>
              </a:path>
            </a:pathLst>
          </a:custGeom>
          <a:blipFill>
            <a:blip r:embed="rId5"/>
            <a:stretch>
              <a:fillRect/>
            </a:stretch>
          </a:blipFill>
        </p:spPr>
        <p:txBody>
          <a:bodyPr/>
          <a:lstStyle/>
          <a:p>
            <a:endParaRPr lang="ro-RO" sz="1200" dirty="0"/>
          </a:p>
        </p:txBody>
      </p:sp>
      <p:sp>
        <p:nvSpPr>
          <p:cNvPr id="8" name="Freeform 8"/>
          <p:cNvSpPr/>
          <p:nvPr/>
        </p:nvSpPr>
        <p:spPr>
          <a:xfrm rot="-811796">
            <a:off x="7228489" y="1382068"/>
            <a:ext cx="2113652" cy="2367634"/>
          </a:xfrm>
          <a:custGeom>
            <a:avLst/>
            <a:gdLst/>
            <a:ahLst/>
            <a:cxnLst/>
            <a:rect l="l" t="t" r="r" b="b"/>
            <a:pathLst>
              <a:path w="4227303" h="4735268">
                <a:moveTo>
                  <a:pt x="0" y="0"/>
                </a:moveTo>
                <a:lnTo>
                  <a:pt x="4227303" y="0"/>
                </a:lnTo>
                <a:lnTo>
                  <a:pt x="4227303" y="4735268"/>
                </a:lnTo>
                <a:lnTo>
                  <a:pt x="0" y="473526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TextBox 9"/>
          <p:cNvSpPr txBox="1"/>
          <p:nvPr/>
        </p:nvSpPr>
        <p:spPr>
          <a:xfrm>
            <a:off x="839110" y="1978134"/>
            <a:ext cx="3071109" cy="1530162"/>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EVALUARE ȘI DOCUMENTE</a:t>
            </a:r>
          </a:p>
          <a:p>
            <a:pPr>
              <a:lnSpc>
                <a:spcPts val="3749"/>
              </a:lnSpc>
              <a:spcAft>
                <a:spcPts val="400"/>
              </a:spcAft>
            </a:pPr>
            <a:endParaRPr lang="en-US" sz="3749" dirty="0">
              <a:solidFill>
                <a:srgbClr val="FFFFFF"/>
              </a:solidFill>
              <a:latin typeface="Rockstone"/>
              <a:ea typeface="Rockstone"/>
              <a:cs typeface="Rockstone"/>
              <a:sym typeface="Rockstone"/>
            </a:endParaRPr>
          </a:p>
        </p:txBody>
      </p:sp>
      <p:sp>
        <p:nvSpPr>
          <p:cNvPr id="10" name="TextBox 10"/>
          <p:cNvSpPr txBox="1"/>
          <p:nvPr/>
        </p:nvSpPr>
        <p:spPr>
          <a:xfrm>
            <a:off x="966204" y="3702363"/>
            <a:ext cx="2402952" cy="561116"/>
          </a:xfrm>
          <a:prstGeom prst="rect">
            <a:avLst/>
          </a:prstGeom>
        </p:spPr>
        <p:txBody>
          <a:bodyPr wrap="square" lIns="45720" tIns="27432" rIns="45720" bIns="27432" rtlCol="0" anchor="t">
            <a:spAutoFit/>
          </a:bodyPr>
          <a:lstStyle/>
          <a:p>
            <a:pPr>
              <a:lnSpc>
                <a:spcPts val="1540"/>
              </a:lnSpc>
              <a:spcAft>
                <a:spcPts val="400"/>
              </a:spcAft>
            </a:pPr>
            <a:r>
              <a:rPr lang="en-US" sz="1700" b="0" u="sng">
                <a:solidFill>
                  <a:srgbClr val="1B2631"/>
                </a:solidFill>
                <a:latin typeface="Aptos"/>
                <a:ea typeface="Public Sans"/>
                <a:cs typeface="Public Sans"/>
                <a:sym typeface="Public Sans"/>
                <a:hlinkClick r:id="rId7" tooltip="https://legislatie.just.ro/Public/DetaliiDocumentAfis/288100"/>
              </a:rPr>
              <a:t>OM 6478/2024 (portofoliul educațional) Metodologia din 4.09.2024</a:t>
            </a:r>
          </a:p>
        </p:txBody>
      </p:sp>
      <p:sp>
        <p:nvSpPr>
          <p:cNvPr id="11" name="Freeform 11"/>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2" name="Rectangle 11"/>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33</a:t>
            </a:r>
          </a:p>
        </p:txBody>
      </p:sp>
      <p:sp>
        <p:nvSpPr>
          <p:cNvPr id="15" name="Rectangle 14"/>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514350" y="1030555"/>
            <a:ext cx="3549699" cy="4796890"/>
          </a:xfrm>
          <a:custGeom>
            <a:avLst/>
            <a:gdLst/>
            <a:ahLst/>
            <a:cxnLst/>
            <a:rect l="l" t="t" r="r" b="b"/>
            <a:pathLst>
              <a:path w="7099397" h="9593779">
                <a:moveTo>
                  <a:pt x="0" y="0"/>
                </a:moveTo>
                <a:lnTo>
                  <a:pt x="7099397" y="0"/>
                </a:lnTo>
                <a:lnTo>
                  <a:pt x="7099397" y="9593780"/>
                </a:lnTo>
                <a:lnTo>
                  <a:pt x="0" y="95937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3910220" y="1963294"/>
            <a:ext cx="4105448" cy="4561609"/>
          </a:xfrm>
          <a:custGeom>
            <a:avLst/>
            <a:gdLst/>
            <a:ahLst/>
            <a:cxnLst/>
            <a:rect l="l" t="t" r="r" b="b"/>
            <a:pathLst>
              <a:path w="8210896" h="9123218">
                <a:moveTo>
                  <a:pt x="0" y="0"/>
                </a:moveTo>
                <a:lnTo>
                  <a:pt x="8210897" y="0"/>
                </a:lnTo>
                <a:lnTo>
                  <a:pt x="8210897" y="9123218"/>
                </a:lnTo>
                <a:lnTo>
                  <a:pt x="0" y="9123218"/>
                </a:lnTo>
                <a:lnTo>
                  <a:pt x="0" y="0"/>
                </a:lnTo>
                <a:close/>
              </a:path>
            </a:pathLst>
          </a:custGeom>
          <a:blipFill>
            <a:blip r:embed="rId5"/>
            <a:stretch>
              <a:fillRect/>
            </a:stretch>
          </a:blipFill>
        </p:spPr>
        <p:txBody>
          <a:bodyPr/>
          <a:lstStyle/>
          <a:p>
            <a:endParaRPr lang="ro-RO" sz="1200"/>
          </a:p>
        </p:txBody>
      </p:sp>
      <p:sp>
        <p:nvSpPr>
          <p:cNvPr id="8" name="Freeform 8"/>
          <p:cNvSpPr/>
          <p:nvPr/>
        </p:nvSpPr>
        <p:spPr>
          <a:xfrm rot="-811796">
            <a:off x="7228489" y="1382068"/>
            <a:ext cx="2113652" cy="2367634"/>
          </a:xfrm>
          <a:custGeom>
            <a:avLst/>
            <a:gdLst/>
            <a:ahLst/>
            <a:cxnLst/>
            <a:rect l="l" t="t" r="r" b="b"/>
            <a:pathLst>
              <a:path w="4227303" h="4735268">
                <a:moveTo>
                  <a:pt x="0" y="0"/>
                </a:moveTo>
                <a:lnTo>
                  <a:pt x="4227303" y="0"/>
                </a:lnTo>
                <a:lnTo>
                  <a:pt x="4227303" y="4735268"/>
                </a:lnTo>
                <a:lnTo>
                  <a:pt x="0" y="473526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TextBox 9"/>
          <p:cNvSpPr txBox="1"/>
          <p:nvPr/>
        </p:nvSpPr>
        <p:spPr>
          <a:xfrm>
            <a:off x="911228" y="1543964"/>
            <a:ext cx="2779624" cy="988732"/>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SITUA</a:t>
            </a:r>
            <a:r>
              <a:rPr lang="ro-RO" sz="2900" b="0" dirty="0">
                <a:latin typeface="Aptos"/>
                <a:ea typeface="Rockstone"/>
                <a:cs typeface="Rockstone"/>
                <a:sym typeface="Rockstone"/>
              </a:rPr>
              <a:t>Ț</a:t>
            </a:r>
            <a:r>
              <a:rPr lang="en-US" sz="2900" b="0" dirty="0">
                <a:latin typeface="Aptos"/>
                <a:ea typeface="Rockstone"/>
                <a:cs typeface="Rockstone"/>
                <a:sym typeface="Rockstone"/>
              </a:rPr>
              <a:t>II SPECIALE</a:t>
            </a:r>
          </a:p>
        </p:txBody>
      </p:sp>
      <p:sp>
        <p:nvSpPr>
          <p:cNvPr id="10" name="TextBox 10"/>
          <p:cNvSpPr txBox="1"/>
          <p:nvPr/>
        </p:nvSpPr>
        <p:spPr>
          <a:xfrm>
            <a:off x="981383" y="3312014"/>
            <a:ext cx="2709469" cy="2027158"/>
          </a:xfrm>
          <a:prstGeom prst="rect">
            <a:avLst/>
          </a:prstGeom>
        </p:spPr>
        <p:txBody>
          <a:bodyPr wrap="square" lIns="45720" tIns="27432" rIns="45720" bIns="27432" rtlCol="0" anchor="t">
            <a:spAutoFit/>
          </a:bodyPr>
          <a:lstStyle/>
          <a:p>
            <a:pPr>
              <a:lnSpc>
                <a:spcPts val="1540"/>
              </a:lnSpc>
              <a:spcAft>
                <a:spcPts val="400"/>
              </a:spcAft>
            </a:pPr>
            <a:r>
              <a:rPr lang="en-US" sz="1700" b="0" u="sng" dirty="0">
                <a:solidFill>
                  <a:srgbClr val="1B2631"/>
                </a:solidFill>
                <a:latin typeface="Aptos"/>
                <a:ea typeface="Public Sans"/>
                <a:cs typeface="Public Sans"/>
                <a:sym typeface="Public Sans"/>
                <a:hlinkClick r:id="rId7" tooltip="https://legislatie.just.ro/Public/DetaliiDocumentAfis/279786"/>
              </a:rPr>
              <a:t>OM 3945/2024 </a:t>
            </a:r>
            <a:r>
              <a:rPr lang="en-US" sz="1700" b="0" dirty="0">
                <a:solidFill>
                  <a:srgbClr val="1B2631"/>
                </a:solidFill>
                <a:latin typeface="Aptos"/>
                <a:ea typeface="Public Sans"/>
                <a:cs typeface="Public Sans"/>
                <a:sym typeface="Public Sans"/>
              </a:rPr>
              <a:t>(</a:t>
            </a:r>
            <a:r>
              <a:rPr lang="en-US" sz="1700" b="0" dirty="0" err="1">
                <a:solidFill>
                  <a:srgbClr val="1B2631"/>
                </a:solidFill>
                <a:latin typeface="Aptos"/>
                <a:ea typeface="Public Sans"/>
                <a:cs typeface="Public Sans"/>
                <a:sym typeface="Public Sans"/>
              </a:rPr>
              <a:t>distribuție</a:t>
            </a:r>
            <a:r>
              <a:rPr lang="en-US" sz="1700" b="0" dirty="0">
                <a:solidFill>
                  <a:srgbClr val="1B2631"/>
                </a:solidFill>
                <a:latin typeface="Aptos"/>
                <a:ea typeface="Public Sans"/>
                <a:cs typeface="Public Sans"/>
                <a:sym typeface="Public Sans"/>
              </a:rPr>
              <a:t> </a:t>
            </a:r>
            <a:r>
              <a:rPr lang="en-US" sz="1700" b="0" dirty="0" err="1">
                <a:solidFill>
                  <a:srgbClr val="1B2631"/>
                </a:solidFill>
                <a:latin typeface="Aptos"/>
                <a:ea typeface="Public Sans"/>
                <a:cs typeface="Public Sans"/>
                <a:sym typeface="Public Sans"/>
              </a:rPr>
              <a:t>aleatorie</a:t>
            </a:r>
            <a:r>
              <a:rPr lang="en-US" sz="1700" b="0" dirty="0">
                <a:solidFill>
                  <a:srgbClr val="1B2631"/>
                </a:solidFill>
                <a:latin typeface="Aptos"/>
                <a:ea typeface="Public Sans"/>
                <a:cs typeface="Public Sans"/>
                <a:sym typeface="Public Sans"/>
              </a:rPr>
              <a:t>)</a:t>
            </a:r>
            <a:endParaRPr lang="ro-RO" sz="1700" dirty="0">
              <a:solidFill>
                <a:srgbClr val="1B2631"/>
              </a:solidFill>
              <a:latin typeface="Aptos"/>
              <a:ea typeface="Public Sans"/>
              <a:cs typeface="Public Sans"/>
              <a:sym typeface="Public Sans"/>
            </a:endParaRPr>
          </a:p>
          <a:p>
            <a:pPr>
              <a:lnSpc>
                <a:spcPts val="1540"/>
              </a:lnSpc>
              <a:spcAft>
                <a:spcPts val="400"/>
              </a:spcAft>
            </a:pPr>
            <a:endParaRPr lang="en-US" sz="1700" b="0" dirty="0">
              <a:solidFill>
                <a:srgbClr val="1B2631"/>
              </a:solidFill>
              <a:latin typeface="Aptos"/>
              <a:ea typeface="Public Sans"/>
              <a:cs typeface="Public Sans"/>
              <a:sym typeface="Public Sans"/>
            </a:endParaRPr>
          </a:p>
          <a:p>
            <a:pPr>
              <a:lnSpc>
                <a:spcPts val="1540"/>
              </a:lnSpc>
              <a:spcAft>
                <a:spcPts val="400"/>
              </a:spcAft>
            </a:pPr>
            <a:r>
              <a:rPr lang="en-US" sz="1700" b="0" u="sng" dirty="0">
                <a:solidFill>
                  <a:srgbClr val="1B2631"/>
                </a:solidFill>
                <a:latin typeface="Aptos"/>
                <a:ea typeface="Public Sans"/>
                <a:cs typeface="Public Sans"/>
                <a:sym typeface="Public Sans"/>
                <a:hlinkClick r:id="rId8" tooltip="https://legislatie.just.ro/Public/DetaliiDocumentAfis/293158"/>
              </a:rPr>
              <a:t>OM 7839/2024 (2 ani </a:t>
            </a:r>
            <a:r>
              <a:rPr lang="en-US" sz="1700" b="0" u="sng" dirty="0" err="1">
                <a:solidFill>
                  <a:srgbClr val="1B2631"/>
                </a:solidFill>
                <a:latin typeface="Aptos"/>
                <a:ea typeface="Public Sans"/>
                <a:cs typeface="Public Sans"/>
                <a:sym typeface="Public Sans"/>
                <a:hlinkClick r:id="rId8" tooltip="https://legislatie.just.ro/Public/DetaliiDocumentAfis/293158"/>
              </a:rPr>
              <a:t>într</a:t>
            </a:r>
            <a:r>
              <a:rPr lang="en-US" sz="1700" b="0" u="sng" dirty="0">
                <a:solidFill>
                  <a:srgbClr val="1B2631"/>
                </a:solidFill>
                <a:latin typeface="Aptos"/>
                <a:ea typeface="Public Sans"/>
                <a:cs typeface="Public Sans"/>
                <a:sym typeface="Public Sans"/>
                <a:hlinkClick r:id="rId8" tooltip="https://legislatie.just.ro/Public/DetaliiDocumentAfis/293158"/>
              </a:rPr>
              <a:t>-un an)</a:t>
            </a:r>
            <a:endParaRPr lang="ro-RO" sz="1700" b="0" u="sng" dirty="0">
              <a:solidFill>
                <a:srgbClr val="1B2631"/>
              </a:solidFill>
              <a:latin typeface="Aptos"/>
              <a:ea typeface="Public Sans"/>
              <a:cs typeface="Public Sans"/>
              <a:sym typeface="Public Sans"/>
              <a:hlinkClick r:id="rId8" tooltip="https://legislatie.just.ro/Public/DetaliiDocumentAfis/293158"/>
            </a:endParaRPr>
          </a:p>
          <a:p>
            <a:pPr>
              <a:lnSpc>
                <a:spcPts val="1540"/>
              </a:lnSpc>
              <a:spcAft>
                <a:spcPts val="400"/>
              </a:spcAft>
            </a:pPr>
            <a:endParaRPr lang="en-US" sz="1700" b="0" u="sng" dirty="0">
              <a:solidFill>
                <a:srgbClr val="1B2631"/>
              </a:solidFill>
              <a:latin typeface="Aptos"/>
              <a:ea typeface="Public Sans"/>
              <a:cs typeface="Public Sans"/>
              <a:sym typeface="Public Sans"/>
              <a:hlinkClick r:id="rId8" tooltip="https://legislatie.just.ro/Public/DetaliiDocumentAfis/293158"/>
            </a:endParaRPr>
          </a:p>
          <a:p>
            <a:pPr>
              <a:lnSpc>
                <a:spcPts val="1540"/>
              </a:lnSpc>
              <a:spcAft>
                <a:spcPts val="400"/>
              </a:spcAft>
            </a:pPr>
            <a:r>
              <a:rPr lang="en-US" sz="1700" b="0" u="sng" dirty="0">
                <a:solidFill>
                  <a:srgbClr val="1B2631"/>
                </a:solidFill>
                <a:latin typeface="Aptos"/>
                <a:ea typeface="Public Sans"/>
                <a:cs typeface="Public Sans"/>
                <a:sym typeface="Public Sans"/>
                <a:hlinkClick r:id="rId9" tooltip="https://legislatie.just.ro/public/DetaliiDocument/266796"/>
              </a:rPr>
              <a:t>OM 3899/2023 (</a:t>
            </a:r>
            <a:r>
              <a:rPr lang="en-US" sz="1700" b="0" u="sng" dirty="0" err="1">
                <a:solidFill>
                  <a:srgbClr val="1B2631"/>
                </a:solidFill>
                <a:latin typeface="Aptos"/>
                <a:ea typeface="Public Sans"/>
                <a:cs typeface="Public Sans"/>
                <a:sym typeface="Public Sans"/>
                <a:hlinkClick r:id="rId9" tooltip="https://legislatie.just.ro/public/DetaliiDocument/266796"/>
              </a:rPr>
              <a:t>grupe</a:t>
            </a:r>
            <a:r>
              <a:rPr lang="en-US" sz="1700" b="0" u="sng" dirty="0">
                <a:solidFill>
                  <a:srgbClr val="1B2631"/>
                </a:solidFill>
                <a:latin typeface="Aptos"/>
                <a:ea typeface="Public Sans"/>
                <a:cs typeface="Public Sans"/>
                <a:sym typeface="Public Sans"/>
                <a:hlinkClick r:id="rId9" tooltip="https://legislatie.just.ro/public/DetaliiDocument/266796"/>
              </a:rPr>
              <a:t> de </a:t>
            </a:r>
            <a:r>
              <a:rPr lang="en-US" sz="1700" b="0" u="sng" dirty="0" err="1">
                <a:solidFill>
                  <a:srgbClr val="1B2631"/>
                </a:solidFill>
                <a:latin typeface="Aptos"/>
                <a:ea typeface="Public Sans"/>
                <a:cs typeface="Public Sans"/>
                <a:sym typeface="Public Sans"/>
                <a:hlinkClick r:id="rId9" tooltip="https://legislatie.just.ro/public/DetaliiDocument/266796"/>
              </a:rPr>
              <a:t>acomodare</a:t>
            </a:r>
            <a:r>
              <a:rPr lang="en-US" sz="1700" b="0" dirty="0">
                <a:solidFill>
                  <a:srgbClr val="1B2631"/>
                </a:solidFill>
                <a:latin typeface="Aptos"/>
                <a:ea typeface="Public Sans"/>
                <a:cs typeface="Public Sans"/>
                <a:sym typeface="Public Sans"/>
              </a:rPr>
              <a:t>)</a:t>
            </a:r>
          </a:p>
          <a:p>
            <a:pPr>
              <a:lnSpc>
                <a:spcPts val="1540"/>
              </a:lnSpc>
              <a:spcAft>
                <a:spcPts val="400"/>
              </a:spcAft>
            </a:pPr>
            <a:endParaRPr lang="en-US" sz="1100" dirty="0">
              <a:solidFill>
                <a:srgbClr val="FFFFFF"/>
              </a:solidFill>
              <a:latin typeface="Public Sans"/>
              <a:ea typeface="Public Sans"/>
              <a:cs typeface="Public Sans"/>
              <a:sym typeface="Public Sans"/>
            </a:endParaRPr>
          </a:p>
        </p:txBody>
      </p:sp>
      <p:sp>
        <p:nvSpPr>
          <p:cNvPr id="11" name="Freeform 11"/>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10"/>
            <a:stretch>
              <a:fillRect/>
            </a:stretch>
          </a:blipFill>
        </p:spPr>
        <p:txBody>
          <a:bodyPr/>
          <a:lstStyle/>
          <a:p>
            <a:endParaRPr lang="ro-RO" sz="1200"/>
          </a:p>
        </p:txBody>
      </p:sp>
      <p:sp>
        <p:nvSpPr>
          <p:cNvPr id="12" name="Rectangle 11"/>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34</a:t>
            </a:r>
          </a:p>
        </p:txBody>
      </p:sp>
      <p:sp>
        <p:nvSpPr>
          <p:cNvPr id="15" name="Rectangle 14"/>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514350" y="1030555"/>
            <a:ext cx="3549699" cy="4796890"/>
          </a:xfrm>
          <a:custGeom>
            <a:avLst/>
            <a:gdLst/>
            <a:ahLst/>
            <a:cxnLst/>
            <a:rect l="l" t="t" r="r" b="b"/>
            <a:pathLst>
              <a:path w="7099397" h="9593779">
                <a:moveTo>
                  <a:pt x="0" y="0"/>
                </a:moveTo>
                <a:lnTo>
                  <a:pt x="7099397" y="0"/>
                </a:lnTo>
                <a:lnTo>
                  <a:pt x="7099397" y="9593780"/>
                </a:lnTo>
                <a:lnTo>
                  <a:pt x="0" y="95937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3910220" y="1963294"/>
            <a:ext cx="4105448" cy="4561609"/>
          </a:xfrm>
          <a:custGeom>
            <a:avLst/>
            <a:gdLst/>
            <a:ahLst/>
            <a:cxnLst/>
            <a:rect l="l" t="t" r="r" b="b"/>
            <a:pathLst>
              <a:path w="8210896" h="9123218">
                <a:moveTo>
                  <a:pt x="0" y="0"/>
                </a:moveTo>
                <a:lnTo>
                  <a:pt x="8210897" y="0"/>
                </a:lnTo>
                <a:lnTo>
                  <a:pt x="8210897" y="9123218"/>
                </a:lnTo>
                <a:lnTo>
                  <a:pt x="0" y="9123218"/>
                </a:lnTo>
                <a:lnTo>
                  <a:pt x="0" y="0"/>
                </a:lnTo>
                <a:close/>
              </a:path>
            </a:pathLst>
          </a:custGeom>
          <a:blipFill>
            <a:blip r:embed="rId5"/>
            <a:stretch>
              <a:fillRect/>
            </a:stretch>
          </a:blipFill>
        </p:spPr>
        <p:txBody>
          <a:bodyPr/>
          <a:lstStyle/>
          <a:p>
            <a:endParaRPr lang="ro-RO" sz="1200"/>
          </a:p>
        </p:txBody>
      </p:sp>
      <p:sp>
        <p:nvSpPr>
          <p:cNvPr id="8" name="Freeform 8"/>
          <p:cNvSpPr/>
          <p:nvPr/>
        </p:nvSpPr>
        <p:spPr>
          <a:xfrm rot="-811796">
            <a:off x="7228489" y="1382068"/>
            <a:ext cx="2113652" cy="2367634"/>
          </a:xfrm>
          <a:custGeom>
            <a:avLst/>
            <a:gdLst/>
            <a:ahLst/>
            <a:cxnLst/>
            <a:rect l="l" t="t" r="r" b="b"/>
            <a:pathLst>
              <a:path w="4227303" h="4735268">
                <a:moveTo>
                  <a:pt x="0" y="0"/>
                </a:moveTo>
                <a:lnTo>
                  <a:pt x="4227303" y="0"/>
                </a:lnTo>
                <a:lnTo>
                  <a:pt x="4227303" y="4735268"/>
                </a:lnTo>
                <a:lnTo>
                  <a:pt x="0" y="473526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TextBox 9"/>
          <p:cNvSpPr txBox="1"/>
          <p:nvPr/>
        </p:nvSpPr>
        <p:spPr>
          <a:xfrm>
            <a:off x="896049" y="1366838"/>
            <a:ext cx="2779624" cy="1916422"/>
          </a:xfrm>
          <a:prstGeom prst="rect">
            <a:avLst/>
          </a:prstGeom>
        </p:spPr>
        <p:txBody>
          <a:bodyPr wrap="square" lIns="45720" tIns="27432" rIns="45720" bIns="27432" rtlCol="0" anchor="t">
            <a:spAutoFit/>
          </a:bodyPr>
          <a:lstStyle/>
          <a:p>
            <a:pPr>
              <a:lnSpc>
                <a:spcPts val="3749"/>
              </a:lnSpc>
              <a:spcAft>
                <a:spcPts val="400"/>
              </a:spcAft>
            </a:pPr>
            <a:r>
              <a:rPr lang="en-US" sz="2300" b="0" dirty="0">
                <a:latin typeface="Aptos"/>
                <a:ea typeface="Rockstone"/>
                <a:cs typeface="Rockstone"/>
                <a:sym typeface="Rockstone"/>
              </a:rPr>
              <a:t>EVALUĂRI, EXAMENE, CONCURSURI NAȚIONALE</a:t>
            </a:r>
          </a:p>
        </p:txBody>
      </p:sp>
      <p:sp>
        <p:nvSpPr>
          <p:cNvPr id="10" name="TextBox 10"/>
          <p:cNvSpPr txBox="1"/>
          <p:nvPr/>
        </p:nvSpPr>
        <p:spPr>
          <a:xfrm>
            <a:off x="931126" y="3324225"/>
            <a:ext cx="2709469" cy="1907638"/>
          </a:xfrm>
          <a:prstGeom prst="rect">
            <a:avLst/>
          </a:prstGeom>
        </p:spPr>
        <p:txBody>
          <a:bodyPr wrap="square" lIns="45720" tIns="27432" rIns="45720" bIns="27432" rtlCol="0" anchor="t">
            <a:spAutoFit/>
          </a:bodyPr>
          <a:lstStyle/>
          <a:p>
            <a:pPr>
              <a:lnSpc>
                <a:spcPts val="1540"/>
              </a:lnSpc>
              <a:spcAft>
                <a:spcPts val="400"/>
              </a:spcAft>
            </a:pPr>
            <a:r>
              <a:rPr lang="en-US" sz="1700" b="0" u="sng" dirty="0">
                <a:solidFill>
                  <a:srgbClr val="1B2631"/>
                </a:solidFill>
                <a:latin typeface="Aptos"/>
                <a:ea typeface="Public Sans"/>
                <a:cs typeface="Public Sans"/>
                <a:sym typeface="Public Sans"/>
                <a:hlinkClick r:id="rId7" tooltip="https://www.edu.ro/sites/default/files/fisiere/12_07_2026_Dosar_presa_rezultate_finale_examen_bacalaureat_prima_sesiune_2026.pdf"/>
              </a:rPr>
              <a:t>Prima </a:t>
            </a:r>
            <a:r>
              <a:rPr lang="en-US" sz="1700" b="0" u="sng" dirty="0" err="1">
                <a:solidFill>
                  <a:srgbClr val="1B2631"/>
                </a:solidFill>
                <a:latin typeface="Aptos"/>
                <a:ea typeface="Public Sans"/>
                <a:cs typeface="Public Sans"/>
                <a:sym typeface="Public Sans"/>
                <a:hlinkClick r:id="rId7" tooltip="https://www.edu.ro/sites/default/files/fisiere/12_07_2026_Dosar_presa_rezultate_finale_examen_bacalaureat_prima_sesiune_2026.pdf"/>
              </a:rPr>
              <a:t>sesiune</a:t>
            </a:r>
            <a:r>
              <a:rPr lang="en-US" sz="1700" b="0" u="sng" dirty="0">
                <a:solidFill>
                  <a:srgbClr val="1B2631"/>
                </a:solidFill>
                <a:latin typeface="Aptos"/>
                <a:ea typeface="Public Sans"/>
                <a:cs typeface="Public Sans"/>
                <a:sym typeface="Public Sans"/>
                <a:hlinkClick r:id="rId7" tooltip="https://www.edu.ro/sites/default/files/fisiere/12_07_2026_Dosar_presa_rezultate_finale_examen_bacalaureat_prima_sesiune_2026.pdf"/>
              </a:rPr>
              <a:t> de </a:t>
            </a:r>
            <a:r>
              <a:rPr lang="en-US" sz="1700" b="0" u="sng" dirty="0" err="1">
                <a:solidFill>
                  <a:srgbClr val="1B2631"/>
                </a:solidFill>
                <a:latin typeface="Aptos"/>
                <a:ea typeface="Public Sans"/>
                <a:cs typeface="Public Sans"/>
                <a:sym typeface="Public Sans"/>
                <a:hlinkClick r:id="rId7" tooltip="https://www.edu.ro/sites/default/files/fisiere/12_07_2026_Dosar_presa_rezultate_finale_examen_bacalaureat_prima_sesiune_2026.pdf"/>
              </a:rPr>
              <a:t>bacalaureat</a:t>
            </a:r>
            <a:r>
              <a:rPr lang="en-US" sz="1700" b="0" u="sng" dirty="0">
                <a:solidFill>
                  <a:srgbClr val="1B2631"/>
                </a:solidFill>
                <a:latin typeface="Aptos"/>
                <a:ea typeface="Public Sans"/>
                <a:cs typeface="Public Sans"/>
                <a:sym typeface="Public Sans"/>
                <a:hlinkClick r:id="rId7" tooltip="https://www.edu.ro/sites/default/files/fisiere/12_07_2026_Dosar_presa_rezultate_finale_examen_bacalaureat_prima_sesiune_2026.pdf"/>
              </a:rPr>
              <a:t> 2026</a:t>
            </a:r>
          </a:p>
          <a:p>
            <a:pPr>
              <a:lnSpc>
                <a:spcPts val="1540"/>
              </a:lnSpc>
              <a:spcAft>
                <a:spcPts val="400"/>
              </a:spcAft>
            </a:pPr>
            <a:endParaRPr lang="en-US" sz="1100" u="sng" dirty="0">
              <a:solidFill>
                <a:srgbClr val="FFFFFF"/>
              </a:solidFill>
              <a:latin typeface="Public Sans"/>
              <a:ea typeface="Public Sans"/>
              <a:cs typeface="Public Sans"/>
              <a:sym typeface="Public Sans"/>
              <a:hlinkClick r:id="rId7" tooltip="https://www.edu.ro/sites/default/files/fisiere/12_07_2026_Dosar_presa_rezultate_finale_examen_bacalaureat_prima_sesiune_2026.pdf"/>
            </a:endParaRPr>
          </a:p>
          <a:p>
            <a:pPr>
              <a:lnSpc>
                <a:spcPts val="1540"/>
              </a:lnSpc>
              <a:spcAft>
                <a:spcPts val="400"/>
              </a:spcAft>
            </a:pPr>
            <a:r>
              <a:rPr lang="en-US" sz="1700" b="0" u="sng" dirty="0">
                <a:solidFill>
                  <a:srgbClr val="1B2631"/>
                </a:solidFill>
                <a:latin typeface="Aptos"/>
                <a:ea typeface="Public Sans"/>
                <a:cs typeface="Public Sans"/>
                <a:sym typeface="Public Sans"/>
                <a:hlinkClick r:id="rId8" tooltip="https://www.edu.ro/sites/default/files/fisiere/24_08_2026_dosar_presa_rezultate_finale_bacalaureat_S2.pdf"/>
              </a:rPr>
              <a:t>A </a:t>
            </a:r>
            <a:r>
              <a:rPr lang="en-US" sz="1700" b="0" u="sng" dirty="0" err="1">
                <a:solidFill>
                  <a:srgbClr val="1B2631"/>
                </a:solidFill>
                <a:latin typeface="Aptos"/>
                <a:ea typeface="Public Sans"/>
                <a:cs typeface="Public Sans"/>
                <a:sym typeface="Public Sans"/>
                <a:hlinkClick r:id="rId8" tooltip="https://www.edu.ro/sites/default/files/fisiere/24_08_2026_dosar_presa_rezultate_finale_bacalaureat_S2.pdf"/>
              </a:rPr>
              <a:t>doua</a:t>
            </a:r>
            <a:r>
              <a:rPr lang="en-US" sz="1700" b="0" u="sng" dirty="0">
                <a:solidFill>
                  <a:srgbClr val="1B2631"/>
                </a:solidFill>
                <a:latin typeface="Aptos"/>
                <a:ea typeface="Public Sans"/>
                <a:cs typeface="Public Sans"/>
                <a:sym typeface="Public Sans"/>
                <a:hlinkClick r:id="rId8" tooltip="https://www.edu.ro/sites/default/files/fisiere/24_08_2026_dosar_presa_rezultate_finale_bacalaureat_S2.pdf"/>
              </a:rPr>
              <a:t> </a:t>
            </a:r>
            <a:r>
              <a:rPr lang="en-US" sz="1700" b="0" u="sng" dirty="0" err="1">
                <a:solidFill>
                  <a:srgbClr val="1B2631"/>
                </a:solidFill>
                <a:latin typeface="Aptos"/>
                <a:ea typeface="Public Sans"/>
                <a:cs typeface="Public Sans"/>
                <a:sym typeface="Public Sans"/>
                <a:hlinkClick r:id="rId8" tooltip="https://www.edu.ro/sites/default/files/fisiere/24_08_2026_dosar_presa_rezultate_finale_bacalaureat_S2.pdf"/>
              </a:rPr>
              <a:t>sesiune</a:t>
            </a:r>
            <a:r>
              <a:rPr lang="en-US" sz="1700" b="0" u="sng" dirty="0">
                <a:solidFill>
                  <a:srgbClr val="1B2631"/>
                </a:solidFill>
                <a:latin typeface="Aptos"/>
                <a:ea typeface="Public Sans"/>
                <a:cs typeface="Public Sans"/>
                <a:sym typeface="Public Sans"/>
                <a:hlinkClick r:id="rId8" tooltip="https://www.edu.ro/sites/default/files/fisiere/24_08_2026_dosar_presa_rezultate_finale_bacalaureat_S2.pdf"/>
              </a:rPr>
              <a:t> de </a:t>
            </a:r>
            <a:r>
              <a:rPr lang="en-US" sz="1700" b="0" u="sng" dirty="0" err="1">
                <a:solidFill>
                  <a:srgbClr val="1B2631"/>
                </a:solidFill>
                <a:latin typeface="Aptos"/>
                <a:ea typeface="Public Sans"/>
                <a:cs typeface="Public Sans"/>
                <a:sym typeface="Public Sans"/>
                <a:hlinkClick r:id="rId8" tooltip="https://www.edu.ro/sites/default/files/fisiere/24_08_2026_dosar_presa_rezultate_finale_bacalaureat_S2.pdf"/>
              </a:rPr>
              <a:t>bacalaureat</a:t>
            </a:r>
            <a:r>
              <a:rPr lang="en-US" sz="1700" b="0" u="sng" dirty="0">
                <a:solidFill>
                  <a:srgbClr val="1B2631"/>
                </a:solidFill>
                <a:latin typeface="Aptos"/>
                <a:ea typeface="Public Sans"/>
                <a:cs typeface="Public Sans"/>
                <a:sym typeface="Public Sans"/>
                <a:hlinkClick r:id="rId8" tooltip="https://www.edu.ro/sites/default/files/fisiere/24_08_2026_dosar_presa_rezultate_finale_bacalaureat_S2.pdf"/>
              </a:rPr>
              <a:t> 2026</a:t>
            </a:r>
          </a:p>
          <a:p>
            <a:pPr>
              <a:lnSpc>
                <a:spcPts val="1540"/>
              </a:lnSpc>
              <a:spcAft>
                <a:spcPts val="400"/>
              </a:spcAft>
            </a:pPr>
            <a:endParaRPr lang="en-US" sz="1100" u="sng" dirty="0">
              <a:solidFill>
                <a:srgbClr val="FFFFFF"/>
              </a:solidFill>
              <a:latin typeface="Public Sans"/>
              <a:ea typeface="Public Sans"/>
              <a:cs typeface="Public Sans"/>
              <a:sym typeface="Public Sans"/>
              <a:hlinkClick r:id="rId8" tooltip="https://www.edu.ro/sites/default/files/fisiere/24_08_2026_dosar_presa_rezultate_finale_bacalaureat_S2.pdf"/>
            </a:endParaRPr>
          </a:p>
          <a:p>
            <a:pPr>
              <a:lnSpc>
                <a:spcPts val="1540"/>
              </a:lnSpc>
              <a:spcAft>
                <a:spcPts val="400"/>
              </a:spcAft>
            </a:pPr>
            <a:r>
              <a:rPr lang="en-US" sz="1700" b="0" u="sng" dirty="0">
                <a:solidFill>
                  <a:srgbClr val="1B2631"/>
                </a:solidFill>
                <a:latin typeface="Aptos"/>
                <a:ea typeface="Public Sans"/>
                <a:cs typeface="Public Sans"/>
                <a:sym typeface="Public Sans"/>
                <a:hlinkClick r:id="rId9" tooltip="https://www.edu.ro/sites/default/files/30_06_2026_Dosar_presa_ENVIII_2026_IC.pdf"/>
              </a:rPr>
              <a:t>EN8 2026</a:t>
            </a:r>
          </a:p>
          <a:p>
            <a:pPr>
              <a:lnSpc>
                <a:spcPts val="1540"/>
              </a:lnSpc>
              <a:spcAft>
                <a:spcPts val="400"/>
              </a:spcAft>
            </a:pPr>
            <a:endParaRPr lang="en-US" sz="1100" u="sng" dirty="0">
              <a:solidFill>
                <a:srgbClr val="FFFFFF"/>
              </a:solidFill>
              <a:latin typeface="Public Sans"/>
              <a:ea typeface="Public Sans"/>
              <a:cs typeface="Public Sans"/>
              <a:sym typeface="Public Sans"/>
              <a:hlinkClick r:id="rId9" tooltip="https://www.edu.ro/sites/default/files/30_06_2026_Dosar_presa_ENVIII_2026_IC.pdf"/>
            </a:endParaRPr>
          </a:p>
          <a:p>
            <a:pPr>
              <a:lnSpc>
                <a:spcPts val="1540"/>
              </a:lnSpc>
              <a:spcAft>
                <a:spcPts val="400"/>
              </a:spcAft>
            </a:pPr>
            <a:r>
              <a:rPr lang="en-US" sz="1700" b="0" u="sng" dirty="0" err="1">
                <a:solidFill>
                  <a:srgbClr val="1B2631"/>
                </a:solidFill>
                <a:latin typeface="Aptos"/>
                <a:ea typeface="Public Sans"/>
                <a:cs typeface="Public Sans"/>
                <a:sym typeface="Public Sans"/>
                <a:hlinkClick r:id="rId10" tooltip="https://www.edupedu.ro/mediile-de-10-la-definitivat-2026-40-de-profesori-au-obtinut-medii-maxime-este-al-doilea-cel-mai-mic-numar-de-medii-de-10-din-ultimii-6-ani/"/>
              </a:rPr>
              <a:t>Definitivat</a:t>
            </a:r>
            <a:endParaRPr lang="en-US" sz="1100" u="sng" dirty="0">
              <a:solidFill>
                <a:srgbClr val="FFFFFF"/>
              </a:solidFill>
              <a:latin typeface="Public Sans"/>
              <a:ea typeface="Public Sans"/>
              <a:cs typeface="Public Sans"/>
              <a:sym typeface="Public Sans"/>
              <a:hlinkClick r:id="rId10" tooltip="https://www.edupedu.ro/mediile-de-10-la-definitivat-2026-40-de-profesori-au-obtinut-medii-maxime-este-al-doilea-cel-mai-mic-numar-de-medii-de-10-din-ultimii-6-ani/"/>
            </a:endParaRPr>
          </a:p>
          <a:p>
            <a:pPr>
              <a:lnSpc>
                <a:spcPts val="1540"/>
              </a:lnSpc>
              <a:spcAft>
                <a:spcPts val="400"/>
              </a:spcAft>
            </a:pPr>
            <a:endParaRPr lang="en-US" sz="1100" u="sng" dirty="0">
              <a:solidFill>
                <a:srgbClr val="FFFFFF"/>
              </a:solidFill>
              <a:latin typeface="Public Sans"/>
              <a:ea typeface="Public Sans"/>
              <a:cs typeface="Public Sans"/>
              <a:sym typeface="Public Sans"/>
              <a:hlinkClick r:id="rId10" tooltip="https://www.edupedu.ro/mediile-de-10-la-definitivat-2026-40-de-profesori-au-obtinut-medii-maxime-este-al-doilea-cel-mai-mic-numar-de-medii-de-10-din-ultimii-6-ani/"/>
            </a:endParaRPr>
          </a:p>
          <a:p>
            <a:pPr>
              <a:lnSpc>
                <a:spcPts val="1540"/>
              </a:lnSpc>
              <a:spcAft>
                <a:spcPts val="400"/>
              </a:spcAft>
            </a:pPr>
            <a:r>
              <a:rPr lang="en-US" sz="1700" b="0" u="sng" dirty="0" err="1">
                <a:solidFill>
                  <a:srgbClr val="1B2631"/>
                </a:solidFill>
                <a:latin typeface="Aptos"/>
                <a:ea typeface="Public Sans"/>
                <a:cs typeface="Public Sans"/>
                <a:sym typeface="Public Sans"/>
                <a:hlinkClick r:id="rId11" tooltip="https://www.edupedu.ro/rezultate-finale-titularizare-2026-peste-10-600-de-candidati-au-obtinut-note-intre-5-si-7-acestia-pot-ocupa-posturi-de-suplinitori/"/>
              </a:rPr>
              <a:t>Titularizare</a:t>
            </a:r>
            <a:endParaRPr lang="en-US" sz="1100" u="sng" dirty="0">
              <a:solidFill>
                <a:srgbClr val="FFFFFF"/>
              </a:solidFill>
              <a:latin typeface="Public Sans"/>
              <a:ea typeface="Public Sans"/>
              <a:cs typeface="Public Sans"/>
              <a:sym typeface="Public Sans"/>
              <a:hlinkClick r:id="rId11" tooltip="https://www.edupedu.ro/rezultate-finale-titularizare-2026-peste-10-600-de-candidati-au-obtinut-note-intre-5-si-7-acestia-pot-ocupa-posturi-de-suplinitori/"/>
            </a:endParaRPr>
          </a:p>
          <a:p>
            <a:pPr>
              <a:lnSpc>
                <a:spcPts val="1540"/>
              </a:lnSpc>
              <a:spcAft>
                <a:spcPts val="400"/>
              </a:spcAft>
            </a:pPr>
            <a:endParaRPr lang="en-US" sz="1100" u="sng" dirty="0">
              <a:solidFill>
                <a:srgbClr val="FFFFFF"/>
              </a:solidFill>
              <a:latin typeface="Public Sans"/>
              <a:ea typeface="Public Sans"/>
              <a:cs typeface="Public Sans"/>
              <a:sym typeface="Public Sans"/>
              <a:hlinkClick r:id="rId11" tooltip="https://www.edupedu.ro/rezultate-finale-titularizare-2026-peste-10-600-de-candidati-au-obtinut-note-intre-5-si-7-acestia-pot-ocupa-posturi-de-suplinitori/"/>
            </a:endParaRPr>
          </a:p>
        </p:txBody>
      </p:sp>
      <p:sp>
        <p:nvSpPr>
          <p:cNvPr id="11" name="Freeform 11"/>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12"/>
            <a:stretch>
              <a:fillRect/>
            </a:stretch>
          </a:blipFill>
        </p:spPr>
        <p:txBody>
          <a:bodyPr/>
          <a:lstStyle/>
          <a:p>
            <a:endParaRPr lang="ro-RO" sz="1200"/>
          </a:p>
        </p:txBody>
      </p:sp>
      <p:sp>
        <p:nvSpPr>
          <p:cNvPr id="12" name="Rectangle 11"/>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35</a:t>
            </a:r>
          </a:p>
        </p:txBody>
      </p:sp>
      <p:sp>
        <p:nvSpPr>
          <p:cNvPr id="15" name="Rectangle 14"/>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32133" y="574862"/>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3609622" y="1776488"/>
            <a:ext cx="3917256" cy="4535174"/>
          </a:xfrm>
          <a:custGeom>
            <a:avLst/>
            <a:gdLst/>
            <a:ahLst/>
            <a:cxnLst/>
            <a:rect l="l" t="t" r="r" b="b"/>
            <a:pathLst>
              <a:path w="7834512" h="9070347">
                <a:moveTo>
                  <a:pt x="0" y="0"/>
                </a:moveTo>
                <a:lnTo>
                  <a:pt x="7834512" y="0"/>
                </a:lnTo>
                <a:lnTo>
                  <a:pt x="7834512" y="9070347"/>
                </a:lnTo>
                <a:lnTo>
                  <a:pt x="0" y="9070347"/>
                </a:lnTo>
                <a:lnTo>
                  <a:pt x="0" y="0"/>
                </a:lnTo>
                <a:close/>
              </a:path>
            </a:pathLst>
          </a:custGeom>
          <a:blipFill>
            <a:blip r:embed="rId5"/>
            <a:stretch>
              <a:fillRect/>
            </a:stretch>
          </a:blipFill>
        </p:spPr>
        <p:txBody>
          <a:bodyPr/>
          <a:lstStyle/>
          <a:p>
            <a:endParaRPr lang="ro-RO" sz="1200"/>
          </a:p>
        </p:txBody>
      </p:sp>
      <p:sp>
        <p:nvSpPr>
          <p:cNvPr id="8" name="Freeform 8"/>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Freeform 9"/>
          <p:cNvSpPr/>
          <p:nvPr/>
        </p:nvSpPr>
        <p:spPr>
          <a:xfrm>
            <a:off x="6880927" y="1548937"/>
            <a:ext cx="1921484" cy="1009653"/>
          </a:xfrm>
          <a:custGeom>
            <a:avLst/>
            <a:gdLst/>
            <a:ahLst/>
            <a:cxnLst/>
            <a:rect l="l" t="t" r="r" b="b"/>
            <a:pathLst>
              <a:path w="3842968" h="2019305">
                <a:moveTo>
                  <a:pt x="0" y="0"/>
                </a:moveTo>
                <a:lnTo>
                  <a:pt x="3842968" y="0"/>
                </a:lnTo>
                <a:lnTo>
                  <a:pt x="3842968" y="2019305"/>
                </a:lnTo>
                <a:lnTo>
                  <a:pt x="0" y="201930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0" name="Freeform 10"/>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1" name="Freeform 11"/>
          <p:cNvSpPr/>
          <p:nvPr/>
        </p:nvSpPr>
        <p:spPr>
          <a:xfrm>
            <a:off x="6878617" y="2322552"/>
            <a:ext cx="4411029" cy="131871"/>
          </a:xfrm>
          <a:custGeom>
            <a:avLst/>
            <a:gdLst/>
            <a:ahLst/>
            <a:cxnLst/>
            <a:rect l="l" t="t" r="r" b="b"/>
            <a:pathLst>
              <a:path w="8822058" h="263741">
                <a:moveTo>
                  <a:pt x="0" y="0"/>
                </a:moveTo>
                <a:lnTo>
                  <a:pt x="8822058" y="0"/>
                </a:lnTo>
                <a:lnTo>
                  <a:pt x="8822058" y="263741"/>
                </a:lnTo>
                <a:lnTo>
                  <a:pt x="0" y="263741"/>
                </a:lnTo>
                <a:lnTo>
                  <a:pt x="0" y="0"/>
                </a:lnTo>
                <a:close/>
              </a:path>
            </a:pathLst>
          </a:custGeom>
          <a:blipFill>
            <a:blip r:embed="rId9"/>
            <a:stretch>
              <a:fillRect t="-8865" r="-17321" b="-8865"/>
            </a:stretch>
          </a:blipFill>
        </p:spPr>
        <p:txBody>
          <a:bodyPr/>
          <a:lstStyle/>
          <a:p>
            <a:endParaRPr lang="ro-RO" sz="1200"/>
          </a:p>
        </p:txBody>
      </p:sp>
      <p:sp>
        <p:nvSpPr>
          <p:cNvPr id="12" name="Freeform 12"/>
          <p:cNvSpPr/>
          <p:nvPr/>
        </p:nvSpPr>
        <p:spPr>
          <a:xfrm>
            <a:off x="7421174" y="2454423"/>
            <a:ext cx="2762474" cy="250754"/>
          </a:xfrm>
          <a:custGeom>
            <a:avLst/>
            <a:gdLst/>
            <a:ahLst/>
            <a:cxnLst/>
            <a:rect l="l" t="t" r="r" b="b"/>
            <a:pathLst>
              <a:path w="5524948" h="501508">
                <a:moveTo>
                  <a:pt x="0" y="0"/>
                </a:moveTo>
                <a:lnTo>
                  <a:pt x="5524948" y="0"/>
                </a:lnTo>
                <a:lnTo>
                  <a:pt x="5524948" y="501509"/>
                </a:lnTo>
                <a:lnTo>
                  <a:pt x="0" y="501509"/>
                </a:lnTo>
                <a:lnTo>
                  <a:pt x="0" y="0"/>
                </a:lnTo>
                <a:close/>
              </a:path>
            </a:pathLst>
          </a:custGeom>
          <a:blipFill>
            <a:blip r:embed="rId10"/>
            <a:stretch>
              <a:fillRect l="-760" t="-1520" r="-760"/>
            </a:stretch>
          </a:blipFill>
        </p:spPr>
        <p:txBody>
          <a:bodyPr/>
          <a:lstStyle/>
          <a:p>
            <a:endParaRPr lang="ro-RO" sz="1200"/>
          </a:p>
        </p:txBody>
      </p:sp>
      <p:sp>
        <p:nvSpPr>
          <p:cNvPr id="13" name="TextBox 13"/>
          <p:cNvSpPr txBox="1"/>
          <p:nvPr/>
        </p:nvSpPr>
        <p:spPr>
          <a:xfrm>
            <a:off x="569127" y="983956"/>
            <a:ext cx="4729888" cy="1530162"/>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„ȘCOALA ALTFEL” ȘI „SĂPTĂMÂNA VERDE”</a:t>
            </a:r>
          </a:p>
          <a:p>
            <a:pPr>
              <a:lnSpc>
                <a:spcPts val="3749"/>
              </a:lnSpc>
              <a:spcAft>
                <a:spcPts val="400"/>
              </a:spcAft>
            </a:pPr>
            <a:endParaRPr lang="en-US" sz="3749" dirty="0">
              <a:solidFill>
                <a:srgbClr val="FFFFFF"/>
              </a:solidFill>
              <a:latin typeface="Rockstone"/>
              <a:ea typeface="Rockstone"/>
              <a:cs typeface="Rockstone"/>
              <a:sym typeface="Rockstone"/>
            </a:endParaRPr>
          </a:p>
        </p:txBody>
      </p:sp>
      <p:sp>
        <p:nvSpPr>
          <p:cNvPr id="14" name="TextBox 14"/>
          <p:cNvSpPr txBox="1"/>
          <p:nvPr/>
        </p:nvSpPr>
        <p:spPr>
          <a:xfrm>
            <a:off x="20496" y="2157874"/>
            <a:ext cx="3940064" cy="2116926"/>
          </a:xfrm>
          <a:prstGeom prst="rect">
            <a:avLst/>
          </a:prstGeom>
        </p:spPr>
        <p:txBody>
          <a:bodyPr wrap="square" lIns="45720" tIns="27432" rIns="45720" bIns="27432" rtlCol="0" anchor="t">
            <a:spAutoFit/>
          </a:bodyPr>
          <a:lstStyle/>
          <a:p>
            <a:pPr marL="237491" lvl="1" indent="-118746">
              <a:lnSpc>
                <a:spcPts val="1540"/>
              </a:lnSpc>
              <a:spcAft>
                <a:spcPts val="400"/>
              </a:spcAft>
              <a:buFont typeface="Arial"/>
              <a:buChar char="•"/>
            </a:pPr>
            <a:r>
              <a:rPr lang="ro-RO" sz="1700" b="0" noProof="0" dirty="0">
                <a:latin typeface="Aptos"/>
                <a:ea typeface="Public Sans Bold"/>
                <a:cs typeface="Public Sans Bold"/>
                <a:sym typeface="Public Sans Bold"/>
              </a:rPr>
              <a:t>7 septembrie 2026-23 aprilie 2027</a:t>
            </a:r>
            <a:r>
              <a:rPr lang="ro-RO" sz="1700" b="0" noProof="0" dirty="0">
                <a:latin typeface="Aptos"/>
                <a:ea typeface="Public Sans"/>
                <a:cs typeface="Public Sans"/>
                <a:sym typeface="Public Sans"/>
              </a:rPr>
              <a:t>— perioada în care se desfășoară ambele programe naționale</a:t>
            </a:r>
          </a:p>
          <a:p>
            <a:pPr marL="237491" lvl="1" indent="-118746">
              <a:lnSpc>
                <a:spcPts val="1540"/>
              </a:lnSpc>
              <a:spcAft>
                <a:spcPts val="400"/>
              </a:spcAft>
              <a:buFont typeface="Arial"/>
              <a:buChar char="•"/>
            </a:pPr>
            <a:r>
              <a:rPr lang="ro-RO" sz="1700" b="0" noProof="0" dirty="0">
                <a:latin typeface="Aptos"/>
                <a:ea typeface="Public Sans Bold"/>
                <a:cs typeface="Public Sans Bold"/>
                <a:sym typeface="Public Sans Bold"/>
              </a:rPr>
              <a:t>5 zile consecutive lucrătoare </a:t>
            </a:r>
            <a:r>
              <a:rPr lang="ro-RO" sz="1700" b="0" noProof="0" dirty="0">
                <a:latin typeface="Aptos"/>
                <a:ea typeface="Public Sans"/>
                <a:cs typeface="Public Sans"/>
                <a:sym typeface="Public Sans"/>
              </a:rPr>
              <a:t>— fiecare program se derulează într-un singur interval compact</a:t>
            </a:r>
          </a:p>
          <a:p>
            <a:pPr marL="237491" lvl="1" indent="-118746">
              <a:lnSpc>
                <a:spcPts val="1540"/>
              </a:lnSpc>
              <a:spcAft>
                <a:spcPts val="400"/>
              </a:spcAft>
              <a:buFont typeface="Arial"/>
              <a:buChar char="•"/>
            </a:pPr>
            <a:r>
              <a:rPr lang="ro-RO" sz="1700" b="0" noProof="0" dirty="0">
                <a:latin typeface="Aptos"/>
                <a:ea typeface="Public Sans Bold"/>
                <a:cs typeface="Public Sans Bold"/>
                <a:sym typeface="Public Sans Bold"/>
              </a:rPr>
              <a:t>Planificare la decizia unității de învățământ — </a:t>
            </a:r>
            <a:r>
              <a:rPr lang="ro-RO" sz="1700" b="0" noProof="0" dirty="0">
                <a:latin typeface="Aptos"/>
                <a:ea typeface="Public Sans"/>
                <a:cs typeface="Public Sans"/>
                <a:sym typeface="Public Sans"/>
              </a:rPr>
              <a:t>cele două programe se planifică în intervale de cursuri diferite</a:t>
            </a:r>
          </a:p>
          <a:p>
            <a:pPr>
              <a:lnSpc>
                <a:spcPts val="1540"/>
              </a:lnSpc>
              <a:spcAft>
                <a:spcPts val="400"/>
              </a:spcAft>
            </a:pPr>
            <a:endParaRPr lang="en-US" sz="1100" dirty="0">
              <a:solidFill>
                <a:srgbClr val="FFFFFF"/>
              </a:solidFill>
              <a:latin typeface="Public Sans"/>
              <a:ea typeface="Public Sans"/>
              <a:cs typeface="Public Sans"/>
              <a:sym typeface="Public Sans"/>
            </a:endParaRPr>
          </a:p>
        </p:txBody>
      </p:sp>
      <p:sp>
        <p:nvSpPr>
          <p:cNvPr id="15" name="TextBox 15"/>
          <p:cNvSpPr txBox="1"/>
          <p:nvPr/>
        </p:nvSpPr>
        <p:spPr>
          <a:xfrm>
            <a:off x="6504403" y="2652078"/>
            <a:ext cx="2579729" cy="802592"/>
          </a:xfrm>
          <a:prstGeom prst="rect">
            <a:avLst/>
          </a:prstGeom>
        </p:spPr>
        <p:txBody>
          <a:bodyPr wrap="square" lIns="45720" tIns="27432" rIns="45720" bIns="27432" rtlCol="0" anchor="t">
            <a:spAutoFit/>
          </a:bodyPr>
          <a:lstStyle/>
          <a:p>
            <a:pPr>
              <a:lnSpc>
                <a:spcPts val="1590"/>
              </a:lnSpc>
              <a:spcAft>
                <a:spcPts val="400"/>
              </a:spcAft>
            </a:pPr>
            <a:r>
              <a:rPr lang="en-US" sz="1700" b="0">
                <a:solidFill>
                  <a:srgbClr val="1B2631"/>
                </a:solidFill>
                <a:latin typeface="Aptos"/>
                <a:ea typeface="Public Sans Bold"/>
                <a:cs typeface="Public Sans Bold"/>
                <a:sym typeface="Public Sans Bold"/>
              </a:rPr>
              <a:t>„Derularea celor două programe se planifică în intervale de cursuri diferite.”</a:t>
            </a:r>
          </a:p>
          <a:p>
            <a:pPr>
              <a:lnSpc>
                <a:spcPts val="1590"/>
              </a:lnSpc>
              <a:spcAft>
                <a:spcPts val="400"/>
              </a:spcAft>
            </a:pPr>
            <a:endParaRPr lang="en-US" sz="1136" b="1">
              <a:solidFill>
                <a:srgbClr val="4F3022"/>
              </a:solidFill>
              <a:latin typeface="Public Sans Bold"/>
              <a:ea typeface="Public Sans Bold"/>
              <a:cs typeface="Public Sans Bold"/>
              <a:sym typeface="Public Sans Bold"/>
            </a:endParaRPr>
          </a:p>
        </p:txBody>
      </p:sp>
      <p:sp>
        <p:nvSpPr>
          <p:cNvPr id="16" name="TextBox 16"/>
          <p:cNvSpPr txBox="1"/>
          <p:nvPr/>
        </p:nvSpPr>
        <p:spPr>
          <a:xfrm>
            <a:off x="7201113" y="3548775"/>
            <a:ext cx="1779794" cy="597408"/>
          </a:xfrm>
          <a:prstGeom prst="rect">
            <a:avLst/>
          </a:prstGeom>
        </p:spPr>
        <p:txBody>
          <a:bodyPr wrap="square" lIns="45720" tIns="27432" rIns="45720" bIns="27432" rtlCol="0" anchor="t">
            <a:spAutoFit/>
          </a:bodyPr>
          <a:lstStyle/>
          <a:p>
            <a:pPr>
              <a:lnSpc>
                <a:spcPts val="1590"/>
              </a:lnSpc>
              <a:spcAft>
                <a:spcPts val="400"/>
              </a:spcAft>
            </a:pPr>
            <a:r>
              <a:rPr lang="en-US" sz="1700" b="0">
                <a:solidFill>
                  <a:srgbClr val="1B2631"/>
                </a:solidFill>
                <a:latin typeface="Aptos"/>
                <a:ea typeface="Public Sans Bold"/>
                <a:cs typeface="Public Sans Bold"/>
                <a:sym typeface="Public Sans Bold"/>
              </a:rPr>
              <a:t>Nu pot fi programate în același modul de cursuri.</a:t>
            </a:r>
          </a:p>
          <a:p>
            <a:pPr>
              <a:lnSpc>
                <a:spcPts val="1590"/>
              </a:lnSpc>
              <a:spcAft>
                <a:spcPts val="400"/>
              </a:spcAft>
            </a:pPr>
            <a:endParaRPr lang="en-US" sz="1136" b="1">
              <a:solidFill>
                <a:srgbClr val="4F3022"/>
              </a:solidFill>
              <a:latin typeface="Public Sans Bold"/>
              <a:ea typeface="Public Sans Bold"/>
              <a:cs typeface="Public Sans Bold"/>
              <a:sym typeface="Public Sans Bold"/>
            </a:endParaRPr>
          </a:p>
        </p:txBody>
      </p:sp>
      <p:sp>
        <p:nvSpPr>
          <p:cNvPr id="17" name="Rectangle 16"/>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90718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24268" y="619334"/>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3699335" y="1776488"/>
            <a:ext cx="3917256" cy="4535174"/>
          </a:xfrm>
          <a:custGeom>
            <a:avLst/>
            <a:gdLst/>
            <a:ahLst/>
            <a:cxnLst/>
            <a:rect l="l" t="t" r="r" b="b"/>
            <a:pathLst>
              <a:path w="7834512" h="9070347">
                <a:moveTo>
                  <a:pt x="0" y="0"/>
                </a:moveTo>
                <a:lnTo>
                  <a:pt x="7834512" y="0"/>
                </a:lnTo>
                <a:lnTo>
                  <a:pt x="7834512" y="9070347"/>
                </a:lnTo>
                <a:lnTo>
                  <a:pt x="0" y="9070347"/>
                </a:lnTo>
                <a:lnTo>
                  <a:pt x="0" y="0"/>
                </a:lnTo>
                <a:close/>
              </a:path>
            </a:pathLst>
          </a:custGeom>
          <a:blipFill>
            <a:blip r:embed="rId5"/>
            <a:stretch>
              <a:fillRect/>
            </a:stretch>
          </a:blipFill>
        </p:spPr>
        <p:txBody>
          <a:bodyPr/>
          <a:lstStyle/>
          <a:p>
            <a:endParaRPr lang="ro-RO" sz="1200"/>
          </a:p>
        </p:txBody>
      </p:sp>
      <p:sp>
        <p:nvSpPr>
          <p:cNvPr id="8" name="Freeform 8"/>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Freeform 9"/>
          <p:cNvSpPr/>
          <p:nvPr/>
        </p:nvSpPr>
        <p:spPr>
          <a:xfrm>
            <a:off x="6880927" y="1548937"/>
            <a:ext cx="1921484" cy="1009653"/>
          </a:xfrm>
          <a:custGeom>
            <a:avLst/>
            <a:gdLst/>
            <a:ahLst/>
            <a:cxnLst/>
            <a:rect l="l" t="t" r="r" b="b"/>
            <a:pathLst>
              <a:path w="3842968" h="2019305">
                <a:moveTo>
                  <a:pt x="0" y="0"/>
                </a:moveTo>
                <a:lnTo>
                  <a:pt x="3842968" y="0"/>
                </a:lnTo>
                <a:lnTo>
                  <a:pt x="3842968" y="2019305"/>
                </a:lnTo>
                <a:lnTo>
                  <a:pt x="0" y="201930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0" name="Freeform 10"/>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1" name="TextBox 11"/>
          <p:cNvSpPr txBox="1"/>
          <p:nvPr/>
        </p:nvSpPr>
        <p:spPr>
          <a:xfrm>
            <a:off x="341589" y="862320"/>
            <a:ext cx="6183994" cy="1616020"/>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STATUTUL ELEVULUI</a:t>
            </a:r>
          </a:p>
          <a:p>
            <a:pPr>
              <a:lnSpc>
                <a:spcPts val="700"/>
              </a:lnSpc>
              <a:spcAft>
                <a:spcPts val="400"/>
              </a:spcAft>
            </a:pPr>
            <a:endParaRPr lang="en-US" sz="3749" dirty="0">
              <a:latin typeface="Rockstone"/>
              <a:ea typeface="Rockstone"/>
              <a:cs typeface="Rockstone"/>
              <a:sym typeface="Rockstone"/>
            </a:endParaRPr>
          </a:p>
          <a:p>
            <a:pPr>
              <a:lnSpc>
                <a:spcPts val="3050"/>
              </a:lnSpc>
              <a:spcAft>
                <a:spcPts val="400"/>
              </a:spcAft>
            </a:pPr>
            <a:r>
              <a:rPr lang="en-US" sz="2000" b="0" dirty="0">
                <a:latin typeface="Aptos"/>
                <a:ea typeface="Rockstone"/>
                <a:cs typeface="Rockstone"/>
                <a:sym typeface="Rockstone"/>
              </a:rPr>
              <a:t>FEEDBACK ANONIM PENTRU PROFESORI</a:t>
            </a:r>
          </a:p>
          <a:p>
            <a:pPr>
              <a:lnSpc>
                <a:spcPts val="3749"/>
              </a:lnSpc>
              <a:spcAft>
                <a:spcPts val="400"/>
              </a:spcAft>
            </a:pPr>
            <a:endParaRPr lang="en-US" sz="3050" dirty="0">
              <a:solidFill>
                <a:srgbClr val="FFFFFF"/>
              </a:solidFill>
              <a:latin typeface="Rockstone"/>
              <a:ea typeface="Rockstone"/>
              <a:cs typeface="Rockstone"/>
              <a:sym typeface="Rockstone"/>
            </a:endParaRPr>
          </a:p>
        </p:txBody>
      </p:sp>
      <p:sp>
        <p:nvSpPr>
          <p:cNvPr id="12" name="TextBox 12"/>
          <p:cNvSpPr txBox="1"/>
          <p:nvPr/>
        </p:nvSpPr>
        <p:spPr>
          <a:xfrm>
            <a:off x="178489" y="2039064"/>
            <a:ext cx="3940064" cy="2501647"/>
          </a:xfrm>
          <a:prstGeom prst="rect">
            <a:avLst/>
          </a:prstGeom>
        </p:spPr>
        <p:txBody>
          <a:bodyPr wrap="square" lIns="45720" tIns="27432" rIns="45720" bIns="27432" rtlCol="0" anchor="t">
            <a:spAutoFit/>
          </a:bodyPr>
          <a:lstStyle/>
          <a:p>
            <a:pPr marL="237491" lvl="1" indent="-118746">
              <a:lnSpc>
                <a:spcPts val="1540"/>
              </a:lnSpc>
              <a:spcAft>
                <a:spcPts val="400"/>
              </a:spcAft>
              <a:buFont typeface="Arial"/>
              <a:buChar char="•"/>
            </a:pPr>
            <a:r>
              <a:rPr lang="ro-RO" sz="1700" b="0" noProof="0" dirty="0">
                <a:solidFill>
                  <a:schemeClr val="tx2">
                    <a:lumMod val="40000"/>
                    <a:lumOff val="60000"/>
                  </a:schemeClr>
                </a:solidFill>
                <a:latin typeface="Aptos"/>
                <a:ea typeface="Public Sans Bold"/>
                <a:cs typeface="Public Sans Bold"/>
                <a:sym typeface="Public Sans Bold"/>
              </a:rPr>
              <a:t>La finalul anului școlar, elevii pot oferi feedback cadrelor didactice care predau la clasă.</a:t>
            </a:r>
          </a:p>
          <a:p>
            <a:pPr marL="237491" lvl="1" indent="-118746">
              <a:lnSpc>
                <a:spcPts val="1540"/>
              </a:lnSpc>
              <a:spcAft>
                <a:spcPts val="400"/>
              </a:spcAft>
              <a:buFont typeface="Arial"/>
              <a:buChar char="•"/>
            </a:pPr>
            <a:r>
              <a:rPr lang="ro-RO" sz="1700" b="0" noProof="0" dirty="0">
                <a:solidFill>
                  <a:schemeClr val="tx2">
                    <a:lumMod val="40000"/>
                    <a:lumOff val="60000"/>
                  </a:schemeClr>
                </a:solidFill>
                <a:latin typeface="Aptos"/>
                <a:ea typeface="Public Sans Bold"/>
                <a:cs typeface="Public Sans Bold"/>
                <a:sym typeface="Public Sans Bold"/>
              </a:rPr>
              <a:t>Prin fișe anonime sau chestionare online anonime securizate, după modelul din anexa la Statut.</a:t>
            </a:r>
          </a:p>
          <a:p>
            <a:pPr marL="237491" lvl="1" indent="-118746">
              <a:lnSpc>
                <a:spcPts val="1540"/>
              </a:lnSpc>
              <a:spcAft>
                <a:spcPts val="400"/>
              </a:spcAft>
              <a:buFont typeface="Arial"/>
              <a:buChar char="•"/>
            </a:pPr>
            <a:r>
              <a:rPr lang="ro-RO" sz="1700" b="0" noProof="0" dirty="0">
                <a:solidFill>
                  <a:schemeClr val="tx2">
                    <a:lumMod val="40000"/>
                    <a:lumOff val="60000"/>
                  </a:schemeClr>
                </a:solidFill>
                <a:latin typeface="Aptos"/>
                <a:ea typeface="Public Sans Bold"/>
                <a:cs typeface="Public Sans Bold"/>
                <a:sym typeface="Public Sans Bold"/>
              </a:rPr>
              <a:t>Procedura este stabilită de consiliul de administrație; rezultatele se discută cu profesorul la începutul anului școlar următor, pentru îmbunătățirea activității.</a:t>
            </a:r>
          </a:p>
          <a:p>
            <a:pPr>
              <a:lnSpc>
                <a:spcPts val="1540"/>
              </a:lnSpc>
              <a:spcAft>
                <a:spcPts val="400"/>
              </a:spcAft>
            </a:pPr>
            <a:endParaRPr lang="en-US" sz="1100" b="1" dirty="0">
              <a:solidFill>
                <a:srgbClr val="FFFFFF"/>
              </a:solidFill>
              <a:latin typeface="Public Sans Bold"/>
              <a:ea typeface="Public Sans Bold"/>
              <a:cs typeface="Public Sans Bold"/>
              <a:sym typeface="Public Sans Bold"/>
            </a:endParaRPr>
          </a:p>
        </p:txBody>
      </p:sp>
      <p:sp>
        <p:nvSpPr>
          <p:cNvPr id="13" name="Rectangle 12"/>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37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90718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0" y="641556"/>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4263455" y="1977563"/>
            <a:ext cx="3917256" cy="4535174"/>
          </a:xfrm>
          <a:custGeom>
            <a:avLst/>
            <a:gdLst/>
            <a:ahLst/>
            <a:cxnLst/>
            <a:rect l="l" t="t" r="r" b="b"/>
            <a:pathLst>
              <a:path w="7834512" h="9070347">
                <a:moveTo>
                  <a:pt x="0" y="0"/>
                </a:moveTo>
                <a:lnTo>
                  <a:pt x="7834512" y="0"/>
                </a:lnTo>
                <a:lnTo>
                  <a:pt x="7834512" y="9070347"/>
                </a:lnTo>
                <a:lnTo>
                  <a:pt x="0" y="9070347"/>
                </a:lnTo>
                <a:lnTo>
                  <a:pt x="0" y="0"/>
                </a:lnTo>
                <a:close/>
              </a:path>
            </a:pathLst>
          </a:custGeom>
          <a:blipFill>
            <a:blip r:embed="rId5"/>
            <a:stretch>
              <a:fillRect/>
            </a:stretch>
          </a:blipFill>
        </p:spPr>
        <p:txBody>
          <a:bodyPr/>
          <a:lstStyle/>
          <a:p>
            <a:endParaRPr lang="ro-RO" sz="1200"/>
          </a:p>
        </p:txBody>
      </p:sp>
      <p:sp>
        <p:nvSpPr>
          <p:cNvPr id="8" name="Freeform 8"/>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Freeform 9"/>
          <p:cNvSpPr/>
          <p:nvPr/>
        </p:nvSpPr>
        <p:spPr>
          <a:xfrm>
            <a:off x="6880927" y="1548937"/>
            <a:ext cx="1921484" cy="1009653"/>
          </a:xfrm>
          <a:custGeom>
            <a:avLst/>
            <a:gdLst/>
            <a:ahLst/>
            <a:cxnLst/>
            <a:rect l="l" t="t" r="r" b="b"/>
            <a:pathLst>
              <a:path w="3842968" h="2019305">
                <a:moveTo>
                  <a:pt x="0" y="0"/>
                </a:moveTo>
                <a:lnTo>
                  <a:pt x="3842968" y="0"/>
                </a:lnTo>
                <a:lnTo>
                  <a:pt x="3842968" y="2019305"/>
                </a:lnTo>
                <a:lnTo>
                  <a:pt x="0" y="201930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0" name="Freeform 10"/>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1" name="TextBox 11"/>
          <p:cNvSpPr txBox="1"/>
          <p:nvPr/>
        </p:nvSpPr>
        <p:spPr>
          <a:xfrm>
            <a:off x="353385" y="851826"/>
            <a:ext cx="6183994" cy="1181093"/>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STATUTUL ELEVULUI</a:t>
            </a:r>
          </a:p>
          <a:p>
            <a:pPr>
              <a:lnSpc>
                <a:spcPts val="700"/>
              </a:lnSpc>
              <a:spcAft>
                <a:spcPts val="400"/>
              </a:spcAft>
            </a:pPr>
            <a:endParaRPr lang="en-US" sz="3749" dirty="0">
              <a:latin typeface="Rockstone"/>
              <a:ea typeface="Rockstone"/>
              <a:cs typeface="Rockstone"/>
              <a:sym typeface="Rockstone"/>
            </a:endParaRPr>
          </a:p>
          <a:p>
            <a:pPr>
              <a:lnSpc>
                <a:spcPts val="3749"/>
              </a:lnSpc>
              <a:spcAft>
                <a:spcPts val="400"/>
              </a:spcAft>
            </a:pPr>
            <a:r>
              <a:rPr lang="en-US" sz="2900" b="0" dirty="0">
                <a:latin typeface="Aptos"/>
                <a:ea typeface="Rockstone"/>
                <a:cs typeface="Rockstone"/>
                <a:sym typeface="Rockstone"/>
              </a:rPr>
              <a:t>INFORMAREA PRIVIND NOTELE</a:t>
            </a:r>
          </a:p>
        </p:txBody>
      </p:sp>
      <p:sp>
        <p:nvSpPr>
          <p:cNvPr id="12" name="TextBox 12"/>
          <p:cNvSpPr txBox="1"/>
          <p:nvPr/>
        </p:nvSpPr>
        <p:spPr>
          <a:xfrm>
            <a:off x="83464" y="2076021"/>
            <a:ext cx="4237544" cy="2116926"/>
          </a:xfrm>
          <a:prstGeom prst="rect">
            <a:avLst/>
          </a:prstGeom>
        </p:spPr>
        <p:txBody>
          <a:bodyPr wrap="square" lIns="45720" tIns="27432" rIns="45720" bIns="27432" rtlCol="0" anchor="t">
            <a:spAutoFit/>
          </a:bodyPr>
          <a:lstStyle/>
          <a:p>
            <a:pPr marL="237491" lvl="1" indent="-118746">
              <a:lnSpc>
                <a:spcPts val="1540"/>
              </a:lnSpc>
              <a:spcAft>
                <a:spcPts val="400"/>
              </a:spcAft>
              <a:buFont typeface="Arial"/>
              <a:buChar char="•"/>
            </a:pPr>
            <a:r>
              <a:rPr lang="ro-RO" sz="1700" b="0" noProof="0" dirty="0">
                <a:solidFill>
                  <a:schemeClr val="tx2">
                    <a:lumMod val="40000"/>
                    <a:lumOff val="60000"/>
                  </a:schemeClr>
                </a:solidFill>
                <a:latin typeface="Aptos"/>
                <a:ea typeface="Public Sans Bold"/>
                <a:cs typeface="Public Sans Bold"/>
                <a:sym typeface="Public Sans Bold"/>
              </a:rPr>
              <a:t>Elevul are dreptul de a primi rezultatele evaluărilor scrise în termen de maximum 15 zile lucrătoare. (art. 7(s)-Statut)</a:t>
            </a:r>
          </a:p>
          <a:p>
            <a:pPr marL="237491" lvl="1" indent="-118746">
              <a:lnSpc>
                <a:spcPts val="1540"/>
              </a:lnSpc>
              <a:spcAft>
                <a:spcPts val="400"/>
              </a:spcAft>
              <a:buFont typeface="Arial"/>
              <a:buChar char="•"/>
            </a:pPr>
            <a:r>
              <a:rPr lang="ro-RO" sz="1700" b="0" noProof="0" dirty="0">
                <a:solidFill>
                  <a:schemeClr val="tx2">
                    <a:lumMod val="40000"/>
                    <a:lumOff val="60000"/>
                  </a:schemeClr>
                </a:solidFill>
                <a:latin typeface="Aptos"/>
                <a:ea typeface="Public Sans Bold"/>
                <a:cs typeface="Public Sans Bold"/>
                <a:sym typeface="Public Sans Bold"/>
              </a:rPr>
              <a:t>Elevul are dreptul de a fi informat privind notele acordate, înaintea consemnării acestora.</a:t>
            </a:r>
          </a:p>
          <a:p>
            <a:pPr marL="237491" lvl="1" indent="-118746">
              <a:lnSpc>
                <a:spcPts val="1540"/>
              </a:lnSpc>
              <a:spcAft>
                <a:spcPts val="400"/>
              </a:spcAft>
              <a:buFont typeface="Arial"/>
              <a:buChar char="•"/>
            </a:pPr>
            <a:r>
              <a:rPr lang="ro-RO" sz="1700" b="0" noProof="0" dirty="0">
                <a:solidFill>
                  <a:schemeClr val="tx2">
                    <a:lumMod val="40000"/>
                    <a:lumOff val="60000"/>
                  </a:schemeClr>
                </a:solidFill>
                <a:latin typeface="Aptos"/>
                <a:ea typeface="Public Sans Bold"/>
                <a:cs typeface="Public Sans Bold"/>
                <a:sym typeface="Public Sans Bold"/>
              </a:rPr>
              <a:t>Practică de urmat la clasă: nota se comunică elevului înainte de trecerea în catalog.</a:t>
            </a:r>
          </a:p>
          <a:p>
            <a:pPr>
              <a:lnSpc>
                <a:spcPts val="1540"/>
              </a:lnSpc>
              <a:spcAft>
                <a:spcPts val="400"/>
              </a:spcAft>
            </a:pPr>
            <a:endParaRPr lang="en-US" sz="1100" b="1" dirty="0">
              <a:solidFill>
                <a:srgbClr val="FFFFFF"/>
              </a:solidFill>
              <a:latin typeface="Public Sans Bold"/>
              <a:ea typeface="Public Sans Bold"/>
              <a:cs typeface="Public Sans Bold"/>
              <a:sym typeface="Public Sans Bold"/>
            </a:endParaRPr>
          </a:p>
        </p:txBody>
      </p:sp>
      <p:sp>
        <p:nvSpPr>
          <p:cNvPr id="13" name="Rectangle 12"/>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38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90718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47718" y="632381"/>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4338105" y="1890456"/>
            <a:ext cx="3917256" cy="4535174"/>
          </a:xfrm>
          <a:custGeom>
            <a:avLst/>
            <a:gdLst/>
            <a:ahLst/>
            <a:cxnLst/>
            <a:rect l="l" t="t" r="r" b="b"/>
            <a:pathLst>
              <a:path w="7834512" h="9070347">
                <a:moveTo>
                  <a:pt x="0" y="0"/>
                </a:moveTo>
                <a:lnTo>
                  <a:pt x="7834512" y="0"/>
                </a:lnTo>
                <a:lnTo>
                  <a:pt x="7834512" y="9070347"/>
                </a:lnTo>
                <a:lnTo>
                  <a:pt x="0" y="9070347"/>
                </a:lnTo>
                <a:lnTo>
                  <a:pt x="0" y="0"/>
                </a:lnTo>
                <a:close/>
              </a:path>
            </a:pathLst>
          </a:custGeom>
          <a:blipFill>
            <a:blip r:embed="rId5"/>
            <a:stretch>
              <a:fillRect/>
            </a:stretch>
          </a:blipFill>
        </p:spPr>
        <p:txBody>
          <a:bodyPr/>
          <a:lstStyle/>
          <a:p>
            <a:endParaRPr lang="ro-RO" sz="1200"/>
          </a:p>
        </p:txBody>
      </p:sp>
      <p:sp>
        <p:nvSpPr>
          <p:cNvPr id="8" name="Freeform 8"/>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Freeform 9"/>
          <p:cNvSpPr/>
          <p:nvPr/>
        </p:nvSpPr>
        <p:spPr>
          <a:xfrm>
            <a:off x="6880927" y="1548937"/>
            <a:ext cx="1921484" cy="1009653"/>
          </a:xfrm>
          <a:custGeom>
            <a:avLst/>
            <a:gdLst/>
            <a:ahLst/>
            <a:cxnLst/>
            <a:rect l="l" t="t" r="r" b="b"/>
            <a:pathLst>
              <a:path w="3842968" h="2019305">
                <a:moveTo>
                  <a:pt x="0" y="0"/>
                </a:moveTo>
                <a:lnTo>
                  <a:pt x="3842968" y="0"/>
                </a:lnTo>
                <a:lnTo>
                  <a:pt x="3842968" y="2019305"/>
                </a:lnTo>
                <a:lnTo>
                  <a:pt x="0" y="201930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0" name="Freeform 10"/>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1" name="TextBox 11"/>
          <p:cNvSpPr txBox="1"/>
          <p:nvPr/>
        </p:nvSpPr>
        <p:spPr>
          <a:xfrm>
            <a:off x="407905" y="776503"/>
            <a:ext cx="6183994" cy="1408719"/>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STATUTUL ELEVULUI</a:t>
            </a:r>
          </a:p>
          <a:p>
            <a:pPr>
              <a:lnSpc>
                <a:spcPts val="700"/>
              </a:lnSpc>
              <a:spcAft>
                <a:spcPts val="400"/>
              </a:spcAft>
            </a:pPr>
            <a:endParaRPr lang="en-US" sz="3200" dirty="0">
              <a:solidFill>
                <a:srgbClr val="FFFFFF"/>
              </a:solidFill>
              <a:latin typeface="Rockstone"/>
              <a:ea typeface="Rockstone"/>
              <a:cs typeface="Rockstone"/>
              <a:sym typeface="Rockstone"/>
            </a:endParaRPr>
          </a:p>
          <a:p>
            <a:pPr>
              <a:lnSpc>
                <a:spcPts val="2550"/>
              </a:lnSpc>
              <a:spcAft>
                <a:spcPts val="400"/>
              </a:spcAft>
            </a:pPr>
            <a:r>
              <a:rPr lang="en-US" b="0" dirty="0">
                <a:latin typeface="Aptos"/>
                <a:ea typeface="Rockstone"/>
                <a:cs typeface="Rockstone"/>
                <a:sym typeface="Rockstone"/>
              </a:rPr>
              <a:t>CONTESTAREA EVALUĂRII LA LUCRĂRILE SCRISE — PAȘII</a:t>
            </a:r>
          </a:p>
        </p:txBody>
      </p:sp>
      <p:sp>
        <p:nvSpPr>
          <p:cNvPr id="12" name="TextBox 12"/>
          <p:cNvSpPr txBox="1"/>
          <p:nvPr/>
        </p:nvSpPr>
        <p:spPr>
          <a:xfrm>
            <a:off x="261661" y="2337753"/>
            <a:ext cx="4215181" cy="1606734"/>
          </a:xfrm>
          <a:prstGeom prst="rect">
            <a:avLst/>
          </a:prstGeom>
        </p:spPr>
        <p:txBody>
          <a:bodyPr wrap="square" lIns="45720" tIns="27432" rIns="45720" bIns="27432" rtlCol="0" anchor="t">
            <a:spAutoFit/>
          </a:bodyPr>
          <a:lstStyle/>
          <a:p>
            <a:pPr>
              <a:lnSpc>
                <a:spcPts val="1540"/>
              </a:lnSpc>
              <a:spcAft>
                <a:spcPts val="400"/>
              </a:spcAft>
            </a:pPr>
            <a:endParaRPr sz="1200" dirty="0"/>
          </a:p>
          <a:p>
            <a:pPr>
              <a:lnSpc>
                <a:spcPts val="1680"/>
              </a:lnSpc>
              <a:spcAft>
                <a:spcPts val="400"/>
              </a:spcAft>
            </a:pPr>
            <a:r>
              <a:rPr lang="en-US" sz="1800" b="0" dirty="0" err="1">
                <a:solidFill>
                  <a:schemeClr val="tx2">
                    <a:lumMod val="40000"/>
                    <a:lumOff val="60000"/>
                  </a:schemeClr>
                </a:solidFill>
                <a:latin typeface="Aptos"/>
                <a:ea typeface="Public Sans Bold"/>
                <a:cs typeface="Public Sans Bold"/>
                <a:sym typeface="Public Sans Bold"/>
              </a:rPr>
              <a:t>Justificarea</a:t>
            </a:r>
            <a:r>
              <a:rPr lang="en-US" sz="1800" b="0" dirty="0">
                <a:solidFill>
                  <a:schemeClr val="tx2">
                    <a:lumMod val="40000"/>
                    <a:lumOff val="60000"/>
                  </a:schemeClr>
                </a:solidFill>
                <a:latin typeface="Aptos"/>
                <a:ea typeface="Public Sans Bold"/>
                <a:cs typeface="Public Sans Bold"/>
                <a:sym typeface="Public Sans Bold"/>
              </a:rPr>
              <a:t> </a:t>
            </a:r>
            <a:r>
              <a:rPr lang="en-US" sz="1800" b="0" dirty="0" err="1">
                <a:solidFill>
                  <a:schemeClr val="tx2">
                    <a:lumMod val="40000"/>
                    <a:lumOff val="60000"/>
                  </a:schemeClr>
                </a:solidFill>
                <a:latin typeface="Aptos"/>
                <a:ea typeface="Public Sans Bold"/>
                <a:cs typeface="Public Sans Bold"/>
                <a:sym typeface="Public Sans Bold"/>
              </a:rPr>
              <a:t>verbală</a:t>
            </a:r>
            <a:endParaRPr lang="en-US" sz="1400" b="1" dirty="0">
              <a:solidFill>
                <a:schemeClr val="tx2">
                  <a:lumMod val="40000"/>
                  <a:lumOff val="60000"/>
                </a:schemeClr>
              </a:solidFill>
              <a:latin typeface="Public Sans Bold"/>
              <a:ea typeface="Public Sans Bold"/>
              <a:cs typeface="Public Sans Bold"/>
              <a:sym typeface="Public Sans Bold"/>
            </a:endParaRPr>
          </a:p>
          <a:p>
            <a:pPr>
              <a:lnSpc>
                <a:spcPts val="1540"/>
              </a:lnSpc>
              <a:spcAft>
                <a:spcPts val="400"/>
              </a:spcAft>
            </a:pPr>
            <a:r>
              <a:rPr lang="en-US" sz="1800" b="0" dirty="0" err="1">
                <a:solidFill>
                  <a:schemeClr val="tx2">
                    <a:lumMod val="40000"/>
                    <a:lumOff val="60000"/>
                  </a:schemeClr>
                </a:solidFill>
                <a:latin typeface="Aptos"/>
                <a:ea typeface="Public Sans Bold"/>
                <a:cs typeface="Public Sans Bold"/>
                <a:sym typeface="Public Sans Bold"/>
              </a:rPr>
              <a:t>Elevul</a:t>
            </a:r>
            <a:r>
              <a:rPr lang="en-US" sz="1800" b="0" dirty="0">
                <a:solidFill>
                  <a:schemeClr val="tx2">
                    <a:lumMod val="40000"/>
                    <a:lumOff val="60000"/>
                  </a:schemeClr>
                </a:solidFill>
                <a:latin typeface="Aptos"/>
                <a:ea typeface="Public Sans Bold"/>
                <a:cs typeface="Public Sans Bold"/>
                <a:sym typeface="Public Sans Bold"/>
              </a:rPr>
              <a:t> </a:t>
            </a:r>
            <a:r>
              <a:rPr lang="en-US" sz="1800" b="0" dirty="0" err="1">
                <a:solidFill>
                  <a:schemeClr val="tx2">
                    <a:lumMod val="40000"/>
                    <a:lumOff val="60000"/>
                  </a:schemeClr>
                </a:solidFill>
                <a:latin typeface="Aptos"/>
                <a:ea typeface="Public Sans Bold"/>
                <a:cs typeface="Public Sans Bold"/>
                <a:sym typeface="Public Sans Bold"/>
              </a:rPr>
              <a:t>sau</a:t>
            </a:r>
            <a:r>
              <a:rPr lang="en-US" sz="1800" b="0" dirty="0">
                <a:solidFill>
                  <a:schemeClr val="tx2">
                    <a:lumMod val="40000"/>
                    <a:lumOff val="60000"/>
                  </a:schemeClr>
                </a:solidFill>
                <a:latin typeface="Aptos"/>
                <a:ea typeface="Public Sans Bold"/>
                <a:cs typeface="Public Sans Bold"/>
                <a:sym typeface="Public Sans Bold"/>
              </a:rPr>
              <a:t> </a:t>
            </a:r>
            <a:r>
              <a:rPr lang="en-US" sz="1800" b="0" dirty="0" err="1">
                <a:solidFill>
                  <a:schemeClr val="tx2">
                    <a:lumMod val="40000"/>
                    <a:lumOff val="60000"/>
                  </a:schemeClr>
                </a:solidFill>
                <a:latin typeface="Aptos"/>
                <a:ea typeface="Public Sans Bold"/>
                <a:cs typeface="Public Sans Bold"/>
                <a:sym typeface="Public Sans Bold"/>
              </a:rPr>
              <a:t>părintele</a:t>
            </a:r>
            <a:r>
              <a:rPr lang="en-US" sz="1800" b="0" dirty="0">
                <a:solidFill>
                  <a:schemeClr val="tx2">
                    <a:lumMod val="40000"/>
                    <a:lumOff val="60000"/>
                  </a:schemeClr>
                </a:solidFill>
                <a:latin typeface="Aptos"/>
                <a:ea typeface="Public Sans Bold"/>
                <a:cs typeface="Public Sans Bold"/>
                <a:sym typeface="Public Sans Bold"/>
              </a:rPr>
              <a:t> </a:t>
            </a:r>
            <a:r>
              <a:rPr lang="en-US" sz="1800" b="0" dirty="0" err="1">
                <a:solidFill>
                  <a:schemeClr val="tx2">
                    <a:lumMod val="40000"/>
                    <a:lumOff val="60000"/>
                  </a:schemeClr>
                </a:solidFill>
                <a:latin typeface="Aptos"/>
                <a:ea typeface="Public Sans Bold"/>
                <a:cs typeface="Public Sans Bold"/>
                <a:sym typeface="Public Sans Bold"/>
              </a:rPr>
              <a:t>solicită</a:t>
            </a:r>
            <a:r>
              <a:rPr lang="en-US" sz="1800" b="0" dirty="0">
                <a:solidFill>
                  <a:schemeClr val="tx2">
                    <a:lumMod val="40000"/>
                    <a:lumOff val="60000"/>
                  </a:schemeClr>
                </a:solidFill>
                <a:latin typeface="Aptos"/>
                <a:ea typeface="Public Sans Bold"/>
                <a:cs typeface="Public Sans Bold"/>
                <a:sym typeface="Public Sans Bold"/>
              </a:rPr>
              <a:t> verbal </a:t>
            </a:r>
            <a:r>
              <a:rPr lang="en-US" sz="1800" b="0" dirty="0" err="1">
                <a:solidFill>
                  <a:schemeClr val="tx2">
                    <a:lumMod val="40000"/>
                    <a:lumOff val="60000"/>
                  </a:schemeClr>
                </a:solidFill>
                <a:latin typeface="Aptos"/>
                <a:ea typeface="Public Sans Bold"/>
                <a:cs typeface="Public Sans Bold"/>
                <a:sym typeface="Public Sans Bold"/>
              </a:rPr>
              <a:t>cadrului</a:t>
            </a:r>
            <a:r>
              <a:rPr lang="en-US" sz="1800" b="0" dirty="0">
                <a:solidFill>
                  <a:schemeClr val="tx2">
                    <a:lumMod val="40000"/>
                    <a:lumOff val="60000"/>
                  </a:schemeClr>
                </a:solidFill>
                <a:latin typeface="Aptos"/>
                <a:ea typeface="Public Sans Bold"/>
                <a:cs typeface="Public Sans Bold"/>
                <a:sym typeface="Public Sans Bold"/>
              </a:rPr>
              <a:t> didactic </a:t>
            </a:r>
            <a:r>
              <a:rPr lang="en-US" sz="1800" b="0" dirty="0" err="1">
                <a:solidFill>
                  <a:schemeClr val="tx2">
                    <a:lumMod val="40000"/>
                    <a:lumOff val="60000"/>
                  </a:schemeClr>
                </a:solidFill>
                <a:latin typeface="Aptos"/>
                <a:ea typeface="Public Sans Bold"/>
                <a:cs typeface="Public Sans Bold"/>
                <a:sym typeface="Public Sans Bold"/>
              </a:rPr>
              <a:t>să</a:t>
            </a:r>
            <a:r>
              <a:rPr lang="en-US" sz="1800" b="0" dirty="0">
                <a:solidFill>
                  <a:schemeClr val="tx2">
                    <a:lumMod val="40000"/>
                    <a:lumOff val="60000"/>
                  </a:schemeClr>
                </a:solidFill>
                <a:latin typeface="Aptos"/>
                <a:ea typeface="Public Sans Bold"/>
                <a:cs typeface="Public Sans Bold"/>
                <a:sym typeface="Public Sans Bold"/>
              </a:rPr>
              <a:t> </a:t>
            </a:r>
            <a:r>
              <a:rPr lang="en-US" sz="1800" b="0" dirty="0" err="1">
                <a:solidFill>
                  <a:schemeClr val="tx2">
                    <a:lumMod val="40000"/>
                    <a:lumOff val="60000"/>
                  </a:schemeClr>
                </a:solidFill>
                <a:latin typeface="Aptos"/>
                <a:ea typeface="Public Sans Bold"/>
                <a:cs typeface="Public Sans Bold"/>
                <a:sym typeface="Public Sans Bold"/>
              </a:rPr>
              <a:t>justifice</a:t>
            </a:r>
            <a:r>
              <a:rPr lang="en-US" sz="1800" b="0" dirty="0">
                <a:solidFill>
                  <a:schemeClr val="tx2">
                    <a:lumMod val="40000"/>
                    <a:lumOff val="60000"/>
                  </a:schemeClr>
                </a:solidFill>
                <a:latin typeface="Aptos"/>
                <a:ea typeface="Public Sans Bold"/>
                <a:cs typeface="Public Sans Bold"/>
                <a:sym typeface="Public Sans Bold"/>
              </a:rPr>
              <a:t> </a:t>
            </a:r>
            <a:r>
              <a:rPr lang="en-US" sz="1800" b="0" dirty="0" err="1">
                <a:solidFill>
                  <a:schemeClr val="tx2">
                    <a:lumMod val="40000"/>
                    <a:lumOff val="60000"/>
                  </a:schemeClr>
                </a:solidFill>
                <a:latin typeface="Aptos"/>
                <a:ea typeface="Public Sans Bold"/>
                <a:cs typeface="Public Sans Bold"/>
                <a:sym typeface="Public Sans Bold"/>
              </a:rPr>
              <a:t>rezultatul</a:t>
            </a:r>
            <a:r>
              <a:rPr lang="en-US" sz="1800" b="0" dirty="0">
                <a:solidFill>
                  <a:schemeClr val="tx2">
                    <a:lumMod val="40000"/>
                    <a:lumOff val="60000"/>
                  </a:schemeClr>
                </a:solidFill>
                <a:latin typeface="Aptos"/>
                <a:ea typeface="Public Sans Bold"/>
                <a:cs typeface="Public Sans Bold"/>
                <a:sym typeface="Public Sans Bold"/>
              </a:rPr>
              <a:t>, </a:t>
            </a:r>
            <a:r>
              <a:rPr lang="en-US" sz="1800" b="0" dirty="0" err="1">
                <a:solidFill>
                  <a:schemeClr val="tx2">
                    <a:lumMod val="40000"/>
                    <a:lumOff val="60000"/>
                  </a:schemeClr>
                </a:solidFill>
                <a:latin typeface="Aptos"/>
                <a:ea typeface="Public Sans Bold"/>
                <a:cs typeface="Public Sans Bold"/>
                <a:sym typeface="Public Sans Bold"/>
              </a:rPr>
              <a:t>în</a:t>
            </a:r>
            <a:r>
              <a:rPr lang="en-US" sz="1800" b="0" dirty="0">
                <a:solidFill>
                  <a:schemeClr val="tx2">
                    <a:lumMod val="40000"/>
                    <a:lumOff val="60000"/>
                  </a:schemeClr>
                </a:solidFill>
                <a:latin typeface="Aptos"/>
                <a:ea typeface="Public Sans Bold"/>
                <a:cs typeface="Public Sans Bold"/>
                <a:sym typeface="Public Sans Bold"/>
              </a:rPr>
              <a:t> </a:t>
            </a:r>
            <a:r>
              <a:rPr lang="en-US" sz="1800" b="0" dirty="0" err="1">
                <a:solidFill>
                  <a:schemeClr val="tx2">
                    <a:lumMod val="40000"/>
                    <a:lumOff val="60000"/>
                  </a:schemeClr>
                </a:solidFill>
                <a:latin typeface="Aptos"/>
                <a:ea typeface="Public Sans Bold"/>
                <a:cs typeface="Public Sans Bold"/>
                <a:sym typeface="Public Sans Bold"/>
              </a:rPr>
              <a:t>prezența</a:t>
            </a:r>
            <a:r>
              <a:rPr lang="en-US" sz="1800" b="0" dirty="0">
                <a:solidFill>
                  <a:schemeClr val="tx2">
                    <a:lumMod val="40000"/>
                    <a:lumOff val="60000"/>
                  </a:schemeClr>
                </a:solidFill>
                <a:latin typeface="Aptos"/>
                <a:ea typeface="Public Sans Bold"/>
                <a:cs typeface="Public Sans Bold"/>
                <a:sym typeface="Public Sans Bold"/>
              </a:rPr>
              <a:t> </a:t>
            </a:r>
            <a:r>
              <a:rPr lang="en-US" sz="1800" b="0" dirty="0" err="1">
                <a:solidFill>
                  <a:schemeClr val="tx2">
                    <a:lumMod val="40000"/>
                    <a:lumOff val="60000"/>
                  </a:schemeClr>
                </a:solidFill>
                <a:latin typeface="Aptos"/>
                <a:ea typeface="Public Sans Bold"/>
                <a:cs typeface="Public Sans Bold"/>
                <a:sym typeface="Public Sans Bold"/>
              </a:rPr>
              <a:t>elevului</a:t>
            </a:r>
            <a:r>
              <a:rPr lang="en-US" sz="1800" b="0" dirty="0">
                <a:solidFill>
                  <a:schemeClr val="tx2">
                    <a:lumMod val="40000"/>
                    <a:lumOff val="60000"/>
                  </a:schemeClr>
                </a:solidFill>
                <a:latin typeface="Aptos"/>
                <a:ea typeface="Public Sans Bold"/>
                <a:cs typeface="Public Sans Bold"/>
                <a:sym typeface="Public Sans Bold"/>
              </a:rPr>
              <a:t> </a:t>
            </a:r>
            <a:r>
              <a:rPr lang="en-US" sz="1800" b="0" dirty="0" err="1">
                <a:solidFill>
                  <a:schemeClr val="tx2">
                    <a:lumMod val="40000"/>
                    <a:lumOff val="60000"/>
                  </a:schemeClr>
                </a:solidFill>
                <a:latin typeface="Aptos"/>
                <a:ea typeface="Public Sans Bold"/>
                <a:cs typeface="Public Sans Bold"/>
                <a:sym typeface="Public Sans Bold"/>
              </a:rPr>
              <a:t>și</a:t>
            </a:r>
            <a:r>
              <a:rPr lang="en-US" sz="1800" b="0" dirty="0">
                <a:solidFill>
                  <a:schemeClr val="tx2">
                    <a:lumMod val="40000"/>
                    <a:lumOff val="60000"/>
                  </a:schemeClr>
                </a:solidFill>
                <a:latin typeface="Aptos"/>
                <a:ea typeface="Public Sans Bold"/>
                <a:cs typeface="Public Sans Bold"/>
                <a:sym typeface="Public Sans Bold"/>
              </a:rPr>
              <a:t> a </a:t>
            </a:r>
            <a:r>
              <a:rPr lang="en-US" sz="1800" b="0" dirty="0" err="1">
                <a:solidFill>
                  <a:schemeClr val="tx2">
                    <a:lumMod val="40000"/>
                    <a:lumOff val="60000"/>
                  </a:schemeClr>
                </a:solidFill>
                <a:latin typeface="Aptos"/>
                <a:ea typeface="Public Sans Bold"/>
                <a:cs typeface="Public Sans Bold"/>
                <a:sym typeface="Public Sans Bold"/>
              </a:rPr>
              <a:t>părintelui</a:t>
            </a:r>
            <a:r>
              <a:rPr lang="en-US" sz="1800" b="0" dirty="0">
                <a:solidFill>
                  <a:schemeClr val="tx2">
                    <a:lumMod val="40000"/>
                    <a:lumOff val="60000"/>
                  </a:schemeClr>
                </a:solidFill>
                <a:latin typeface="Aptos"/>
                <a:ea typeface="Public Sans Bold"/>
                <a:cs typeface="Public Sans Bold"/>
                <a:sym typeface="Public Sans Bold"/>
              </a:rPr>
              <a:t> — </a:t>
            </a:r>
            <a:r>
              <a:rPr lang="en-US" sz="1800" b="0" dirty="0" err="1">
                <a:solidFill>
                  <a:schemeClr val="tx2">
                    <a:lumMod val="40000"/>
                    <a:lumOff val="60000"/>
                  </a:schemeClr>
                </a:solidFill>
                <a:latin typeface="Aptos"/>
                <a:ea typeface="Public Sans Bold"/>
                <a:cs typeface="Public Sans Bold"/>
                <a:sym typeface="Public Sans Bold"/>
              </a:rPr>
              <a:t>în</a:t>
            </a:r>
            <a:r>
              <a:rPr lang="en-US" sz="1800" b="0" dirty="0">
                <a:solidFill>
                  <a:schemeClr val="tx2">
                    <a:lumMod val="40000"/>
                    <a:lumOff val="60000"/>
                  </a:schemeClr>
                </a:solidFill>
                <a:latin typeface="Aptos"/>
                <a:ea typeface="Public Sans Bold"/>
                <a:cs typeface="Public Sans Bold"/>
                <a:sym typeface="Public Sans Bold"/>
              </a:rPr>
              <a:t> max. 5 </a:t>
            </a:r>
            <a:r>
              <a:rPr lang="en-US" sz="1800" b="0" dirty="0" err="1">
                <a:solidFill>
                  <a:schemeClr val="tx2">
                    <a:lumMod val="40000"/>
                    <a:lumOff val="60000"/>
                  </a:schemeClr>
                </a:solidFill>
                <a:latin typeface="Aptos"/>
                <a:ea typeface="Public Sans Bold"/>
                <a:cs typeface="Public Sans Bold"/>
                <a:sym typeface="Public Sans Bold"/>
              </a:rPr>
              <a:t>zile</a:t>
            </a:r>
            <a:r>
              <a:rPr lang="en-US" sz="1800" b="0" dirty="0">
                <a:solidFill>
                  <a:schemeClr val="tx2">
                    <a:lumMod val="40000"/>
                    <a:lumOff val="60000"/>
                  </a:schemeClr>
                </a:solidFill>
                <a:latin typeface="Aptos"/>
                <a:ea typeface="Public Sans Bold"/>
                <a:cs typeface="Public Sans Bold"/>
                <a:sym typeface="Public Sans Bold"/>
              </a:rPr>
              <a:t> </a:t>
            </a:r>
            <a:r>
              <a:rPr lang="en-US" sz="1800" b="0" dirty="0" err="1">
                <a:solidFill>
                  <a:schemeClr val="tx2">
                    <a:lumMod val="40000"/>
                    <a:lumOff val="60000"/>
                  </a:schemeClr>
                </a:solidFill>
                <a:latin typeface="Aptos"/>
                <a:ea typeface="Public Sans Bold"/>
                <a:cs typeface="Public Sans Bold"/>
                <a:sym typeface="Public Sans Bold"/>
              </a:rPr>
              <a:t>lucrătoare</a:t>
            </a:r>
            <a:r>
              <a:rPr lang="en-US" sz="1800" b="0" dirty="0">
                <a:solidFill>
                  <a:schemeClr val="tx2">
                    <a:lumMod val="40000"/>
                    <a:lumOff val="60000"/>
                  </a:schemeClr>
                </a:solidFill>
                <a:latin typeface="Aptos"/>
                <a:ea typeface="Public Sans Bold"/>
                <a:cs typeface="Public Sans Bold"/>
                <a:sym typeface="Public Sans Bold"/>
              </a:rPr>
              <a:t> de la </a:t>
            </a:r>
            <a:r>
              <a:rPr lang="en-US" sz="1800" b="0" dirty="0" err="1">
                <a:solidFill>
                  <a:schemeClr val="tx2">
                    <a:lumMod val="40000"/>
                    <a:lumOff val="60000"/>
                  </a:schemeClr>
                </a:solidFill>
                <a:latin typeface="Aptos"/>
                <a:ea typeface="Public Sans Bold"/>
                <a:cs typeface="Public Sans Bold"/>
                <a:sym typeface="Public Sans Bold"/>
              </a:rPr>
              <a:t>comunicare</a:t>
            </a:r>
            <a:r>
              <a:rPr lang="en-US" sz="1800" b="0" dirty="0">
                <a:solidFill>
                  <a:schemeClr val="tx2">
                    <a:lumMod val="40000"/>
                    <a:lumOff val="60000"/>
                  </a:schemeClr>
                </a:solidFill>
                <a:latin typeface="Aptos"/>
                <a:ea typeface="Public Sans Bold"/>
                <a:cs typeface="Public Sans Bold"/>
                <a:sym typeface="Public Sans Bold"/>
              </a:rPr>
              <a:t>.</a:t>
            </a:r>
          </a:p>
          <a:p>
            <a:pPr>
              <a:lnSpc>
                <a:spcPts val="1540"/>
              </a:lnSpc>
              <a:spcAft>
                <a:spcPts val="400"/>
              </a:spcAft>
            </a:pPr>
            <a:endParaRPr lang="en-US" sz="1100" b="1" dirty="0">
              <a:solidFill>
                <a:srgbClr val="FFFFFF"/>
              </a:solidFill>
              <a:latin typeface="Public Sans Bold"/>
              <a:ea typeface="Public Sans Bold"/>
              <a:cs typeface="Public Sans Bold"/>
              <a:sym typeface="Public Sans Bold"/>
            </a:endParaRPr>
          </a:p>
        </p:txBody>
      </p:sp>
      <p:sp>
        <p:nvSpPr>
          <p:cNvPr id="13" name="TextBox 13"/>
          <p:cNvSpPr txBox="1"/>
          <p:nvPr/>
        </p:nvSpPr>
        <p:spPr>
          <a:xfrm>
            <a:off x="492982" y="2138842"/>
            <a:ext cx="4215181" cy="719108"/>
          </a:xfrm>
          <a:prstGeom prst="rect">
            <a:avLst/>
          </a:prstGeom>
        </p:spPr>
        <p:txBody>
          <a:bodyPr wrap="square" lIns="45720" tIns="27432" rIns="45720" bIns="27432" rtlCol="0" anchor="t">
            <a:spAutoFit/>
          </a:bodyPr>
          <a:lstStyle/>
          <a:p>
            <a:pPr>
              <a:lnSpc>
                <a:spcPts val="1540"/>
              </a:lnSpc>
              <a:spcAft>
                <a:spcPts val="400"/>
              </a:spcAft>
            </a:pPr>
            <a:r>
              <a:rPr lang="en-US" sz="1700" b="0" dirty="0">
                <a:latin typeface="Aptos"/>
                <a:ea typeface="Public Sans Bold"/>
                <a:cs typeface="Public Sans Bold"/>
                <a:sym typeface="Public Sans Bold"/>
              </a:rPr>
              <a:t>OME 5707/2024 · ART. 9</a:t>
            </a:r>
          </a:p>
          <a:p>
            <a:pPr>
              <a:lnSpc>
                <a:spcPts val="1540"/>
              </a:lnSpc>
              <a:spcAft>
                <a:spcPts val="400"/>
              </a:spcAft>
            </a:pPr>
            <a:endParaRPr lang="en-US" sz="1100" b="1" dirty="0">
              <a:solidFill>
                <a:srgbClr val="FFFFFF"/>
              </a:solidFill>
              <a:latin typeface="Public Sans Bold"/>
              <a:ea typeface="Public Sans Bold"/>
              <a:cs typeface="Public Sans Bold"/>
              <a:sym typeface="Public Sans Bold"/>
            </a:endParaRPr>
          </a:p>
          <a:p>
            <a:pPr>
              <a:lnSpc>
                <a:spcPts val="1540"/>
              </a:lnSpc>
              <a:spcAft>
                <a:spcPts val="400"/>
              </a:spcAft>
            </a:pPr>
            <a:endParaRPr lang="en-US" sz="1100" b="1" dirty="0">
              <a:solidFill>
                <a:srgbClr val="FFFFFF"/>
              </a:solidFill>
              <a:latin typeface="Public Sans Bold"/>
              <a:ea typeface="Public Sans Bold"/>
              <a:cs typeface="Public Sans Bold"/>
              <a:sym typeface="Public Sans Bold"/>
            </a:endParaRPr>
          </a:p>
        </p:txBody>
      </p:sp>
      <p:sp>
        <p:nvSpPr>
          <p:cNvPr id="14" name="Rectangle 1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39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90718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51965" y="593090"/>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4562470" y="1920237"/>
            <a:ext cx="3917256" cy="4535174"/>
          </a:xfrm>
          <a:custGeom>
            <a:avLst/>
            <a:gdLst/>
            <a:ahLst/>
            <a:cxnLst/>
            <a:rect l="l" t="t" r="r" b="b"/>
            <a:pathLst>
              <a:path w="7834512" h="9070347">
                <a:moveTo>
                  <a:pt x="0" y="0"/>
                </a:moveTo>
                <a:lnTo>
                  <a:pt x="7834512" y="0"/>
                </a:lnTo>
                <a:lnTo>
                  <a:pt x="7834512" y="9070347"/>
                </a:lnTo>
                <a:lnTo>
                  <a:pt x="0" y="9070347"/>
                </a:lnTo>
                <a:lnTo>
                  <a:pt x="0" y="0"/>
                </a:lnTo>
                <a:close/>
              </a:path>
            </a:pathLst>
          </a:custGeom>
          <a:blipFill>
            <a:blip r:embed="rId5"/>
            <a:stretch>
              <a:fillRect/>
            </a:stretch>
          </a:blipFill>
        </p:spPr>
        <p:txBody>
          <a:bodyPr/>
          <a:lstStyle/>
          <a:p>
            <a:endParaRPr lang="ro-RO" sz="1200"/>
          </a:p>
        </p:txBody>
      </p:sp>
      <p:sp>
        <p:nvSpPr>
          <p:cNvPr id="8" name="Freeform 8"/>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Freeform 9"/>
          <p:cNvSpPr/>
          <p:nvPr/>
        </p:nvSpPr>
        <p:spPr>
          <a:xfrm>
            <a:off x="6880927" y="1548937"/>
            <a:ext cx="1921484" cy="1009653"/>
          </a:xfrm>
          <a:custGeom>
            <a:avLst/>
            <a:gdLst/>
            <a:ahLst/>
            <a:cxnLst/>
            <a:rect l="l" t="t" r="r" b="b"/>
            <a:pathLst>
              <a:path w="3842968" h="2019305">
                <a:moveTo>
                  <a:pt x="0" y="0"/>
                </a:moveTo>
                <a:lnTo>
                  <a:pt x="3842968" y="0"/>
                </a:lnTo>
                <a:lnTo>
                  <a:pt x="3842968" y="2019305"/>
                </a:lnTo>
                <a:lnTo>
                  <a:pt x="0" y="201930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0" name="Freeform 10"/>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1" name="TextBox 11"/>
          <p:cNvSpPr txBox="1"/>
          <p:nvPr/>
        </p:nvSpPr>
        <p:spPr>
          <a:xfrm>
            <a:off x="341869" y="832409"/>
            <a:ext cx="6183994" cy="1405193"/>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STATUTUL ELEVULUI</a:t>
            </a:r>
          </a:p>
          <a:p>
            <a:pPr>
              <a:lnSpc>
                <a:spcPts val="700"/>
              </a:lnSpc>
              <a:spcAft>
                <a:spcPts val="400"/>
              </a:spcAft>
            </a:pPr>
            <a:endParaRPr lang="en-US" sz="3749" dirty="0">
              <a:latin typeface="Rockstone"/>
              <a:ea typeface="Rockstone"/>
              <a:cs typeface="Rockstone"/>
              <a:sym typeface="Rockstone"/>
            </a:endParaRPr>
          </a:p>
          <a:p>
            <a:pPr>
              <a:lnSpc>
                <a:spcPts val="2550"/>
              </a:lnSpc>
              <a:spcAft>
                <a:spcPts val="400"/>
              </a:spcAft>
            </a:pPr>
            <a:r>
              <a:rPr lang="en-US" sz="2000" b="0" dirty="0">
                <a:latin typeface="Aptos"/>
                <a:ea typeface="Rockstone"/>
                <a:cs typeface="Rockstone"/>
                <a:sym typeface="Rockstone"/>
              </a:rPr>
              <a:t>CONTESTAREA EVALUĂRII LA LUCRĂRILE SCRISE — PAȘII</a:t>
            </a:r>
          </a:p>
        </p:txBody>
      </p:sp>
      <p:sp>
        <p:nvSpPr>
          <p:cNvPr id="12" name="TextBox 12"/>
          <p:cNvSpPr txBox="1"/>
          <p:nvPr/>
        </p:nvSpPr>
        <p:spPr>
          <a:xfrm>
            <a:off x="199242" y="2759729"/>
            <a:ext cx="3676907" cy="1514197"/>
          </a:xfrm>
          <a:prstGeom prst="rect">
            <a:avLst/>
          </a:prstGeom>
        </p:spPr>
        <p:txBody>
          <a:bodyPr wrap="square" lIns="45720" tIns="27432" rIns="45720" bIns="27432" rtlCol="0" anchor="t">
            <a:spAutoFit/>
          </a:bodyPr>
          <a:lstStyle/>
          <a:p>
            <a:pPr>
              <a:lnSpc>
                <a:spcPts val="1680"/>
              </a:lnSpc>
              <a:spcAft>
                <a:spcPts val="400"/>
              </a:spcAft>
            </a:pPr>
            <a:r>
              <a:rPr lang="en-US" sz="1700" b="0" dirty="0">
                <a:solidFill>
                  <a:schemeClr val="tx2">
                    <a:lumMod val="40000"/>
                    <a:lumOff val="60000"/>
                  </a:schemeClr>
                </a:solidFill>
                <a:latin typeface="Aptos"/>
                <a:ea typeface="Public Sans Bold"/>
                <a:cs typeface="Public Sans Bold"/>
                <a:sym typeface="Public Sans Bold"/>
              </a:rPr>
              <a:t>Cerere </a:t>
            </a:r>
            <a:r>
              <a:rPr lang="en-US" sz="1700" b="0" dirty="0" err="1">
                <a:solidFill>
                  <a:schemeClr val="tx2">
                    <a:lumMod val="40000"/>
                    <a:lumOff val="60000"/>
                  </a:schemeClr>
                </a:solidFill>
                <a:latin typeface="Aptos"/>
                <a:ea typeface="Public Sans Bold"/>
                <a:cs typeface="Public Sans Bold"/>
                <a:sym typeface="Public Sans Bold"/>
              </a:rPr>
              <a:t>scrisă</a:t>
            </a:r>
            <a:r>
              <a:rPr lang="en-US" sz="1700" b="0" dirty="0">
                <a:solidFill>
                  <a:schemeClr val="tx2">
                    <a:lumMod val="40000"/>
                    <a:lumOff val="60000"/>
                  </a:schemeClr>
                </a:solidFill>
                <a:latin typeface="Aptos"/>
                <a:ea typeface="Public Sans Bold"/>
                <a:cs typeface="Public Sans Bold"/>
                <a:sym typeface="Public Sans Bold"/>
              </a:rPr>
              <a:t> de </a:t>
            </a:r>
            <a:r>
              <a:rPr lang="en-US" sz="1700" b="0" dirty="0" err="1">
                <a:solidFill>
                  <a:schemeClr val="tx2">
                    <a:lumMod val="40000"/>
                    <a:lumOff val="60000"/>
                  </a:schemeClr>
                </a:solidFill>
                <a:latin typeface="Aptos"/>
                <a:ea typeface="Public Sans Bold"/>
                <a:cs typeface="Public Sans Bold"/>
                <a:sym typeface="Public Sans Bold"/>
              </a:rPr>
              <a:t>reevaluare</a:t>
            </a:r>
            <a:endParaRPr lang="en-US" sz="1200" b="1" dirty="0">
              <a:solidFill>
                <a:schemeClr val="tx2">
                  <a:lumMod val="40000"/>
                  <a:lumOff val="60000"/>
                </a:schemeClr>
              </a:solidFill>
              <a:latin typeface="Public Sans Bold"/>
              <a:ea typeface="Public Sans Bold"/>
              <a:cs typeface="Public Sans Bold"/>
              <a:sym typeface="Public Sans Bold"/>
            </a:endParaRPr>
          </a:p>
          <a:p>
            <a:pPr>
              <a:lnSpc>
                <a:spcPts val="1540"/>
              </a:lnSpc>
              <a:spcAft>
                <a:spcPts val="400"/>
              </a:spcAft>
            </a:pPr>
            <a:r>
              <a:rPr lang="en-US" sz="1700" b="0" dirty="0" err="1">
                <a:solidFill>
                  <a:schemeClr val="tx2">
                    <a:lumMod val="40000"/>
                    <a:lumOff val="60000"/>
                  </a:schemeClr>
                </a:solidFill>
                <a:latin typeface="Aptos"/>
                <a:ea typeface="Public Sans"/>
                <a:cs typeface="Public Sans"/>
                <a:sym typeface="Public Sans"/>
              </a:rPr>
              <a:t>Dacă</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argumentele</a:t>
            </a:r>
            <a:r>
              <a:rPr lang="en-US" sz="1700" b="0" dirty="0">
                <a:solidFill>
                  <a:schemeClr val="tx2">
                    <a:lumMod val="40000"/>
                    <a:lumOff val="60000"/>
                  </a:schemeClr>
                </a:solidFill>
                <a:latin typeface="Aptos"/>
                <a:ea typeface="Public Sans"/>
                <a:cs typeface="Public Sans"/>
                <a:sym typeface="Public Sans"/>
              </a:rPr>
              <a:t> nu sunt </a:t>
            </a:r>
            <a:r>
              <a:rPr lang="en-US" sz="1700" b="0" dirty="0" err="1">
                <a:solidFill>
                  <a:schemeClr val="tx2">
                    <a:lumMod val="40000"/>
                    <a:lumOff val="60000"/>
                  </a:schemeClr>
                </a:solidFill>
                <a:latin typeface="Aptos"/>
                <a:ea typeface="Public Sans"/>
                <a:cs typeface="Public Sans"/>
                <a:sym typeface="Public Sans"/>
              </a:rPr>
              <a:t>satisfăcătoare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cerere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scrisă</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către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conducerea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unității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în</a:t>
            </a:r>
            <a:r>
              <a:rPr lang="en-US" sz="1700" b="0" dirty="0">
                <a:solidFill>
                  <a:schemeClr val="tx2">
                    <a:lumMod val="40000"/>
                    <a:lumOff val="60000"/>
                  </a:schemeClr>
                </a:solidFill>
                <a:latin typeface="Aptos"/>
                <a:ea typeface="Public Sans"/>
                <a:cs typeface="Public Sans"/>
                <a:sym typeface="Public Sans"/>
              </a:rPr>
              <a:t> 5 </a:t>
            </a:r>
            <a:r>
              <a:rPr lang="en-US" sz="1700" b="0" dirty="0" err="1">
                <a:solidFill>
                  <a:schemeClr val="tx2">
                    <a:lumMod val="40000"/>
                    <a:lumOff val="60000"/>
                  </a:schemeClr>
                </a:solidFill>
                <a:latin typeface="Aptos"/>
                <a:ea typeface="Public Sans"/>
                <a:cs typeface="Public Sans"/>
                <a:sym typeface="Public Sans"/>
              </a:rPr>
              <a:t>zile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lucrătoare</a:t>
            </a:r>
            <a:r>
              <a:rPr lang="en-US" sz="1700" b="0" dirty="0">
                <a:solidFill>
                  <a:schemeClr val="tx2">
                    <a:lumMod val="40000"/>
                    <a:lumOff val="60000"/>
                  </a:schemeClr>
                </a:solidFill>
                <a:latin typeface="Aptos"/>
                <a:ea typeface="Public Sans"/>
                <a:cs typeface="Public Sans"/>
                <a:sym typeface="Public Sans"/>
              </a:rPr>
              <a:t>. Doar </a:t>
            </a:r>
            <a:r>
              <a:rPr lang="en-US" sz="1700" b="0" dirty="0" err="1">
                <a:solidFill>
                  <a:schemeClr val="tx2">
                    <a:lumMod val="40000"/>
                    <a:lumOff val="60000"/>
                  </a:schemeClr>
                </a:solidFill>
                <a:latin typeface="Aptos"/>
                <a:ea typeface="Public Sans"/>
                <a:cs typeface="Public Sans"/>
                <a:sym typeface="Public Sans"/>
              </a:rPr>
              <a:t>lucrări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scrise</a:t>
            </a:r>
            <a:r>
              <a:rPr lang="en-US" sz="1700" b="0" dirty="0">
                <a:solidFill>
                  <a:schemeClr val="tx2">
                    <a:lumMod val="40000"/>
                    <a:lumOff val="60000"/>
                  </a:schemeClr>
                </a:solidFill>
                <a:latin typeface="Aptos"/>
                <a:ea typeface="Public Sans"/>
                <a:cs typeface="Public Sans"/>
                <a:sym typeface="Public Sans"/>
              </a:rPr>
              <a:t> — nu probe </a:t>
            </a:r>
            <a:r>
              <a:rPr lang="en-US" sz="1700" b="0" dirty="0" err="1">
                <a:solidFill>
                  <a:schemeClr val="tx2">
                    <a:lumMod val="40000"/>
                    <a:lumOff val="60000"/>
                  </a:schemeClr>
                </a:solidFill>
                <a:latin typeface="Aptos"/>
                <a:ea typeface="Public Sans"/>
                <a:cs typeface="Public Sans"/>
                <a:sym typeface="Public Sans"/>
              </a:rPr>
              <a:t>orale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sau</a:t>
            </a:r>
            <a:r>
              <a:rPr lang="en-US" sz="1700" b="0" dirty="0">
                <a:solidFill>
                  <a:schemeClr val="tx2">
                    <a:lumMod val="40000"/>
                    <a:lumOff val="60000"/>
                  </a:schemeClr>
                </a:solidFill>
                <a:latin typeface="Aptos"/>
                <a:ea typeface="Public Sans"/>
                <a:cs typeface="Public Sans"/>
                <a:sym typeface="Public Sans"/>
              </a:rPr>
              <a:t> practice.</a:t>
            </a:r>
          </a:p>
          <a:p>
            <a:pPr>
              <a:lnSpc>
                <a:spcPts val="1540"/>
              </a:lnSpc>
              <a:spcAft>
                <a:spcPts val="400"/>
              </a:spcAft>
            </a:pPr>
            <a:endParaRPr lang="en-US" sz="1100" dirty="0">
              <a:solidFill>
                <a:srgbClr val="FFFFFF"/>
              </a:solidFill>
              <a:latin typeface="Public Sans"/>
              <a:ea typeface="Public Sans"/>
              <a:cs typeface="Public Sans"/>
              <a:sym typeface="Public Sans"/>
            </a:endParaRPr>
          </a:p>
        </p:txBody>
      </p:sp>
      <p:sp>
        <p:nvSpPr>
          <p:cNvPr id="13" name="TextBox 13"/>
          <p:cNvSpPr txBox="1"/>
          <p:nvPr/>
        </p:nvSpPr>
        <p:spPr>
          <a:xfrm>
            <a:off x="303446" y="2262568"/>
            <a:ext cx="4215181" cy="719108"/>
          </a:xfrm>
          <a:prstGeom prst="rect">
            <a:avLst/>
          </a:prstGeom>
        </p:spPr>
        <p:txBody>
          <a:bodyPr wrap="square" lIns="45720" tIns="27432" rIns="45720" bIns="27432" rtlCol="0" anchor="t">
            <a:spAutoFit/>
          </a:bodyPr>
          <a:lstStyle/>
          <a:p>
            <a:pPr>
              <a:lnSpc>
                <a:spcPts val="1540"/>
              </a:lnSpc>
              <a:spcAft>
                <a:spcPts val="400"/>
              </a:spcAft>
            </a:pPr>
            <a:r>
              <a:rPr lang="en-US" sz="1700" b="0" dirty="0">
                <a:latin typeface="Aptos"/>
                <a:ea typeface="Public Sans Bold"/>
                <a:cs typeface="Public Sans Bold"/>
                <a:sym typeface="Public Sans Bold"/>
              </a:rPr>
              <a:t>OME 5707/2024 · ART. 9</a:t>
            </a:r>
          </a:p>
          <a:p>
            <a:pPr>
              <a:lnSpc>
                <a:spcPts val="1540"/>
              </a:lnSpc>
              <a:spcAft>
                <a:spcPts val="400"/>
              </a:spcAft>
            </a:pPr>
            <a:endParaRPr lang="en-US" sz="1100" b="1" dirty="0">
              <a:solidFill>
                <a:srgbClr val="FFFFFF"/>
              </a:solidFill>
              <a:latin typeface="Public Sans Bold"/>
              <a:ea typeface="Public Sans Bold"/>
              <a:cs typeface="Public Sans Bold"/>
              <a:sym typeface="Public Sans Bold"/>
            </a:endParaRPr>
          </a:p>
          <a:p>
            <a:pPr>
              <a:lnSpc>
                <a:spcPts val="1540"/>
              </a:lnSpc>
              <a:spcAft>
                <a:spcPts val="400"/>
              </a:spcAft>
            </a:pPr>
            <a:endParaRPr lang="en-US" sz="1100" b="1" dirty="0">
              <a:solidFill>
                <a:srgbClr val="FFFFFF"/>
              </a:solidFill>
              <a:latin typeface="Public Sans Bold"/>
              <a:ea typeface="Public Sans Bold"/>
              <a:cs typeface="Public Sans Bold"/>
              <a:sym typeface="Public Sans Bold"/>
            </a:endParaRPr>
          </a:p>
        </p:txBody>
      </p:sp>
      <p:sp>
        <p:nvSpPr>
          <p:cNvPr id="14" name="Rectangle 1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40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90718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0" y="593090"/>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4437430" y="2014096"/>
            <a:ext cx="3917256" cy="4535174"/>
          </a:xfrm>
          <a:custGeom>
            <a:avLst/>
            <a:gdLst/>
            <a:ahLst/>
            <a:cxnLst/>
            <a:rect l="l" t="t" r="r" b="b"/>
            <a:pathLst>
              <a:path w="7834512" h="9070347">
                <a:moveTo>
                  <a:pt x="0" y="0"/>
                </a:moveTo>
                <a:lnTo>
                  <a:pt x="7834512" y="0"/>
                </a:lnTo>
                <a:lnTo>
                  <a:pt x="7834512" y="9070347"/>
                </a:lnTo>
                <a:lnTo>
                  <a:pt x="0" y="9070347"/>
                </a:lnTo>
                <a:lnTo>
                  <a:pt x="0" y="0"/>
                </a:lnTo>
                <a:close/>
              </a:path>
            </a:pathLst>
          </a:custGeom>
          <a:blipFill>
            <a:blip r:embed="rId5"/>
            <a:stretch>
              <a:fillRect/>
            </a:stretch>
          </a:blipFill>
        </p:spPr>
        <p:txBody>
          <a:bodyPr/>
          <a:lstStyle/>
          <a:p>
            <a:endParaRPr lang="ro-RO" sz="1200"/>
          </a:p>
        </p:txBody>
      </p:sp>
      <p:sp>
        <p:nvSpPr>
          <p:cNvPr id="8" name="Freeform 8"/>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Freeform 9"/>
          <p:cNvSpPr/>
          <p:nvPr/>
        </p:nvSpPr>
        <p:spPr>
          <a:xfrm>
            <a:off x="6880927" y="1548937"/>
            <a:ext cx="1921484" cy="1009653"/>
          </a:xfrm>
          <a:custGeom>
            <a:avLst/>
            <a:gdLst/>
            <a:ahLst/>
            <a:cxnLst/>
            <a:rect l="l" t="t" r="r" b="b"/>
            <a:pathLst>
              <a:path w="3842968" h="2019305">
                <a:moveTo>
                  <a:pt x="0" y="0"/>
                </a:moveTo>
                <a:lnTo>
                  <a:pt x="3842968" y="0"/>
                </a:lnTo>
                <a:lnTo>
                  <a:pt x="3842968" y="2019305"/>
                </a:lnTo>
                <a:lnTo>
                  <a:pt x="0" y="201930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0" name="Freeform 10"/>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1" name="TextBox 11"/>
          <p:cNvSpPr txBox="1"/>
          <p:nvPr/>
        </p:nvSpPr>
        <p:spPr>
          <a:xfrm>
            <a:off x="286176" y="946067"/>
            <a:ext cx="5818325" cy="1408719"/>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STATUTUL ELEVULUI</a:t>
            </a:r>
          </a:p>
          <a:p>
            <a:pPr>
              <a:lnSpc>
                <a:spcPts val="700"/>
              </a:lnSpc>
              <a:spcAft>
                <a:spcPts val="400"/>
              </a:spcAft>
            </a:pPr>
            <a:endParaRPr lang="en-US" sz="3000" dirty="0">
              <a:latin typeface="Rockstone"/>
              <a:ea typeface="Rockstone"/>
              <a:cs typeface="Rockstone"/>
              <a:sym typeface="Rockstone"/>
            </a:endParaRPr>
          </a:p>
          <a:p>
            <a:pPr>
              <a:lnSpc>
                <a:spcPts val="2550"/>
              </a:lnSpc>
              <a:spcAft>
                <a:spcPts val="400"/>
              </a:spcAft>
            </a:pPr>
            <a:r>
              <a:rPr lang="en-US" b="0" dirty="0">
                <a:latin typeface="Aptos"/>
                <a:ea typeface="Rockstone"/>
                <a:cs typeface="Rockstone"/>
                <a:sym typeface="Rockstone"/>
              </a:rPr>
              <a:t>CONTESTAREA EVALUĂRII LA LUCRĂRILE SCRISE — PAȘII</a:t>
            </a:r>
          </a:p>
        </p:txBody>
      </p:sp>
      <p:sp>
        <p:nvSpPr>
          <p:cNvPr id="12" name="TextBox 12"/>
          <p:cNvSpPr txBox="1"/>
          <p:nvPr/>
        </p:nvSpPr>
        <p:spPr>
          <a:xfrm>
            <a:off x="151229" y="2997348"/>
            <a:ext cx="3876158" cy="1757854"/>
          </a:xfrm>
          <a:prstGeom prst="rect">
            <a:avLst/>
          </a:prstGeom>
        </p:spPr>
        <p:txBody>
          <a:bodyPr wrap="square" lIns="45720" tIns="27432" rIns="45720" bIns="27432" rtlCol="0" anchor="t">
            <a:spAutoFit/>
          </a:bodyPr>
          <a:lstStyle/>
          <a:p>
            <a:pPr>
              <a:lnSpc>
                <a:spcPts val="1680"/>
              </a:lnSpc>
              <a:spcAft>
                <a:spcPts val="400"/>
              </a:spcAft>
            </a:pPr>
            <a:r>
              <a:rPr lang="en-US" sz="1700" b="0" dirty="0" err="1">
                <a:solidFill>
                  <a:schemeClr val="tx2">
                    <a:lumMod val="40000"/>
                    <a:lumOff val="60000"/>
                  </a:schemeClr>
                </a:solidFill>
                <a:latin typeface="Aptos"/>
                <a:ea typeface="Public Sans Bold"/>
                <a:cs typeface="Public Sans Bold"/>
                <a:sym typeface="Public Sans Bold"/>
              </a:rPr>
              <a:t>Reevaluarea</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lucrării</a:t>
            </a:r>
            <a:endParaRPr lang="en-US" sz="1200" b="1" dirty="0">
              <a:solidFill>
                <a:schemeClr val="tx2">
                  <a:lumMod val="40000"/>
                  <a:lumOff val="60000"/>
                </a:schemeClr>
              </a:solidFill>
              <a:latin typeface="Public Sans Bold"/>
              <a:ea typeface="Public Sans Bold"/>
              <a:cs typeface="Public Sans Bold"/>
              <a:sym typeface="Public Sans Bold"/>
            </a:endParaRPr>
          </a:p>
          <a:p>
            <a:pPr>
              <a:lnSpc>
                <a:spcPts val="1540"/>
              </a:lnSpc>
              <a:spcAft>
                <a:spcPts val="400"/>
              </a:spcAft>
            </a:pPr>
            <a:r>
              <a:rPr lang="en-US" sz="1700" b="0" dirty="0" err="1">
                <a:solidFill>
                  <a:schemeClr val="tx2">
                    <a:lumMod val="40000"/>
                    <a:lumOff val="60000"/>
                  </a:schemeClr>
                </a:solidFill>
                <a:latin typeface="Aptos"/>
                <a:ea typeface="Public Sans"/>
                <a:cs typeface="Public Sans"/>
                <a:sym typeface="Public Sans"/>
              </a:rPr>
              <a:t>Directorul</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desemnează</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două</a:t>
            </a:r>
            <a:r>
              <a:rPr lang="en-US" sz="1700" b="0" dirty="0">
                <a:solidFill>
                  <a:schemeClr val="tx2">
                    <a:lumMod val="40000"/>
                    <a:lumOff val="60000"/>
                  </a:schemeClr>
                </a:solidFill>
                <a:latin typeface="Aptos"/>
                <a:ea typeface="Public Sans"/>
                <a:cs typeface="Public Sans"/>
                <a:sym typeface="Public Sans"/>
              </a:rPr>
              <a:t> cadre </a:t>
            </a:r>
            <a:r>
              <a:rPr lang="en-US" sz="1700" b="0" dirty="0" err="1">
                <a:solidFill>
                  <a:schemeClr val="tx2">
                    <a:lumMod val="40000"/>
                    <a:lumOff val="60000"/>
                  </a:schemeClr>
                </a:solidFill>
                <a:latin typeface="Aptos"/>
                <a:ea typeface="Public Sans"/>
                <a:cs typeface="Public Sans"/>
                <a:sym typeface="Public Sans"/>
              </a:rPr>
              <a:t>didactice</a:t>
            </a:r>
            <a:r>
              <a:rPr lang="en-US" sz="1700" b="0" dirty="0">
                <a:solidFill>
                  <a:schemeClr val="tx2">
                    <a:lumMod val="40000"/>
                    <a:lumOff val="60000"/>
                  </a:schemeClr>
                </a:solidFill>
                <a:latin typeface="Aptos"/>
                <a:ea typeface="Public Sans"/>
                <a:cs typeface="Public Sans"/>
                <a:sym typeface="Public Sans"/>
              </a:rPr>
              <a:t> de </a:t>
            </a:r>
            <a:r>
              <a:rPr lang="en-US" sz="1700" b="0" dirty="0" err="1">
                <a:solidFill>
                  <a:schemeClr val="tx2">
                    <a:lumMod val="40000"/>
                    <a:lumOff val="60000"/>
                  </a:schemeClr>
                </a:solidFill>
                <a:latin typeface="Aptos"/>
                <a:ea typeface="Public Sans"/>
                <a:cs typeface="Public Sans"/>
                <a:sym typeface="Public Sans"/>
              </a:rPr>
              <a:t>specialitate</a:t>
            </a:r>
            <a:r>
              <a:rPr lang="en-US" sz="1700" b="0" dirty="0">
                <a:solidFill>
                  <a:schemeClr val="tx2">
                    <a:lumMod val="40000"/>
                    <a:lumOff val="60000"/>
                  </a:schemeClr>
                </a:solidFill>
                <a:latin typeface="Aptos"/>
                <a:ea typeface="Public Sans"/>
                <a:cs typeface="Public Sans"/>
                <a:sym typeface="Public Sans"/>
              </a:rPr>
              <a:t> care nu </a:t>
            </a:r>
            <a:r>
              <a:rPr lang="en-US" sz="1700" b="0" dirty="0" err="1">
                <a:solidFill>
                  <a:schemeClr val="tx2">
                    <a:lumMod val="40000"/>
                    <a:lumOff val="60000"/>
                  </a:schemeClr>
                </a:solidFill>
                <a:latin typeface="Aptos"/>
                <a:ea typeface="Public Sans"/>
                <a:cs typeface="Public Sans"/>
                <a:sym typeface="Public Sans"/>
              </a:rPr>
              <a:t>predau</a:t>
            </a:r>
            <a:r>
              <a:rPr lang="en-US" sz="1700" b="0" dirty="0">
                <a:solidFill>
                  <a:schemeClr val="tx2">
                    <a:lumMod val="40000"/>
                    <a:lumOff val="60000"/>
                  </a:schemeClr>
                </a:solidFill>
                <a:latin typeface="Aptos"/>
                <a:ea typeface="Public Sans"/>
                <a:cs typeface="Public Sans"/>
                <a:sym typeface="Public Sans"/>
              </a:rPr>
              <a:t> la </a:t>
            </a:r>
            <a:r>
              <a:rPr lang="en-US" sz="1700" b="0" dirty="0" err="1">
                <a:solidFill>
                  <a:schemeClr val="tx2">
                    <a:lumMod val="40000"/>
                    <a:lumOff val="60000"/>
                  </a:schemeClr>
                </a:solidFill>
                <a:latin typeface="Aptos"/>
                <a:ea typeface="Public Sans"/>
                <a:cs typeface="Public Sans"/>
                <a:sym typeface="Public Sans"/>
              </a:rPr>
              <a:t>clasa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respectivă</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Dacă</a:t>
            </a:r>
            <a:r>
              <a:rPr lang="en-US" sz="1700" b="0" dirty="0">
                <a:solidFill>
                  <a:schemeClr val="tx2">
                    <a:lumMod val="40000"/>
                    <a:lumOff val="60000"/>
                  </a:schemeClr>
                </a:solidFill>
                <a:latin typeface="Aptos"/>
                <a:ea typeface="Public Sans"/>
                <a:cs typeface="Public Sans"/>
                <a:sym typeface="Public Sans"/>
              </a:rPr>
              <a:t> nu </a:t>
            </a:r>
            <a:r>
              <a:rPr lang="en-US" sz="1700" b="0" dirty="0" err="1">
                <a:solidFill>
                  <a:schemeClr val="tx2">
                    <a:lumMod val="40000"/>
                    <a:lumOff val="60000"/>
                  </a:schemeClr>
                </a:solidFill>
                <a:latin typeface="Aptos"/>
                <a:ea typeface="Public Sans"/>
                <a:cs typeface="Public Sans"/>
                <a:sym typeface="Public Sans"/>
              </a:rPr>
              <a:t>există</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în</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școală</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inspectoratul</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desemnează</a:t>
            </a:r>
            <a:r>
              <a:rPr lang="en-US" sz="1700" b="0" dirty="0">
                <a:solidFill>
                  <a:schemeClr val="tx2">
                    <a:lumMod val="40000"/>
                    <a:lumOff val="60000"/>
                  </a:schemeClr>
                </a:solidFill>
                <a:latin typeface="Aptos"/>
                <a:ea typeface="Public Sans"/>
                <a:cs typeface="Public Sans"/>
                <a:sym typeface="Public Sans"/>
              </a:rPr>
              <a:t> din </a:t>
            </a:r>
            <a:r>
              <a:rPr lang="en-US" sz="1700" b="0" dirty="0" err="1">
                <a:solidFill>
                  <a:schemeClr val="tx2">
                    <a:lumMod val="40000"/>
                    <a:lumOff val="60000"/>
                  </a:schemeClr>
                </a:solidFill>
                <a:latin typeface="Aptos"/>
                <a:ea typeface="Public Sans"/>
                <a:cs typeface="Public Sans"/>
                <a:sym typeface="Public Sans"/>
              </a:rPr>
              <a:t>alte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unități</a:t>
            </a:r>
            <a:r>
              <a:rPr lang="en-US" sz="1700" b="0" dirty="0">
                <a:solidFill>
                  <a:schemeClr val="tx2">
                    <a:lumMod val="40000"/>
                    <a:lumOff val="60000"/>
                  </a:schemeClr>
                </a:solidFill>
                <a:latin typeface="Aptos"/>
                <a:ea typeface="Public Sans"/>
                <a:cs typeface="Public Sans"/>
                <a:sym typeface="Public Sans"/>
              </a:rPr>
              <a:t>.</a:t>
            </a:r>
          </a:p>
          <a:p>
            <a:pPr>
              <a:lnSpc>
                <a:spcPts val="1540"/>
              </a:lnSpc>
              <a:spcAft>
                <a:spcPts val="400"/>
              </a:spcAft>
            </a:pPr>
            <a:endParaRPr lang="en-US" sz="1100" dirty="0">
              <a:solidFill>
                <a:srgbClr val="FFFFFF"/>
              </a:solidFill>
              <a:latin typeface="Public Sans"/>
              <a:ea typeface="Public Sans"/>
              <a:cs typeface="Public Sans"/>
              <a:sym typeface="Public Sans"/>
            </a:endParaRPr>
          </a:p>
          <a:p>
            <a:pPr>
              <a:lnSpc>
                <a:spcPts val="1540"/>
              </a:lnSpc>
              <a:spcAft>
                <a:spcPts val="400"/>
              </a:spcAft>
            </a:pPr>
            <a:endParaRPr lang="en-US" sz="1100" dirty="0">
              <a:solidFill>
                <a:srgbClr val="FFFFFF"/>
              </a:solidFill>
              <a:latin typeface="Public Sans"/>
              <a:ea typeface="Public Sans"/>
              <a:cs typeface="Public Sans"/>
              <a:sym typeface="Public Sans"/>
            </a:endParaRPr>
          </a:p>
        </p:txBody>
      </p:sp>
      <p:sp>
        <p:nvSpPr>
          <p:cNvPr id="13" name="TextBox 13"/>
          <p:cNvSpPr txBox="1"/>
          <p:nvPr/>
        </p:nvSpPr>
        <p:spPr>
          <a:xfrm>
            <a:off x="250740" y="2529536"/>
            <a:ext cx="4215181" cy="260071"/>
          </a:xfrm>
          <a:prstGeom prst="rect">
            <a:avLst/>
          </a:prstGeom>
        </p:spPr>
        <p:txBody>
          <a:bodyPr wrap="square" lIns="45720" tIns="27432" rIns="45720" bIns="27432" rtlCol="0" anchor="t">
            <a:spAutoFit/>
          </a:bodyPr>
          <a:lstStyle/>
          <a:p>
            <a:pPr>
              <a:lnSpc>
                <a:spcPts val="1540"/>
              </a:lnSpc>
              <a:spcAft>
                <a:spcPts val="400"/>
              </a:spcAft>
            </a:pPr>
            <a:r>
              <a:rPr lang="en-US" sz="1700" b="0" dirty="0">
                <a:latin typeface="Aptos"/>
                <a:ea typeface="Public Sans Bold"/>
                <a:cs typeface="Public Sans Bold"/>
                <a:sym typeface="Public Sans Bold"/>
              </a:rPr>
              <a:t>OME 5707/2024 · ART. 9</a:t>
            </a:r>
          </a:p>
        </p:txBody>
      </p:sp>
      <p:sp>
        <p:nvSpPr>
          <p:cNvPr id="14" name="Rectangle 1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90718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5562" y="443559"/>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4162907" y="2010770"/>
            <a:ext cx="3917256" cy="4535174"/>
          </a:xfrm>
          <a:custGeom>
            <a:avLst/>
            <a:gdLst/>
            <a:ahLst/>
            <a:cxnLst/>
            <a:rect l="l" t="t" r="r" b="b"/>
            <a:pathLst>
              <a:path w="7834512" h="9070347">
                <a:moveTo>
                  <a:pt x="0" y="0"/>
                </a:moveTo>
                <a:lnTo>
                  <a:pt x="7834512" y="0"/>
                </a:lnTo>
                <a:lnTo>
                  <a:pt x="7834512" y="9070347"/>
                </a:lnTo>
                <a:lnTo>
                  <a:pt x="0" y="9070347"/>
                </a:lnTo>
                <a:lnTo>
                  <a:pt x="0" y="0"/>
                </a:lnTo>
                <a:close/>
              </a:path>
            </a:pathLst>
          </a:custGeom>
          <a:blipFill>
            <a:blip r:embed="rId5"/>
            <a:stretch>
              <a:fillRect/>
            </a:stretch>
          </a:blipFill>
        </p:spPr>
        <p:txBody>
          <a:bodyPr/>
          <a:lstStyle/>
          <a:p>
            <a:endParaRPr lang="ro-RO" sz="1200"/>
          </a:p>
        </p:txBody>
      </p:sp>
      <p:sp>
        <p:nvSpPr>
          <p:cNvPr id="8" name="Freeform 8"/>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Freeform 9"/>
          <p:cNvSpPr/>
          <p:nvPr/>
        </p:nvSpPr>
        <p:spPr>
          <a:xfrm>
            <a:off x="6880927" y="1548937"/>
            <a:ext cx="1921484" cy="1009653"/>
          </a:xfrm>
          <a:custGeom>
            <a:avLst/>
            <a:gdLst/>
            <a:ahLst/>
            <a:cxnLst/>
            <a:rect l="l" t="t" r="r" b="b"/>
            <a:pathLst>
              <a:path w="3842968" h="2019305">
                <a:moveTo>
                  <a:pt x="0" y="0"/>
                </a:moveTo>
                <a:lnTo>
                  <a:pt x="3842968" y="0"/>
                </a:lnTo>
                <a:lnTo>
                  <a:pt x="3842968" y="2019305"/>
                </a:lnTo>
                <a:lnTo>
                  <a:pt x="0" y="201930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0" name="Freeform 10"/>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1" name="TextBox 11"/>
          <p:cNvSpPr txBox="1"/>
          <p:nvPr/>
        </p:nvSpPr>
        <p:spPr>
          <a:xfrm>
            <a:off x="440524" y="830769"/>
            <a:ext cx="6183994" cy="1405193"/>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STATUTUL ELEVULUI</a:t>
            </a:r>
          </a:p>
          <a:p>
            <a:pPr>
              <a:lnSpc>
                <a:spcPts val="700"/>
              </a:lnSpc>
              <a:spcAft>
                <a:spcPts val="400"/>
              </a:spcAft>
            </a:pPr>
            <a:endParaRPr lang="en-US" sz="3749" dirty="0">
              <a:latin typeface="Rockstone"/>
              <a:ea typeface="Rockstone"/>
              <a:cs typeface="Rockstone"/>
              <a:sym typeface="Rockstone"/>
            </a:endParaRPr>
          </a:p>
          <a:p>
            <a:pPr>
              <a:lnSpc>
                <a:spcPts val="2550"/>
              </a:lnSpc>
              <a:spcAft>
                <a:spcPts val="400"/>
              </a:spcAft>
            </a:pPr>
            <a:r>
              <a:rPr lang="en-US" b="0" dirty="0">
                <a:latin typeface="Aptos"/>
                <a:ea typeface="Rockstone"/>
                <a:cs typeface="Rockstone"/>
                <a:sym typeface="Rockstone"/>
              </a:rPr>
              <a:t>CONTESTAREA EVALUĂRII LA LUCRĂRILE SCRISE — PAȘII</a:t>
            </a:r>
          </a:p>
        </p:txBody>
      </p:sp>
      <p:sp>
        <p:nvSpPr>
          <p:cNvPr id="12" name="TextBox 12"/>
          <p:cNvSpPr txBox="1"/>
          <p:nvPr/>
        </p:nvSpPr>
        <p:spPr>
          <a:xfrm>
            <a:off x="333999" y="2817862"/>
            <a:ext cx="3938568" cy="1180772"/>
          </a:xfrm>
          <a:prstGeom prst="rect">
            <a:avLst/>
          </a:prstGeom>
        </p:spPr>
        <p:txBody>
          <a:bodyPr wrap="square" lIns="45720" tIns="27432" rIns="45720" bIns="27432" rtlCol="0" anchor="t">
            <a:spAutoFit/>
          </a:bodyPr>
          <a:lstStyle/>
          <a:p>
            <a:pPr>
              <a:lnSpc>
                <a:spcPts val="1680"/>
              </a:lnSpc>
              <a:spcAft>
                <a:spcPts val="400"/>
              </a:spcAft>
            </a:pPr>
            <a:r>
              <a:rPr lang="en-US" sz="1700" b="0" dirty="0" err="1">
                <a:solidFill>
                  <a:schemeClr val="tx2">
                    <a:lumMod val="40000"/>
                    <a:lumOff val="60000"/>
                  </a:schemeClr>
                </a:solidFill>
                <a:latin typeface="Aptos"/>
                <a:ea typeface="Public Sans Bold"/>
                <a:cs typeface="Public Sans Bold"/>
                <a:sym typeface="Public Sans Bold"/>
              </a:rPr>
              <a:t>Rezultat</a:t>
            </a:r>
            <a:endParaRPr lang="en-US" sz="1200" b="1" dirty="0">
              <a:solidFill>
                <a:schemeClr val="tx2">
                  <a:lumMod val="40000"/>
                  <a:lumOff val="60000"/>
                </a:schemeClr>
              </a:solidFill>
              <a:latin typeface="Public Sans Bold"/>
              <a:ea typeface="Public Sans Bold"/>
              <a:cs typeface="Public Sans Bold"/>
              <a:sym typeface="Public Sans Bold"/>
            </a:endParaRPr>
          </a:p>
          <a:p>
            <a:pPr>
              <a:lnSpc>
                <a:spcPts val="1540"/>
              </a:lnSpc>
              <a:spcAft>
                <a:spcPts val="400"/>
              </a:spcAft>
            </a:pPr>
            <a:r>
              <a:rPr lang="en-US" sz="1700" b="0" dirty="0">
                <a:solidFill>
                  <a:schemeClr val="tx2">
                    <a:lumMod val="40000"/>
                    <a:lumOff val="60000"/>
                  </a:schemeClr>
                </a:solidFill>
                <a:latin typeface="Aptos"/>
                <a:ea typeface="Public Sans"/>
                <a:cs typeface="Public Sans"/>
                <a:sym typeface="Public Sans"/>
              </a:rPr>
              <a:t>Nota = media </a:t>
            </a:r>
            <a:r>
              <a:rPr lang="en-US" sz="1700" b="0" dirty="0" err="1">
                <a:solidFill>
                  <a:schemeClr val="tx2">
                    <a:lumMod val="40000"/>
                    <a:lumOff val="60000"/>
                  </a:schemeClr>
                </a:solidFill>
                <a:latin typeface="Aptos"/>
                <a:ea typeface="Public Sans"/>
                <a:cs typeface="Public Sans"/>
                <a:sym typeface="Public Sans"/>
              </a:rPr>
              <a:t>notelor</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acordate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separat</a:t>
            </a:r>
            <a:r>
              <a:rPr lang="en-US" sz="1700" b="0" dirty="0">
                <a:solidFill>
                  <a:schemeClr val="tx2">
                    <a:lumMod val="40000"/>
                    <a:lumOff val="60000"/>
                  </a:schemeClr>
                </a:solidFill>
                <a:latin typeface="Aptos"/>
                <a:ea typeface="Public Sans"/>
                <a:cs typeface="Public Sans"/>
                <a:sym typeface="Public Sans"/>
              </a:rPr>
              <a:t> de </a:t>
            </a:r>
            <a:r>
              <a:rPr lang="en-US" sz="1700" b="0" dirty="0" err="1">
                <a:solidFill>
                  <a:schemeClr val="tx2">
                    <a:lumMod val="40000"/>
                    <a:lumOff val="60000"/>
                  </a:schemeClr>
                </a:solidFill>
                <a:latin typeface="Aptos"/>
                <a:ea typeface="Public Sans"/>
                <a:cs typeface="Public Sans"/>
                <a:sym typeface="Public Sans"/>
              </a:rPr>
              <a:t>cei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doi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evaluatori</a:t>
            </a:r>
            <a:r>
              <a:rPr lang="en-US" sz="1700" b="0" dirty="0">
                <a:solidFill>
                  <a:schemeClr val="tx2">
                    <a:lumMod val="40000"/>
                    <a:lumOff val="60000"/>
                  </a:schemeClr>
                </a:solidFill>
                <a:latin typeface="Aptos"/>
                <a:ea typeface="Public Sans"/>
                <a:cs typeface="Public Sans"/>
                <a:sym typeface="Public Sans"/>
              </a:rPr>
              <a:t>. </a:t>
            </a:r>
          </a:p>
          <a:p>
            <a:pPr>
              <a:lnSpc>
                <a:spcPts val="1540"/>
              </a:lnSpc>
              <a:spcAft>
                <a:spcPts val="400"/>
              </a:spcAft>
            </a:pPr>
            <a:endParaRPr lang="en-US" sz="1100" dirty="0">
              <a:solidFill>
                <a:srgbClr val="FFFFFF"/>
              </a:solidFill>
              <a:latin typeface="Public Sans"/>
              <a:ea typeface="Public Sans"/>
              <a:cs typeface="Public Sans"/>
              <a:sym typeface="Public Sans"/>
            </a:endParaRPr>
          </a:p>
          <a:p>
            <a:pPr>
              <a:lnSpc>
                <a:spcPts val="1540"/>
              </a:lnSpc>
              <a:spcAft>
                <a:spcPts val="400"/>
              </a:spcAft>
            </a:pPr>
            <a:endParaRPr lang="en-US" sz="1100" dirty="0">
              <a:solidFill>
                <a:srgbClr val="FFFFFF"/>
              </a:solidFill>
              <a:latin typeface="Public Sans"/>
              <a:ea typeface="Public Sans"/>
              <a:cs typeface="Public Sans"/>
              <a:sym typeface="Public Sans"/>
            </a:endParaRPr>
          </a:p>
        </p:txBody>
      </p:sp>
      <p:sp>
        <p:nvSpPr>
          <p:cNvPr id="13" name="TextBox 13"/>
          <p:cNvSpPr txBox="1"/>
          <p:nvPr/>
        </p:nvSpPr>
        <p:spPr>
          <a:xfrm>
            <a:off x="530679" y="2391905"/>
            <a:ext cx="4215181" cy="260071"/>
          </a:xfrm>
          <a:prstGeom prst="rect">
            <a:avLst/>
          </a:prstGeom>
        </p:spPr>
        <p:txBody>
          <a:bodyPr wrap="square" lIns="45720" tIns="27432" rIns="45720" bIns="27432" rtlCol="0" anchor="t">
            <a:spAutoFit/>
          </a:bodyPr>
          <a:lstStyle/>
          <a:p>
            <a:pPr>
              <a:lnSpc>
                <a:spcPts val="1540"/>
              </a:lnSpc>
              <a:spcAft>
                <a:spcPts val="400"/>
              </a:spcAft>
            </a:pPr>
            <a:r>
              <a:rPr lang="en-US" sz="1700" b="0" dirty="0">
                <a:latin typeface="Aptos"/>
                <a:ea typeface="Public Sans Bold"/>
                <a:cs typeface="Public Sans Bold"/>
                <a:sym typeface="Public Sans Bold"/>
              </a:rPr>
              <a:t>OME 5707/2024 · ART. 9</a:t>
            </a:r>
          </a:p>
        </p:txBody>
      </p:sp>
      <p:sp>
        <p:nvSpPr>
          <p:cNvPr id="14" name="Rectangle 1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Freeform 2"/>
          <p:cNvSpPr/>
          <p:nvPr/>
        </p:nvSpPr>
        <p:spPr>
          <a:xfrm>
            <a:off x="115833" y="536163"/>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3" name="Freeform 3"/>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4" name="Freeform 4"/>
          <p:cNvSpPr/>
          <p:nvPr/>
        </p:nvSpPr>
        <p:spPr>
          <a:xfrm>
            <a:off x="4678785" y="1861766"/>
            <a:ext cx="3917256" cy="4535174"/>
          </a:xfrm>
          <a:custGeom>
            <a:avLst/>
            <a:gdLst/>
            <a:ahLst/>
            <a:cxnLst/>
            <a:rect l="l" t="t" r="r" b="b"/>
            <a:pathLst>
              <a:path w="7834512" h="9070347">
                <a:moveTo>
                  <a:pt x="0" y="0"/>
                </a:moveTo>
                <a:lnTo>
                  <a:pt x="7834512" y="0"/>
                </a:lnTo>
                <a:lnTo>
                  <a:pt x="7834512" y="9070347"/>
                </a:lnTo>
                <a:lnTo>
                  <a:pt x="0" y="9070347"/>
                </a:lnTo>
                <a:lnTo>
                  <a:pt x="0" y="0"/>
                </a:lnTo>
                <a:close/>
              </a:path>
            </a:pathLst>
          </a:custGeom>
          <a:blipFill>
            <a:blip r:embed="rId4"/>
            <a:stretch>
              <a:fillRect/>
            </a:stretch>
          </a:blipFill>
        </p:spPr>
        <p:txBody>
          <a:bodyPr/>
          <a:lstStyle/>
          <a:p>
            <a:endParaRPr lang="ro-RO" sz="1200"/>
          </a:p>
        </p:txBody>
      </p:sp>
      <p:sp>
        <p:nvSpPr>
          <p:cNvPr id="5" name="Freeform 5"/>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ro-RO" sz="1200"/>
          </a:p>
        </p:txBody>
      </p:sp>
      <p:sp>
        <p:nvSpPr>
          <p:cNvPr id="6" name="Freeform 6"/>
          <p:cNvSpPr/>
          <p:nvPr/>
        </p:nvSpPr>
        <p:spPr>
          <a:xfrm>
            <a:off x="6880927" y="1548937"/>
            <a:ext cx="1921484" cy="1009653"/>
          </a:xfrm>
          <a:custGeom>
            <a:avLst/>
            <a:gdLst/>
            <a:ahLst/>
            <a:cxnLst/>
            <a:rect l="l" t="t" r="r" b="b"/>
            <a:pathLst>
              <a:path w="3842968" h="2019305">
                <a:moveTo>
                  <a:pt x="0" y="0"/>
                </a:moveTo>
                <a:lnTo>
                  <a:pt x="3842968" y="0"/>
                </a:lnTo>
                <a:lnTo>
                  <a:pt x="3842968" y="2019305"/>
                </a:lnTo>
                <a:lnTo>
                  <a:pt x="0" y="20193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7" name="Freeform 7"/>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7"/>
            <a:stretch>
              <a:fillRect/>
            </a:stretch>
          </a:blipFill>
        </p:spPr>
        <p:txBody>
          <a:bodyPr/>
          <a:lstStyle/>
          <a:p>
            <a:endParaRPr lang="ro-RO" sz="1200"/>
          </a:p>
        </p:txBody>
      </p:sp>
      <p:sp>
        <p:nvSpPr>
          <p:cNvPr id="8" name="TextBox 8"/>
          <p:cNvSpPr txBox="1"/>
          <p:nvPr/>
        </p:nvSpPr>
        <p:spPr>
          <a:xfrm>
            <a:off x="427931" y="815801"/>
            <a:ext cx="6183994" cy="1405193"/>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STATUTUL ELEVULUI</a:t>
            </a:r>
          </a:p>
          <a:p>
            <a:pPr>
              <a:lnSpc>
                <a:spcPts val="700"/>
              </a:lnSpc>
              <a:spcAft>
                <a:spcPts val="400"/>
              </a:spcAft>
            </a:pPr>
            <a:endParaRPr lang="en-US" sz="3749" dirty="0">
              <a:latin typeface="Rockstone"/>
              <a:ea typeface="Rockstone"/>
              <a:cs typeface="Rockstone"/>
              <a:sym typeface="Rockstone"/>
            </a:endParaRPr>
          </a:p>
          <a:p>
            <a:pPr>
              <a:lnSpc>
                <a:spcPts val="2550"/>
              </a:lnSpc>
              <a:spcAft>
                <a:spcPts val="400"/>
              </a:spcAft>
            </a:pPr>
            <a:r>
              <a:rPr lang="en-US" b="0" dirty="0">
                <a:latin typeface="Aptos"/>
                <a:ea typeface="Rockstone"/>
                <a:cs typeface="Rockstone"/>
                <a:sym typeface="Rockstone"/>
              </a:rPr>
              <a:t>GESTIONAREA COMPORTAMENTELOR PERTURBATOARE LA ORĂ</a:t>
            </a:r>
          </a:p>
        </p:txBody>
      </p:sp>
      <p:sp>
        <p:nvSpPr>
          <p:cNvPr id="9" name="TextBox 9"/>
          <p:cNvSpPr txBox="1"/>
          <p:nvPr/>
        </p:nvSpPr>
        <p:spPr>
          <a:xfrm>
            <a:off x="461668" y="2289574"/>
            <a:ext cx="3871283" cy="2107052"/>
          </a:xfrm>
          <a:prstGeom prst="rect">
            <a:avLst/>
          </a:prstGeom>
        </p:spPr>
        <p:txBody>
          <a:bodyPr wrap="square" lIns="45720" tIns="27432" rIns="45720" bIns="27432" rtlCol="0" anchor="t">
            <a:spAutoFit/>
          </a:bodyPr>
          <a:lstStyle/>
          <a:p>
            <a:pPr>
              <a:lnSpc>
                <a:spcPts val="1680"/>
              </a:lnSpc>
              <a:spcAft>
                <a:spcPts val="400"/>
              </a:spcAft>
            </a:pPr>
            <a:r>
              <a:rPr lang="en-US" sz="1700" b="0" dirty="0" err="1">
                <a:solidFill>
                  <a:schemeClr val="tx2">
                    <a:lumMod val="40000"/>
                    <a:lumOff val="60000"/>
                  </a:schemeClr>
                </a:solidFill>
                <a:latin typeface="Aptos"/>
                <a:ea typeface="Public Sans Bold"/>
                <a:cs typeface="Public Sans Bold"/>
                <a:sym typeface="Public Sans Bold"/>
              </a:rPr>
              <a:t>Activitate</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în</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spațiu</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supravegheat</a:t>
            </a:r>
            <a:r>
              <a:rPr lang="en-US" sz="1700" b="0" dirty="0">
                <a:solidFill>
                  <a:schemeClr val="tx2">
                    <a:lumMod val="40000"/>
                    <a:lumOff val="60000"/>
                  </a:schemeClr>
                </a:solidFill>
                <a:latin typeface="Aptos"/>
                <a:ea typeface="Public Sans Bold"/>
                <a:cs typeface="Public Sans Bold"/>
                <a:sym typeface="Public Sans Bold"/>
              </a:rPr>
              <a:t> video</a:t>
            </a:r>
          </a:p>
          <a:p>
            <a:pPr>
              <a:lnSpc>
                <a:spcPts val="1680"/>
              </a:lnSpc>
              <a:spcAft>
                <a:spcPts val="400"/>
              </a:spcAft>
            </a:pPr>
            <a:r>
              <a:rPr lang="en-US" sz="1700" b="0" dirty="0" err="1">
                <a:solidFill>
                  <a:schemeClr val="tx2">
                    <a:lumMod val="40000"/>
                    <a:lumOff val="60000"/>
                  </a:schemeClr>
                </a:solidFill>
                <a:latin typeface="Aptos"/>
                <a:ea typeface="Public Sans Bold"/>
                <a:cs typeface="Public Sans Bold"/>
                <a:sym typeface="Public Sans Bold"/>
              </a:rPr>
              <a:t>Cadrul</a:t>
            </a:r>
            <a:r>
              <a:rPr lang="en-US" sz="1700" b="0" dirty="0">
                <a:solidFill>
                  <a:schemeClr val="tx2">
                    <a:lumMod val="40000"/>
                    <a:lumOff val="60000"/>
                  </a:schemeClr>
                </a:solidFill>
                <a:latin typeface="Aptos"/>
                <a:ea typeface="Public Sans Bold"/>
                <a:cs typeface="Public Sans Bold"/>
                <a:sym typeface="Public Sans Bold"/>
              </a:rPr>
              <a:t> didactic </a:t>
            </a:r>
            <a:r>
              <a:rPr lang="en-US" sz="1700" b="0" dirty="0" err="1">
                <a:solidFill>
                  <a:schemeClr val="tx2">
                    <a:lumMod val="40000"/>
                    <a:lumOff val="60000"/>
                  </a:schemeClr>
                </a:solidFill>
                <a:latin typeface="Aptos"/>
                <a:ea typeface="Public Sans Bold"/>
                <a:cs typeface="Public Sans Bold"/>
                <a:sym typeface="Public Sans Bold"/>
              </a:rPr>
              <a:t>poate</a:t>
            </a:r>
            <a:r>
              <a:rPr lang="en-US" sz="1700" b="0" dirty="0">
                <a:solidFill>
                  <a:schemeClr val="tx2">
                    <a:lumMod val="40000"/>
                    <a:lumOff val="60000"/>
                  </a:schemeClr>
                </a:solidFill>
                <a:latin typeface="Aptos"/>
                <a:ea typeface="Public Sans Bold"/>
                <a:cs typeface="Public Sans Bold"/>
                <a:sym typeface="Public Sans Bold"/>
              </a:rPr>
              <a:t> decide ca </a:t>
            </a:r>
            <a:r>
              <a:rPr lang="en-US" sz="1700" b="0" dirty="0" err="1">
                <a:solidFill>
                  <a:schemeClr val="tx2">
                    <a:lumMod val="40000"/>
                    <a:lumOff val="60000"/>
                  </a:schemeClr>
                </a:solidFill>
                <a:latin typeface="Aptos"/>
                <a:ea typeface="Public Sans Bold"/>
                <a:cs typeface="Public Sans Bold"/>
                <a:sym typeface="Public Sans Bold"/>
              </a:rPr>
              <a:t>elevul</a:t>
            </a:r>
            <a:r>
              <a:rPr lang="en-US" sz="1700" b="0" dirty="0">
                <a:solidFill>
                  <a:schemeClr val="tx2">
                    <a:lumMod val="40000"/>
                    <a:lumOff val="60000"/>
                  </a:schemeClr>
                </a:solidFill>
                <a:latin typeface="Aptos"/>
                <a:ea typeface="Public Sans Bold"/>
                <a:cs typeface="Public Sans Bold"/>
                <a:sym typeface="Public Sans Bold"/>
              </a:rPr>
              <a:t> care </a:t>
            </a:r>
            <a:r>
              <a:rPr lang="en-US" sz="1700" b="0" dirty="0" err="1">
                <a:solidFill>
                  <a:schemeClr val="tx2">
                    <a:lumMod val="40000"/>
                    <a:lumOff val="60000"/>
                  </a:schemeClr>
                </a:solidFill>
                <a:latin typeface="Aptos"/>
                <a:ea typeface="Public Sans Bold"/>
                <a:cs typeface="Public Sans Bold"/>
                <a:sym typeface="Public Sans Bold"/>
              </a:rPr>
              <a:t>perturbă</a:t>
            </a:r>
            <a:r>
              <a:rPr lang="en-US" sz="1700" b="0" dirty="0">
                <a:solidFill>
                  <a:schemeClr val="tx2">
                    <a:lumMod val="40000"/>
                    <a:lumOff val="60000"/>
                  </a:schemeClr>
                </a:solidFill>
                <a:latin typeface="Aptos"/>
                <a:ea typeface="Public Sans Bold"/>
                <a:cs typeface="Public Sans Bold"/>
                <a:sym typeface="Public Sans Bold"/>
              </a:rPr>
              <a:t> ora </a:t>
            </a:r>
            <a:r>
              <a:rPr lang="en-US" sz="1700" b="0" dirty="0" err="1">
                <a:solidFill>
                  <a:schemeClr val="tx2">
                    <a:lumMod val="40000"/>
                    <a:lumOff val="60000"/>
                  </a:schemeClr>
                </a:solidFill>
                <a:latin typeface="Aptos"/>
                <a:ea typeface="Public Sans Bold"/>
                <a:cs typeface="Public Sans Bold"/>
                <a:sym typeface="Public Sans Bold"/>
              </a:rPr>
              <a:t>să</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lucreze</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în</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școală</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într</a:t>
            </a:r>
            <a:r>
              <a:rPr lang="en-US" sz="1700" b="0" dirty="0">
                <a:solidFill>
                  <a:schemeClr val="tx2">
                    <a:lumMod val="40000"/>
                    <a:lumOff val="60000"/>
                  </a:schemeClr>
                </a:solidFill>
                <a:latin typeface="Aptos"/>
                <a:ea typeface="Public Sans Bold"/>
                <a:cs typeface="Public Sans Bold"/>
                <a:sym typeface="Public Sans Bold"/>
              </a:rPr>
              <a:t>-un </a:t>
            </a:r>
            <a:r>
              <a:rPr lang="en-US" sz="1700" b="0" dirty="0" err="1">
                <a:solidFill>
                  <a:schemeClr val="tx2">
                    <a:lumMod val="40000"/>
                    <a:lumOff val="60000"/>
                  </a:schemeClr>
                </a:solidFill>
                <a:latin typeface="Aptos"/>
                <a:ea typeface="Public Sans Bold"/>
                <a:cs typeface="Public Sans Bold"/>
                <a:sym typeface="Public Sans Bold"/>
              </a:rPr>
              <a:t>spațiu</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supravegheat</a:t>
            </a:r>
            <a:r>
              <a:rPr lang="en-US" sz="1700" b="0" dirty="0">
                <a:solidFill>
                  <a:schemeClr val="tx2">
                    <a:lumMod val="40000"/>
                    <a:lumOff val="60000"/>
                  </a:schemeClr>
                </a:solidFill>
                <a:latin typeface="Aptos"/>
                <a:ea typeface="Public Sans Bold"/>
                <a:cs typeface="Public Sans Bold"/>
                <a:sym typeface="Public Sans Bold"/>
              </a:rPr>
              <a:t> video, sub </a:t>
            </a:r>
            <a:r>
              <a:rPr lang="en-US" sz="1700" b="0" dirty="0" err="1">
                <a:solidFill>
                  <a:schemeClr val="tx2">
                    <a:lumMod val="40000"/>
                    <a:lumOff val="60000"/>
                  </a:schemeClr>
                </a:solidFill>
                <a:latin typeface="Aptos"/>
                <a:ea typeface="Public Sans Bold"/>
                <a:cs typeface="Public Sans Bold"/>
                <a:sym typeface="Public Sans Bold"/>
              </a:rPr>
              <a:t>supravegherea</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obligatorie</a:t>
            </a:r>
            <a:r>
              <a:rPr lang="en-US" sz="1700" b="0" dirty="0">
                <a:solidFill>
                  <a:schemeClr val="tx2">
                    <a:lumMod val="40000"/>
                    <a:lumOff val="60000"/>
                  </a:schemeClr>
                </a:solidFill>
                <a:latin typeface="Aptos"/>
                <a:ea typeface="Public Sans Bold"/>
                <a:cs typeface="Public Sans Bold"/>
                <a:sym typeface="Public Sans Bold"/>
              </a:rPr>
              <a:t> a </a:t>
            </a:r>
            <a:r>
              <a:rPr lang="en-US" sz="1700" b="0" dirty="0" err="1">
                <a:solidFill>
                  <a:schemeClr val="tx2">
                    <a:lumMod val="40000"/>
                    <a:lumOff val="60000"/>
                  </a:schemeClr>
                </a:solidFill>
                <a:latin typeface="Aptos"/>
                <a:ea typeface="Public Sans Bold"/>
                <a:cs typeface="Public Sans Bold"/>
                <a:sym typeface="Public Sans Bold"/>
              </a:rPr>
              <a:t>unui</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cadru</a:t>
            </a:r>
            <a:r>
              <a:rPr lang="en-US" sz="1700" b="0" dirty="0">
                <a:solidFill>
                  <a:schemeClr val="tx2">
                    <a:lumMod val="40000"/>
                    <a:lumOff val="60000"/>
                  </a:schemeClr>
                </a:solidFill>
                <a:latin typeface="Aptos"/>
                <a:ea typeface="Public Sans Bold"/>
                <a:cs typeface="Public Sans Bold"/>
                <a:sym typeface="Public Sans Bold"/>
              </a:rPr>
              <a:t> didactic </a:t>
            </a:r>
            <a:r>
              <a:rPr lang="en-US" sz="1700" b="0" dirty="0" err="1">
                <a:solidFill>
                  <a:schemeClr val="tx2">
                    <a:lumMod val="40000"/>
                    <a:lumOff val="60000"/>
                  </a:schemeClr>
                </a:solidFill>
                <a:latin typeface="Aptos"/>
                <a:ea typeface="Public Sans Bold"/>
                <a:cs typeface="Public Sans Bold"/>
                <a:sym typeface="Public Sans Bold"/>
              </a:rPr>
              <a:t>sau</a:t>
            </a:r>
            <a:r>
              <a:rPr lang="en-US" sz="1700" b="0" dirty="0">
                <a:solidFill>
                  <a:schemeClr val="tx2">
                    <a:lumMod val="40000"/>
                    <a:lumOff val="60000"/>
                  </a:schemeClr>
                </a:solidFill>
                <a:latin typeface="Aptos"/>
                <a:ea typeface="Public Sans Bold"/>
                <a:cs typeface="Public Sans Bold"/>
                <a:sym typeface="Public Sans Bold"/>
              </a:rPr>
              <a:t> auxiliar (</a:t>
            </a:r>
            <a:r>
              <a:rPr lang="en-US" sz="1700" b="0" dirty="0" err="1">
                <a:solidFill>
                  <a:schemeClr val="tx2">
                    <a:lumMod val="40000"/>
                    <a:lumOff val="60000"/>
                  </a:schemeClr>
                </a:solidFill>
                <a:latin typeface="Aptos"/>
                <a:ea typeface="Public Sans Bold"/>
                <a:cs typeface="Public Sans Bold"/>
                <a:sym typeface="Public Sans Bold"/>
              </a:rPr>
              <a:t>lectură</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suplimentară</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fișe</a:t>
            </a:r>
            <a:r>
              <a:rPr lang="en-US" sz="1700" b="0" dirty="0">
                <a:solidFill>
                  <a:schemeClr val="tx2">
                    <a:lumMod val="40000"/>
                    <a:lumOff val="60000"/>
                  </a:schemeClr>
                </a:solidFill>
                <a:latin typeface="Aptos"/>
                <a:ea typeface="Public Sans Bold"/>
                <a:cs typeface="Public Sans Bold"/>
                <a:sym typeface="Public Sans Bold"/>
              </a:rPr>
              <a:t> de </a:t>
            </a:r>
            <a:r>
              <a:rPr lang="en-US" sz="1700" b="0" dirty="0" err="1">
                <a:solidFill>
                  <a:schemeClr val="tx2">
                    <a:lumMod val="40000"/>
                    <a:lumOff val="60000"/>
                  </a:schemeClr>
                </a:solidFill>
                <a:latin typeface="Aptos"/>
                <a:ea typeface="Public Sans Bold"/>
                <a:cs typeface="Public Sans Bold"/>
                <a:sym typeface="Public Sans Bold"/>
              </a:rPr>
              <a:t>lucru</a:t>
            </a:r>
            <a:r>
              <a:rPr lang="en-US" sz="1700" b="0" dirty="0">
                <a:solidFill>
                  <a:schemeClr val="tx2">
                    <a:lumMod val="40000"/>
                    <a:lumOff val="60000"/>
                  </a:schemeClr>
                </a:solidFill>
                <a:latin typeface="Aptos"/>
                <a:ea typeface="Public Sans Bold"/>
                <a:cs typeface="Public Sans Bold"/>
                <a:sym typeface="Public Sans Bold"/>
              </a:rPr>
              <a:t> etc.).</a:t>
            </a:r>
          </a:p>
          <a:p>
            <a:pPr>
              <a:lnSpc>
                <a:spcPts val="1540"/>
              </a:lnSpc>
              <a:spcAft>
                <a:spcPts val="400"/>
              </a:spcAft>
            </a:pPr>
            <a:endParaRPr lang="en-US" sz="1200" b="1" dirty="0">
              <a:solidFill>
                <a:srgbClr val="FFFFFF"/>
              </a:solidFill>
              <a:latin typeface="Public Sans Bold"/>
              <a:ea typeface="Public Sans Bold"/>
              <a:cs typeface="Public Sans Bold"/>
              <a:sym typeface="Public Sans Bold"/>
            </a:endParaRPr>
          </a:p>
          <a:p>
            <a:pPr>
              <a:lnSpc>
                <a:spcPts val="1540"/>
              </a:lnSpc>
              <a:spcAft>
                <a:spcPts val="400"/>
              </a:spcAft>
            </a:pPr>
            <a:endParaRPr lang="en-US" sz="1200" b="1" dirty="0">
              <a:solidFill>
                <a:srgbClr val="FFFFFF"/>
              </a:solidFill>
              <a:latin typeface="Public Sans Bold"/>
              <a:ea typeface="Public Sans Bold"/>
              <a:cs typeface="Public Sans Bold"/>
              <a:sym typeface="Public Sans Bold"/>
            </a:endParaRPr>
          </a:p>
        </p:txBody>
      </p:sp>
      <p:sp>
        <p:nvSpPr>
          <p:cNvPr id="10" name="Rectangle 9"/>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43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Freeform 2"/>
          <p:cNvSpPr/>
          <p:nvPr/>
        </p:nvSpPr>
        <p:spPr>
          <a:xfrm>
            <a:off x="104602" y="590758"/>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3" name="Freeform 3"/>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4" name="Freeform 4"/>
          <p:cNvSpPr/>
          <p:nvPr/>
        </p:nvSpPr>
        <p:spPr>
          <a:xfrm>
            <a:off x="4283679" y="1823124"/>
            <a:ext cx="3917256" cy="4535174"/>
          </a:xfrm>
          <a:custGeom>
            <a:avLst/>
            <a:gdLst/>
            <a:ahLst/>
            <a:cxnLst/>
            <a:rect l="l" t="t" r="r" b="b"/>
            <a:pathLst>
              <a:path w="7834512" h="9070347">
                <a:moveTo>
                  <a:pt x="0" y="0"/>
                </a:moveTo>
                <a:lnTo>
                  <a:pt x="7834512" y="0"/>
                </a:lnTo>
                <a:lnTo>
                  <a:pt x="7834512" y="9070347"/>
                </a:lnTo>
                <a:lnTo>
                  <a:pt x="0" y="9070347"/>
                </a:lnTo>
                <a:lnTo>
                  <a:pt x="0" y="0"/>
                </a:lnTo>
                <a:close/>
              </a:path>
            </a:pathLst>
          </a:custGeom>
          <a:blipFill>
            <a:blip r:embed="rId4"/>
            <a:stretch>
              <a:fillRect/>
            </a:stretch>
          </a:blipFill>
        </p:spPr>
        <p:txBody>
          <a:bodyPr/>
          <a:lstStyle/>
          <a:p>
            <a:endParaRPr lang="ro-RO" sz="1200"/>
          </a:p>
        </p:txBody>
      </p:sp>
      <p:sp>
        <p:nvSpPr>
          <p:cNvPr id="5" name="Freeform 5"/>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ro-RO" sz="1200"/>
          </a:p>
        </p:txBody>
      </p:sp>
      <p:sp>
        <p:nvSpPr>
          <p:cNvPr id="6" name="Freeform 6"/>
          <p:cNvSpPr/>
          <p:nvPr/>
        </p:nvSpPr>
        <p:spPr>
          <a:xfrm>
            <a:off x="6880927" y="1548937"/>
            <a:ext cx="1921484" cy="1009653"/>
          </a:xfrm>
          <a:custGeom>
            <a:avLst/>
            <a:gdLst/>
            <a:ahLst/>
            <a:cxnLst/>
            <a:rect l="l" t="t" r="r" b="b"/>
            <a:pathLst>
              <a:path w="3842968" h="2019305">
                <a:moveTo>
                  <a:pt x="0" y="0"/>
                </a:moveTo>
                <a:lnTo>
                  <a:pt x="3842968" y="0"/>
                </a:lnTo>
                <a:lnTo>
                  <a:pt x="3842968" y="2019305"/>
                </a:lnTo>
                <a:lnTo>
                  <a:pt x="0" y="20193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7" name="Freeform 7"/>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7"/>
            <a:stretch>
              <a:fillRect/>
            </a:stretch>
          </a:blipFill>
        </p:spPr>
        <p:txBody>
          <a:bodyPr/>
          <a:lstStyle/>
          <a:p>
            <a:endParaRPr lang="ro-RO" sz="1200"/>
          </a:p>
        </p:txBody>
      </p:sp>
      <p:sp>
        <p:nvSpPr>
          <p:cNvPr id="8" name="TextBox 8"/>
          <p:cNvSpPr txBox="1"/>
          <p:nvPr/>
        </p:nvSpPr>
        <p:spPr>
          <a:xfrm>
            <a:off x="499614" y="826373"/>
            <a:ext cx="6183994" cy="1405193"/>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STATUTUL ELEVULUI</a:t>
            </a:r>
          </a:p>
          <a:p>
            <a:pPr>
              <a:lnSpc>
                <a:spcPts val="700"/>
              </a:lnSpc>
              <a:spcAft>
                <a:spcPts val="400"/>
              </a:spcAft>
            </a:pPr>
            <a:endParaRPr lang="en-US" sz="3749" dirty="0">
              <a:latin typeface="Rockstone"/>
              <a:ea typeface="Rockstone"/>
              <a:cs typeface="Rockstone"/>
              <a:sym typeface="Rockstone"/>
            </a:endParaRPr>
          </a:p>
          <a:p>
            <a:pPr>
              <a:lnSpc>
                <a:spcPts val="2550"/>
              </a:lnSpc>
              <a:spcAft>
                <a:spcPts val="400"/>
              </a:spcAft>
            </a:pPr>
            <a:r>
              <a:rPr lang="en-US" b="0" dirty="0">
                <a:latin typeface="Aptos"/>
                <a:ea typeface="Rockstone"/>
                <a:cs typeface="Rockstone"/>
                <a:sym typeface="Rockstone"/>
              </a:rPr>
              <a:t>GESTIONAREA COMPORTAMENTELOR PERTURBATOARE LA ORĂ</a:t>
            </a:r>
          </a:p>
        </p:txBody>
      </p:sp>
      <p:sp>
        <p:nvSpPr>
          <p:cNvPr id="9" name="TextBox 9"/>
          <p:cNvSpPr txBox="1"/>
          <p:nvPr/>
        </p:nvSpPr>
        <p:spPr>
          <a:xfrm>
            <a:off x="521427" y="2737506"/>
            <a:ext cx="3871283" cy="1940339"/>
          </a:xfrm>
          <a:prstGeom prst="rect">
            <a:avLst/>
          </a:prstGeom>
        </p:spPr>
        <p:txBody>
          <a:bodyPr wrap="square" lIns="45720" tIns="27432" rIns="45720" bIns="27432" rtlCol="0" anchor="t">
            <a:spAutoFit/>
          </a:bodyPr>
          <a:lstStyle/>
          <a:p>
            <a:pPr>
              <a:lnSpc>
                <a:spcPts val="1680"/>
              </a:lnSpc>
              <a:spcAft>
                <a:spcPts val="400"/>
              </a:spcAft>
            </a:pPr>
            <a:r>
              <a:rPr lang="en-US" sz="1700" b="0" dirty="0">
                <a:solidFill>
                  <a:schemeClr val="tx2">
                    <a:lumMod val="40000"/>
                    <a:lumOff val="60000"/>
                  </a:schemeClr>
                </a:solidFill>
                <a:latin typeface="Aptos"/>
                <a:ea typeface="Public Sans Bold"/>
                <a:cs typeface="Public Sans Bold"/>
                <a:sym typeface="Public Sans Bold"/>
              </a:rPr>
              <a:t>Doar </a:t>
            </a:r>
            <a:r>
              <a:rPr lang="en-US" sz="1700" b="0" dirty="0" err="1">
                <a:solidFill>
                  <a:schemeClr val="tx2">
                    <a:lumMod val="40000"/>
                    <a:lumOff val="60000"/>
                  </a:schemeClr>
                </a:solidFill>
                <a:latin typeface="Aptos"/>
                <a:ea typeface="Public Sans Bold"/>
                <a:cs typeface="Public Sans Bold"/>
                <a:sym typeface="Public Sans Bold"/>
              </a:rPr>
              <a:t>pentru</a:t>
            </a:r>
            <a:r>
              <a:rPr lang="en-US" sz="1700" b="0" dirty="0">
                <a:solidFill>
                  <a:schemeClr val="tx2">
                    <a:lumMod val="40000"/>
                    <a:lumOff val="60000"/>
                  </a:schemeClr>
                </a:solidFill>
                <a:latin typeface="Aptos"/>
                <a:ea typeface="Public Sans Bold"/>
                <a:cs typeface="Public Sans Bold"/>
                <a:sym typeface="Public Sans Bold"/>
              </a:rPr>
              <a:t> ora </a:t>
            </a:r>
            <a:r>
              <a:rPr lang="en-US" sz="1700" b="0" dirty="0" err="1">
                <a:solidFill>
                  <a:schemeClr val="tx2">
                    <a:lumMod val="40000"/>
                    <a:lumOff val="60000"/>
                  </a:schemeClr>
                </a:solidFill>
                <a:latin typeface="Aptos"/>
                <a:ea typeface="Public Sans Bold"/>
                <a:cs typeface="Public Sans Bold"/>
                <a:sym typeface="Public Sans Bold"/>
              </a:rPr>
              <a:t>respectivă</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fără</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absență</a:t>
            </a:r>
            <a:endParaRPr lang="en-US" sz="1700" b="0" dirty="0">
              <a:solidFill>
                <a:schemeClr val="tx2">
                  <a:lumMod val="40000"/>
                  <a:lumOff val="60000"/>
                </a:schemeClr>
              </a:solidFill>
              <a:latin typeface="Aptos"/>
              <a:ea typeface="Public Sans Bold"/>
              <a:cs typeface="Public Sans Bold"/>
              <a:sym typeface="Public Sans Bold"/>
            </a:endParaRPr>
          </a:p>
          <a:p>
            <a:pPr>
              <a:lnSpc>
                <a:spcPts val="1680"/>
              </a:lnSpc>
              <a:spcAft>
                <a:spcPts val="400"/>
              </a:spcAft>
            </a:pPr>
            <a:r>
              <a:rPr lang="en-US" sz="1700" b="0" dirty="0" err="1">
                <a:solidFill>
                  <a:schemeClr val="tx2">
                    <a:lumMod val="40000"/>
                    <a:lumOff val="60000"/>
                  </a:schemeClr>
                </a:solidFill>
                <a:latin typeface="Aptos"/>
                <a:ea typeface="Public Sans Bold"/>
                <a:cs typeface="Public Sans Bold"/>
                <a:sym typeface="Public Sans Bold"/>
              </a:rPr>
              <a:t>Măsura</a:t>
            </a:r>
            <a:r>
              <a:rPr lang="en-US" sz="1700" b="0" dirty="0">
                <a:solidFill>
                  <a:schemeClr val="tx2">
                    <a:lumMod val="40000"/>
                    <a:lumOff val="60000"/>
                  </a:schemeClr>
                </a:solidFill>
                <a:latin typeface="Aptos"/>
                <a:ea typeface="Public Sans Bold"/>
                <a:cs typeface="Public Sans Bold"/>
                <a:sym typeface="Public Sans Bold"/>
              </a:rPr>
              <a:t> se </a:t>
            </a:r>
            <a:r>
              <a:rPr lang="en-US" sz="1700" b="0" dirty="0" err="1">
                <a:solidFill>
                  <a:schemeClr val="tx2">
                    <a:lumMod val="40000"/>
                    <a:lumOff val="60000"/>
                  </a:schemeClr>
                </a:solidFill>
                <a:latin typeface="Aptos"/>
                <a:ea typeface="Public Sans Bold"/>
                <a:cs typeface="Public Sans Bold"/>
                <a:sym typeface="Public Sans Bold"/>
              </a:rPr>
              <a:t>aplică</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doar</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pentru</a:t>
            </a:r>
            <a:r>
              <a:rPr lang="en-US" sz="1700" b="0" dirty="0">
                <a:solidFill>
                  <a:schemeClr val="tx2">
                    <a:lumMod val="40000"/>
                    <a:lumOff val="60000"/>
                  </a:schemeClr>
                </a:solidFill>
                <a:latin typeface="Aptos"/>
                <a:ea typeface="Public Sans Bold"/>
                <a:cs typeface="Public Sans Bold"/>
                <a:sym typeface="Public Sans Bold"/>
              </a:rPr>
              <a:t> ora de curs a </a:t>
            </a:r>
            <a:r>
              <a:rPr lang="en-US" sz="1700" b="0" dirty="0" err="1">
                <a:solidFill>
                  <a:schemeClr val="tx2">
                    <a:lumMod val="40000"/>
                    <a:lumOff val="60000"/>
                  </a:schemeClr>
                </a:solidFill>
                <a:latin typeface="Aptos"/>
                <a:ea typeface="Public Sans Bold"/>
                <a:cs typeface="Public Sans Bold"/>
                <a:sym typeface="Public Sans Bold"/>
              </a:rPr>
              <a:t>cadrului</a:t>
            </a:r>
            <a:r>
              <a:rPr lang="en-US" sz="1700" b="0" dirty="0">
                <a:solidFill>
                  <a:schemeClr val="tx2">
                    <a:lumMod val="40000"/>
                    <a:lumOff val="60000"/>
                  </a:schemeClr>
                </a:solidFill>
                <a:latin typeface="Aptos"/>
                <a:ea typeface="Public Sans Bold"/>
                <a:cs typeface="Public Sans Bold"/>
                <a:sym typeface="Public Sans Bold"/>
              </a:rPr>
              <a:t> didactic care a </a:t>
            </a:r>
            <a:r>
              <a:rPr lang="en-US" sz="1700" b="0" dirty="0" err="1">
                <a:solidFill>
                  <a:schemeClr val="tx2">
                    <a:lumMod val="40000"/>
                    <a:lumOff val="60000"/>
                  </a:schemeClr>
                </a:solidFill>
                <a:latin typeface="Aptos"/>
                <a:ea typeface="Public Sans Bold"/>
                <a:cs typeface="Public Sans Bold"/>
                <a:sym typeface="Public Sans Bold"/>
              </a:rPr>
              <a:t>decis</a:t>
            </a:r>
            <a:r>
              <a:rPr lang="en-US" sz="1700" b="0" dirty="0">
                <a:solidFill>
                  <a:schemeClr val="tx2">
                    <a:lumMod val="40000"/>
                    <a:lumOff val="60000"/>
                  </a:schemeClr>
                </a:solidFill>
                <a:latin typeface="Aptos"/>
                <a:ea typeface="Public Sans Bold"/>
                <a:cs typeface="Public Sans Bold"/>
                <a:sym typeface="Public Sans Bold"/>
              </a:rPr>
              <a:t>-o; </a:t>
            </a:r>
            <a:r>
              <a:rPr lang="en-US" sz="1700" b="0" dirty="0" err="1">
                <a:solidFill>
                  <a:schemeClr val="tx2">
                    <a:lumMod val="40000"/>
                    <a:lumOff val="60000"/>
                  </a:schemeClr>
                </a:solidFill>
                <a:latin typeface="Aptos"/>
                <a:ea typeface="Public Sans Bold"/>
                <a:cs typeface="Public Sans Bold"/>
                <a:sym typeface="Public Sans Bold"/>
              </a:rPr>
              <a:t>elevului</a:t>
            </a:r>
            <a:r>
              <a:rPr lang="en-US" sz="1700" b="0" dirty="0">
                <a:solidFill>
                  <a:schemeClr val="tx2">
                    <a:lumMod val="40000"/>
                    <a:lumOff val="60000"/>
                  </a:schemeClr>
                </a:solidFill>
                <a:latin typeface="Aptos"/>
                <a:ea typeface="Public Sans Bold"/>
                <a:cs typeface="Public Sans Bold"/>
                <a:sym typeface="Public Sans Bold"/>
              </a:rPr>
              <a:t> nu </a:t>
            </a:r>
            <a:r>
              <a:rPr lang="en-US" sz="1700" b="0" dirty="0" err="1">
                <a:solidFill>
                  <a:schemeClr val="tx2">
                    <a:lumMod val="40000"/>
                    <a:lumOff val="60000"/>
                  </a:schemeClr>
                </a:solidFill>
                <a:latin typeface="Aptos"/>
                <a:ea typeface="Public Sans Bold"/>
                <a:cs typeface="Public Sans Bold"/>
                <a:sym typeface="Public Sans Bold"/>
              </a:rPr>
              <a:t>i</a:t>
            </a:r>
            <a:r>
              <a:rPr lang="en-US" sz="1700" b="0" dirty="0">
                <a:solidFill>
                  <a:schemeClr val="tx2">
                    <a:lumMod val="40000"/>
                    <a:lumOff val="60000"/>
                  </a:schemeClr>
                </a:solidFill>
                <a:latin typeface="Aptos"/>
                <a:ea typeface="Public Sans Bold"/>
                <a:cs typeface="Public Sans Bold"/>
                <a:sym typeface="Public Sans Bold"/>
              </a:rPr>
              <a:t> se </a:t>
            </a:r>
            <a:r>
              <a:rPr lang="en-US" sz="1700" b="0" dirty="0" err="1">
                <a:solidFill>
                  <a:schemeClr val="tx2">
                    <a:lumMod val="40000"/>
                    <a:lumOff val="60000"/>
                  </a:schemeClr>
                </a:solidFill>
                <a:latin typeface="Aptos"/>
                <a:ea typeface="Public Sans Bold"/>
                <a:cs typeface="Public Sans Bold"/>
                <a:sym typeface="Public Sans Bold"/>
              </a:rPr>
              <a:t>consemnează</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absență</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în</a:t>
            </a:r>
            <a:r>
              <a:rPr lang="en-US" sz="1700" b="0" dirty="0">
                <a:solidFill>
                  <a:schemeClr val="tx2">
                    <a:lumMod val="40000"/>
                    <a:lumOff val="60000"/>
                  </a:schemeClr>
                </a:solidFill>
                <a:latin typeface="Aptos"/>
                <a:ea typeface="Public Sans Bold"/>
                <a:cs typeface="Public Sans Bold"/>
                <a:sym typeface="Public Sans Bold"/>
              </a:rPr>
              <a:t> catalog.</a:t>
            </a:r>
          </a:p>
          <a:p>
            <a:pPr>
              <a:lnSpc>
                <a:spcPts val="1680"/>
              </a:lnSpc>
              <a:spcAft>
                <a:spcPts val="400"/>
              </a:spcAft>
            </a:pPr>
            <a:endParaRPr lang="en-US" sz="1200" b="1" dirty="0">
              <a:solidFill>
                <a:srgbClr val="FFFFFF"/>
              </a:solidFill>
              <a:latin typeface="Public Sans Bold"/>
              <a:ea typeface="Public Sans Bold"/>
              <a:cs typeface="Public Sans Bold"/>
              <a:sym typeface="Public Sans Bold"/>
            </a:endParaRPr>
          </a:p>
          <a:p>
            <a:pPr>
              <a:lnSpc>
                <a:spcPts val="1540"/>
              </a:lnSpc>
              <a:spcAft>
                <a:spcPts val="400"/>
              </a:spcAft>
            </a:pPr>
            <a:endParaRPr lang="en-US" sz="1200" b="1" dirty="0">
              <a:solidFill>
                <a:srgbClr val="FFFFFF"/>
              </a:solidFill>
              <a:latin typeface="Public Sans Bold"/>
              <a:ea typeface="Public Sans Bold"/>
              <a:cs typeface="Public Sans Bold"/>
              <a:sym typeface="Public Sans Bold"/>
            </a:endParaRPr>
          </a:p>
          <a:p>
            <a:pPr>
              <a:lnSpc>
                <a:spcPts val="1540"/>
              </a:lnSpc>
              <a:spcAft>
                <a:spcPts val="400"/>
              </a:spcAft>
            </a:pPr>
            <a:endParaRPr lang="en-US" sz="1200" b="1" dirty="0">
              <a:solidFill>
                <a:srgbClr val="FFFFFF"/>
              </a:solidFill>
              <a:latin typeface="Public Sans Bold"/>
              <a:ea typeface="Public Sans Bold"/>
              <a:cs typeface="Public Sans Bold"/>
              <a:sym typeface="Public Sans Bold"/>
            </a:endParaRPr>
          </a:p>
        </p:txBody>
      </p:sp>
      <p:sp>
        <p:nvSpPr>
          <p:cNvPr id="10" name="Rectangle 9"/>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Freeform 2"/>
          <p:cNvSpPr/>
          <p:nvPr/>
        </p:nvSpPr>
        <p:spPr>
          <a:xfrm>
            <a:off x="0" y="641517"/>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3" name="Freeform 3"/>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4" name="Freeform 4"/>
          <p:cNvSpPr/>
          <p:nvPr/>
        </p:nvSpPr>
        <p:spPr>
          <a:xfrm>
            <a:off x="4060351" y="1984712"/>
            <a:ext cx="3917256" cy="4535174"/>
          </a:xfrm>
          <a:custGeom>
            <a:avLst/>
            <a:gdLst/>
            <a:ahLst/>
            <a:cxnLst/>
            <a:rect l="l" t="t" r="r" b="b"/>
            <a:pathLst>
              <a:path w="7834512" h="9070347">
                <a:moveTo>
                  <a:pt x="0" y="0"/>
                </a:moveTo>
                <a:lnTo>
                  <a:pt x="7834512" y="0"/>
                </a:lnTo>
                <a:lnTo>
                  <a:pt x="7834512" y="9070347"/>
                </a:lnTo>
                <a:lnTo>
                  <a:pt x="0" y="9070347"/>
                </a:lnTo>
                <a:lnTo>
                  <a:pt x="0" y="0"/>
                </a:lnTo>
                <a:close/>
              </a:path>
            </a:pathLst>
          </a:custGeom>
          <a:blipFill>
            <a:blip r:embed="rId4"/>
            <a:stretch>
              <a:fillRect/>
            </a:stretch>
          </a:blipFill>
        </p:spPr>
        <p:txBody>
          <a:bodyPr/>
          <a:lstStyle/>
          <a:p>
            <a:endParaRPr lang="ro-RO" sz="1200"/>
          </a:p>
        </p:txBody>
      </p:sp>
      <p:sp>
        <p:nvSpPr>
          <p:cNvPr id="5" name="Freeform 5"/>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ro-RO" sz="1200"/>
          </a:p>
        </p:txBody>
      </p:sp>
      <p:sp>
        <p:nvSpPr>
          <p:cNvPr id="6" name="Freeform 6"/>
          <p:cNvSpPr/>
          <p:nvPr/>
        </p:nvSpPr>
        <p:spPr>
          <a:xfrm>
            <a:off x="6880927" y="1548937"/>
            <a:ext cx="1921484" cy="1009653"/>
          </a:xfrm>
          <a:custGeom>
            <a:avLst/>
            <a:gdLst/>
            <a:ahLst/>
            <a:cxnLst/>
            <a:rect l="l" t="t" r="r" b="b"/>
            <a:pathLst>
              <a:path w="3842968" h="2019305">
                <a:moveTo>
                  <a:pt x="0" y="0"/>
                </a:moveTo>
                <a:lnTo>
                  <a:pt x="3842968" y="0"/>
                </a:lnTo>
                <a:lnTo>
                  <a:pt x="3842968" y="2019305"/>
                </a:lnTo>
                <a:lnTo>
                  <a:pt x="0" y="20193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7" name="Freeform 7"/>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7"/>
            <a:stretch>
              <a:fillRect/>
            </a:stretch>
          </a:blipFill>
        </p:spPr>
        <p:txBody>
          <a:bodyPr/>
          <a:lstStyle/>
          <a:p>
            <a:endParaRPr lang="ro-RO" sz="1200"/>
          </a:p>
        </p:txBody>
      </p:sp>
      <p:sp>
        <p:nvSpPr>
          <p:cNvPr id="8" name="TextBox 8"/>
          <p:cNvSpPr txBox="1"/>
          <p:nvPr/>
        </p:nvSpPr>
        <p:spPr>
          <a:xfrm>
            <a:off x="537278" y="870438"/>
            <a:ext cx="6183994" cy="1405193"/>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STATUTUL ELEVULUI</a:t>
            </a:r>
          </a:p>
          <a:p>
            <a:pPr>
              <a:lnSpc>
                <a:spcPts val="700"/>
              </a:lnSpc>
              <a:spcAft>
                <a:spcPts val="400"/>
              </a:spcAft>
            </a:pPr>
            <a:endParaRPr lang="en-US" sz="3749" dirty="0">
              <a:latin typeface="Rockstone"/>
              <a:ea typeface="Rockstone"/>
              <a:cs typeface="Rockstone"/>
              <a:sym typeface="Rockstone"/>
            </a:endParaRPr>
          </a:p>
          <a:p>
            <a:pPr>
              <a:lnSpc>
                <a:spcPts val="2550"/>
              </a:lnSpc>
              <a:spcAft>
                <a:spcPts val="400"/>
              </a:spcAft>
            </a:pPr>
            <a:r>
              <a:rPr lang="en-US" b="0" dirty="0">
                <a:latin typeface="Aptos"/>
                <a:ea typeface="Rockstone"/>
                <a:cs typeface="Rockstone"/>
                <a:sym typeface="Rockstone"/>
              </a:rPr>
              <a:t>GESTIONAREA COMPORTAMENTELOR PERTURBATOARE LA ORĂ</a:t>
            </a:r>
          </a:p>
        </p:txBody>
      </p:sp>
      <p:sp>
        <p:nvSpPr>
          <p:cNvPr id="9" name="TextBox 9"/>
          <p:cNvSpPr txBox="1"/>
          <p:nvPr/>
        </p:nvSpPr>
        <p:spPr>
          <a:xfrm>
            <a:off x="379046" y="2482348"/>
            <a:ext cx="3871283" cy="1696683"/>
          </a:xfrm>
          <a:prstGeom prst="rect">
            <a:avLst/>
          </a:prstGeom>
        </p:spPr>
        <p:txBody>
          <a:bodyPr wrap="square" lIns="45720" tIns="27432" rIns="45720" bIns="27432" rtlCol="0" anchor="t">
            <a:spAutoFit/>
          </a:bodyPr>
          <a:lstStyle/>
          <a:p>
            <a:pPr>
              <a:lnSpc>
                <a:spcPts val="1680"/>
              </a:lnSpc>
              <a:spcAft>
                <a:spcPts val="400"/>
              </a:spcAft>
            </a:pPr>
            <a:r>
              <a:rPr lang="en-US" sz="1700" b="0" dirty="0" err="1">
                <a:solidFill>
                  <a:schemeClr val="tx2">
                    <a:lumMod val="40000"/>
                    <a:lumOff val="60000"/>
                  </a:schemeClr>
                </a:solidFill>
                <a:latin typeface="Aptos"/>
                <a:ea typeface="Public Sans Bold"/>
                <a:cs typeface="Public Sans Bold"/>
                <a:sym typeface="Public Sans Bold"/>
              </a:rPr>
              <a:t>Părintele</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informat</a:t>
            </a:r>
            <a:r>
              <a:rPr lang="en-US" sz="1700" b="0" dirty="0">
                <a:solidFill>
                  <a:schemeClr val="tx2">
                    <a:lumMod val="40000"/>
                    <a:lumOff val="60000"/>
                  </a:schemeClr>
                </a:solidFill>
                <a:latin typeface="Aptos"/>
                <a:ea typeface="Public Sans Bold"/>
                <a:cs typeface="Public Sans Bold"/>
                <a:sym typeface="Public Sans Bold"/>
              </a:rPr>
              <a:t> · </a:t>
            </a:r>
            <a:r>
              <a:rPr lang="en-US" sz="1700" b="0" dirty="0" err="1">
                <a:solidFill>
                  <a:schemeClr val="tx2">
                    <a:lumMod val="40000"/>
                    <a:lumOff val="60000"/>
                  </a:schemeClr>
                </a:solidFill>
                <a:latin typeface="Aptos"/>
                <a:ea typeface="Public Sans Bold"/>
                <a:cs typeface="Public Sans Bold"/>
                <a:sym typeface="Public Sans Bold"/>
              </a:rPr>
              <a:t>elevii</a:t>
            </a:r>
            <a:r>
              <a:rPr lang="en-US" sz="1700" b="0" dirty="0">
                <a:solidFill>
                  <a:schemeClr val="tx2">
                    <a:lumMod val="40000"/>
                    <a:lumOff val="60000"/>
                  </a:schemeClr>
                </a:solidFill>
                <a:latin typeface="Aptos"/>
                <a:ea typeface="Public Sans Bold"/>
                <a:cs typeface="Public Sans Bold"/>
                <a:sym typeface="Public Sans Bold"/>
              </a:rPr>
              <a:t> CES </a:t>
            </a:r>
            <a:r>
              <a:rPr lang="en-US" sz="1700" b="0" dirty="0" err="1">
                <a:solidFill>
                  <a:schemeClr val="tx2">
                    <a:lumMod val="40000"/>
                    <a:lumOff val="60000"/>
                  </a:schemeClr>
                </a:solidFill>
                <a:latin typeface="Aptos"/>
                <a:ea typeface="Public Sans Bold"/>
                <a:cs typeface="Public Sans Bold"/>
                <a:sym typeface="Public Sans Bold"/>
              </a:rPr>
              <a:t>protejați</a:t>
            </a:r>
            <a:endParaRPr lang="en-US" sz="1200" b="1" dirty="0">
              <a:solidFill>
                <a:schemeClr val="tx2">
                  <a:lumMod val="40000"/>
                  <a:lumOff val="60000"/>
                </a:schemeClr>
              </a:solidFill>
              <a:latin typeface="Public Sans Bold"/>
              <a:ea typeface="Public Sans Bold"/>
              <a:cs typeface="Public Sans Bold"/>
              <a:sym typeface="Public Sans Bold"/>
            </a:endParaRPr>
          </a:p>
          <a:p>
            <a:pPr>
              <a:lnSpc>
                <a:spcPts val="1680"/>
              </a:lnSpc>
              <a:spcAft>
                <a:spcPts val="400"/>
              </a:spcAft>
            </a:pPr>
            <a:r>
              <a:rPr lang="en-US" sz="1700" b="0" dirty="0" err="1">
                <a:solidFill>
                  <a:schemeClr val="tx2">
                    <a:lumMod val="40000"/>
                    <a:lumOff val="60000"/>
                  </a:schemeClr>
                </a:solidFill>
                <a:latin typeface="Aptos"/>
                <a:ea typeface="Public Sans Bold"/>
                <a:cs typeface="Public Sans Bold"/>
                <a:sym typeface="Public Sans Bold"/>
              </a:rPr>
              <a:t>Părintele</a:t>
            </a:r>
            <a:r>
              <a:rPr lang="en-US" sz="1700" b="0" dirty="0">
                <a:solidFill>
                  <a:schemeClr val="tx2">
                    <a:lumMod val="40000"/>
                    <a:lumOff val="60000"/>
                  </a:schemeClr>
                </a:solidFill>
                <a:latin typeface="Aptos"/>
                <a:ea typeface="Public Sans Bold"/>
                <a:cs typeface="Public Sans Bold"/>
                <a:sym typeface="Public Sans Bold"/>
              </a:rPr>
              <a:t>/</a:t>
            </a:r>
            <a:r>
              <a:rPr lang="en-US" sz="1700" b="0" dirty="0" err="1">
                <a:solidFill>
                  <a:schemeClr val="tx2">
                    <a:lumMod val="40000"/>
                    <a:lumOff val="60000"/>
                  </a:schemeClr>
                </a:solidFill>
                <a:latin typeface="Aptos"/>
                <a:ea typeface="Public Sans Bold"/>
                <a:cs typeface="Public Sans Bold"/>
                <a:sym typeface="Public Sans Bold"/>
              </a:rPr>
              <a:t>reprezentantul</a:t>
            </a:r>
            <a:r>
              <a:rPr lang="en-US" sz="1700" b="0" dirty="0">
                <a:solidFill>
                  <a:schemeClr val="tx2">
                    <a:lumMod val="40000"/>
                    <a:lumOff val="60000"/>
                  </a:schemeClr>
                </a:solidFill>
                <a:latin typeface="Aptos"/>
                <a:ea typeface="Public Sans Bold"/>
                <a:cs typeface="Public Sans Bold"/>
                <a:sym typeface="Public Sans Bold"/>
              </a:rPr>
              <a:t> legal </a:t>
            </a:r>
            <a:r>
              <a:rPr lang="en-US" sz="1700" b="0" dirty="0" err="1">
                <a:solidFill>
                  <a:schemeClr val="tx2">
                    <a:lumMod val="40000"/>
                    <a:lumOff val="60000"/>
                  </a:schemeClr>
                </a:solidFill>
                <a:latin typeface="Aptos"/>
                <a:ea typeface="Public Sans Bold"/>
                <a:cs typeface="Public Sans Bold"/>
                <a:sym typeface="Public Sans Bold"/>
              </a:rPr>
              <a:t>este</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informat</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în</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scris</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sau</a:t>
            </a:r>
            <a:r>
              <a:rPr lang="en-US" sz="1700" b="0" dirty="0">
                <a:solidFill>
                  <a:schemeClr val="tx2">
                    <a:lumMod val="40000"/>
                    <a:lumOff val="60000"/>
                  </a:schemeClr>
                </a:solidFill>
                <a:latin typeface="Aptos"/>
                <a:ea typeface="Public Sans Bold"/>
                <a:cs typeface="Public Sans Bold"/>
                <a:sym typeface="Public Sans Bold"/>
              </a:rPr>
              <a:t> electronic. </a:t>
            </a:r>
            <a:endParaRPr lang="ro-RO" sz="1200" b="1" dirty="0">
              <a:solidFill>
                <a:schemeClr val="tx2">
                  <a:lumMod val="40000"/>
                  <a:lumOff val="60000"/>
                </a:schemeClr>
              </a:solidFill>
              <a:latin typeface="Public Sans Bold"/>
              <a:ea typeface="Public Sans Bold"/>
              <a:cs typeface="Public Sans Bold"/>
              <a:sym typeface="Public Sans Bold"/>
            </a:endParaRPr>
          </a:p>
          <a:p>
            <a:pPr>
              <a:lnSpc>
                <a:spcPts val="1680"/>
              </a:lnSpc>
              <a:spcAft>
                <a:spcPts val="400"/>
              </a:spcAft>
            </a:pPr>
            <a:r>
              <a:rPr lang="en-US" sz="1700" b="0" dirty="0" err="1">
                <a:solidFill>
                  <a:schemeClr val="tx2">
                    <a:lumMod val="40000"/>
                    <a:lumOff val="60000"/>
                  </a:schemeClr>
                </a:solidFill>
                <a:latin typeface="Aptos"/>
                <a:ea typeface="Public Sans Bold"/>
                <a:cs typeface="Public Sans Bold"/>
                <a:sym typeface="Public Sans Bold"/>
              </a:rPr>
              <a:t>Elevii</a:t>
            </a:r>
            <a:r>
              <a:rPr lang="en-US" sz="1700" b="0" dirty="0">
                <a:solidFill>
                  <a:schemeClr val="tx2">
                    <a:lumMod val="40000"/>
                    <a:lumOff val="60000"/>
                  </a:schemeClr>
                </a:solidFill>
                <a:latin typeface="Aptos"/>
                <a:ea typeface="Public Sans Bold"/>
                <a:cs typeface="Public Sans Bold"/>
                <a:sym typeface="Public Sans Bold"/>
              </a:rPr>
              <a:t> cu CES sunt </a:t>
            </a:r>
            <a:r>
              <a:rPr lang="en-US" sz="1700" b="0" dirty="0" err="1">
                <a:solidFill>
                  <a:schemeClr val="tx2">
                    <a:lumMod val="40000"/>
                    <a:lumOff val="60000"/>
                  </a:schemeClr>
                </a:solidFill>
                <a:latin typeface="Aptos"/>
                <a:ea typeface="Public Sans Bold"/>
                <a:cs typeface="Public Sans Bold"/>
                <a:sym typeface="Public Sans Bold"/>
              </a:rPr>
              <a:t>preluați</a:t>
            </a:r>
            <a:r>
              <a:rPr lang="en-US" sz="1700" b="0" dirty="0">
                <a:solidFill>
                  <a:schemeClr val="tx2">
                    <a:lumMod val="40000"/>
                    <a:lumOff val="60000"/>
                  </a:schemeClr>
                </a:solidFill>
                <a:latin typeface="Aptos"/>
                <a:ea typeface="Public Sans Bold"/>
                <a:cs typeface="Public Sans Bold"/>
                <a:sym typeface="Public Sans Bold"/>
              </a:rPr>
              <a:t> de personal </a:t>
            </a:r>
            <a:r>
              <a:rPr lang="en-US" sz="1700" b="0" dirty="0" err="1">
                <a:solidFill>
                  <a:schemeClr val="tx2">
                    <a:lumMod val="40000"/>
                    <a:lumOff val="60000"/>
                  </a:schemeClr>
                </a:solidFill>
                <a:latin typeface="Aptos"/>
                <a:ea typeface="Public Sans Bold"/>
                <a:cs typeface="Public Sans Bold"/>
                <a:sym typeface="Public Sans Bold"/>
              </a:rPr>
              <a:t>specializat</a:t>
            </a:r>
            <a:r>
              <a:rPr lang="en-US" sz="1700" b="0" dirty="0">
                <a:solidFill>
                  <a:schemeClr val="tx2">
                    <a:lumMod val="40000"/>
                    <a:lumOff val="60000"/>
                  </a:schemeClr>
                </a:solidFill>
                <a:latin typeface="Aptos"/>
                <a:ea typeface="Public Sans Bold"/>
                <a:cs typeface="Public Sans Bold"/>
                <a:sym typeface="Public Sans Bold"/>
              </a:rPr>
              <a:t>. Modul de </a:t>
            </a:r>
            <a:r>
              <a:rPr lang="en-US" sz="1700" b="0" dirty="0" err="1">
                <a:solidFill>
                  <a:schemeClr val="tx2">
                    <a:lumMod val="40000"/>
                    <a:lumOff val="60000"/>
                  </a:schemeClr>
                </a:solidFill>
                <a:latin typeface="Aptos"/>
                <a:ea typeface="Public Sans Bold"/>
                <a:cs typeface="Public Sans Bold"/>
                <a:sym typeface="Public Sans Bold"/>
              </a:rPr>
              <a:t>aplicare</a:t>
            </a:r>
            <a:r>
              <a:rPr lang="en-US" sz="1700" b="0" dirty="0">
                <a:solidFill>
                  <a:schemeClr val="tx2">
                    <a:lumMod val="40000"/>
                    <a:lumOff val="60000"/>
                  </a:schemeClr>
                </a:solidFill>
                <a:latin typeface="Aptos"/>
                <a:ea typeface="Public Sans Bold"/>
                <a:cs typeface="Public Sans Bold"/>
                <a:sym typeface="Public Sans Bold"/>
              </a:rPr>
              <a:t> se </a:t>
            </a:r>
            <a:r>
              <a:rPr lang="en-US" sz="1700" b="0" dirty="0" err="1">
                <a:solidFill>
                  <a:schemeClr val="tx2">
                    <a:lumMod val="40000"/>
                    <a:lumOff val="60000"/>
                  </a:schemeClr>
                </a:solidFill>
                <a:latin typeface="Aptos"/>
                <a:ea typeface="Public Sans Bold"/>
                <a:cs typeface="Public Sans Bold"/>
                <a:sym typeface="Public Sans Bold"/>
              </a:rPr>
              <a:t>reglementează</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prin</a:t>
            </a:r>
            <a:r>
              <a:rPr lang="en-US" sz="1700" b="0" dirty="0">
                <a:solidFill>
                  <a:schemeClr val="tx2">
                    <a:lumMod val="40000"/>
                    <a:lumOff val="60000"/>
                  </a:schemeClr>
                </a:solidFill>
                <a:latin typeface="Aptos"/>
                <a:ea typeface="Public Sans Bold"/>
                <a:cs typeface="Public Sans Bold"/>
                <a:sym typeface="Public Sans Bold"/>
              </a:rPr>
              <a:t> ROI.</a:t>
            </a:r>
          </a:p>
          <a:p>
            <a:pPr>
              <a:lnSpc>
                <a:spcPts val="1540"/>
              </a:lnSpc>
              <a:spcAft>
                <a:spcPts val="400"/>
              </a:spcAft>
            </a:pPr>
            <a:endParaRPr lang="en-US" sz="1200" b="1" dirty="0">
              <a:solidFill>
                <a:srgbClr val="FFFFFF"/>
              </a:solidFill>
              <a:latin typeface="Public Sans Bold"/>
              <a:ea typeface="Public Sans Bold"/>
              <a:cs typeface="Public Sans Bold"/>
              <a:sym typeface="Public Sans Bold"/>
            </a:endParaRPr>
          </a:p>
        </p:txBody>
      </p:sp>
      <p:sp>
        <p:nvSpPr>
          <p:cNvPr id="10" name="TextBox 10"/>
          <p:cNvSpPr txBox="1"/>
          <p:nvPr/>
        </p:nvSpPr>
        <p:spPr>
          <a:xfrm>
            <a:off x="6880927" y="2815273"/>
            <a:ext cx="1921484" cy="622543"/>
          </a:xfrm>
          <a:prstGeom prst="rect">
            <a:avLst/>
          </a:prstGeom>
        </p:spPr>
        <p:txBody>
          <a:bodyPr wrap="square" lIns="45720" tIns="27432" rIns="45720" bIns="27432" rtlCol="0" anchor="t">
            <a:spAutoFit/>
          </a:bodyPr>
          <a:lstStyle/>
          <a:p>
            <a:pPr algn="ctr">
              <a:lnSpc>
                <a:spcPts val="1707"/>
              </a:lnSpc>
              <a:spcAft>
                <a:spcPts val="400"/>
              </a:spcAft>
            </a:pPr>
            <a:r>
              <a:rPr lang="en-US" sz="1700" b="0">
                <a:solidFill>
                  <a:srgbClr val="1B2631"/>
                </a:solidFill>
                <a:latin typeface="Aptos"/>
                <a:ea typeface="Public Sans Bold"/>
                <a:cs typeface="Public Sans Bold"/>
                <a:sym typeface="Public Sans Bold"/>
              </a:rPr>
              <a:t>Art. 17: elevii nu pot fi supuși unor </a:t>
            </a:r>
          </a:p>
          <a:p>
            <a:pPr algn="ctr">
              <a:lnSpc>
                <a:spcPts val="1564"/>
              </a:lnSpc>
              <a:spcAft>
                <a:spcPts val="400"/>
              </a:spcAft>
            </a:pPr>
            <a:r>
              <a:rPr lang="en-US" sz="1700" b="0">
                <a:solidFill>
                  <a:srgbClr val="1B2631"/>
                </a:solidFill>
                <a:latin typeface="Aptos"/>
                <a:ea typeface="Public Sans Bold"/>
                <a:cs typeface="Public Sans Bold"/>
                <a:sym typeface="Public Sans Bold"/>
              </a:rPr>
              <a:t>sancțiuni colective.</a:t>
            </a:r>
          </a:p>
        </p:txBody>
      </p:sp>
      <p:sp>
        <p:nvSpPr>
          <p:cNvPr id="11" name="Rectangle 10"/>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45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Freeform 2"/>
          <p:cNvSpPr/>
          <p:nvPr/>
        </p:nvSpPr>
        <p:spPr>
          <a:xfrm>
            <a:off x="56420" y="619334"/>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3" name="Freeform 3"/>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4" name="Freeform 4"/>
          <p:cNvSpPr/>
          <p:nvPr/>
        </p:nvSpPr>
        <p:spPr>
          <a:xfrm>
            <a:off x="4395818" y="1896106"/>
            <a:ext cx="3917256" cy="4535174"/>
          </a:xfrm>
          <a:custGeom>
            <a:avLst/>
            <a:gdLst/>
            <a:ahLst/>
            <a:cxnLst/>
            <a:rect l="l" t="t" r="r" b="b"/>
            <a:pathLst>
              <a:path w="7834512" h="9070347">
                <a:moveTo>
                  <a:pt x="0" y="0"/>
                </a:moveTo>
                <a:lnTo>
                  <a:pt x="7834512" y="0"/>
                </a:lnTo>
                <a:lnTo>
                  <a:pt x="7834512" y="9070347"/>
                </a:lnTo>
                <a:lnTo>
                  <a:pt x="0" y="9070347"/>
                </a:lnTo>
                <a:lnTo>
                  <a:pt x="0" y="0"/>
                </a:lnTo>
                <a:close/>
              </a:path>
            </a:pathLst>
          </a:custGeom>
          <a:blipFill>
            <a:blip r:embed="rId4"/>
            <a:stretch>
              <a:fillRect/>
            </a:stretch>
          </a:blipFill>
        </p:spPr>
        <p:txBody>
          <a:bodyPr/>
          <a:lstStyle/>
          <a:p>
            <a:endParaRPr lang="ro-RO" sz="1200"/>
          </a:p>
        </p:txBody>
      </p:sp>
      <p:sp>
        <p:nvSpPr>
          <p:cNvPr id="5" name="Freeform 5"/>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ro-RO" sz="1200"/>
          </a:p>
        </p:txBody>
      </p:sp>
      <p:sp>
        <p:nvSpPr>
          <p:cNvPr id="6" name="Freeform 6"/>
          <p:cNvSpPr/>
          <p:nvPr/>
        </p:nvSpPr>
        <p:spPr>
          <a:xfrm>
            <a:off x="6880927" y="1548937"/>
            <a:ext cx="1921484" cy="1009653"/>
          </a:xfrm>
          <a:custGeom>
            <a:avLst/>
            <a:gdLst/>
            <a:ahLst/>
            <a:cxnLst/>
            <a:rect l="l" t="t" r="r" b="b"/>
            <a:pathLst>
              <a:path w="3842968" h="2019305">
                <a:moveTo>
                  <a:pt x="0" y="0"/>
                </a:moveTo>
                <a:lnTo>
                  <a:pt x="3842968" y="0"/>
                </a:lnTo>
                <a:lnTo>
                  <a:pt x="3842968" y="2019305"/>
                </a:lnTo>
                <a:lnTo>
                  <a:pt x="0" y="20193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7" name="Freeform 7"/>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7"/>
            <a:stretch>
              <a:fillRect/>
            </a:stretch>
          </a:blipFill>
        </p:spPr>
        <p:txBody>
          <a:bodyPr/>
          <a:lstStyle/>
          <a:p>
            <a:endParaRPr lang="ro-RO" sz="1200"/>
          </a:p>
        </p:txBody>
      </p:sp>
      <p:sp>
        <p:nvSpPr>
          <p:cNvPr id="8" name="TextBox 8"/>
          <p:cNvSpPr txBox="1"/>
          <p:nvPr/>
        </p:nvSpPr>
        <p:spPr>
          <a:xfrm>
            <a:off x="341589" y="933671"/>
            <a:ext cx="6183994" cy="1075294"/>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STATUTUL ELEVULUI</a:t>
            </a:r>
          </a:p>
          <a:p>
            <a:pPr>
              <a:lnSpc>
                <a:spcPts val="700"/>
              </a:lnSpc>
              <a:spcAft>
                <a:spcPts val="400"/>
              </a:spcAft>
            </a:pPr>
            <a:endParaRPr lang="en-US" sz="3749" dirty="0">
              <a:latin typeface="Rockstone"/>
              <a:ea typeface="Rockstone"/>
              <a:cs typeface="Rockstone"/>
              <a:sym typeface="Rockstone"/>
            </a:endParaRPr>
          </a:p>
          <a:p>
            <a:pPr>
              <a:lnSpc>
                <a:spcPts val="2550"/>
              </a:lnSpc>
              <a:spcAft>
                <a:spcPts val="400"/>
              </a:spcAft>
            </a:pPr>
            <a:r>
              <a:rPr lang="en-US" sz="2900" b="0" dirty="0">
                <a:latin typeface="Aptos"/>
                <a:ea typeface="Rockstone"/>
                <a:cs typeface="Rockstone"/>
                <a:sym typeface="Rockstone"/>
              </a:rPr>
              <a:t>REGIMUL TELEFOANELOR MOBILE</a:t>
            </a:r>
          </a:p>
        </p:txBody>
      </p:sp>
      <p:sp>
        <p:nvSpPr>
          <p:cNvPr id="9" name="TextBox 9"/>
          <p:cNvSpPr txBox="1"/>
          <p:nvPr/>
        </p:nvSpPr>
        <p:spPr>
          <a:xfrm>
            <a:off x="431090" y="2529906"/>
            <a:ext cx="3871283" cy="1645387"/>
          </a:xfrm>
          <a:prstGeom prst="rect">
            <a:avLst/>
          </a:prstGeom>
        </p:spPr>
        <p:txBody>
          <a:bodyPr wrap="square" lIns="45720" tIns="27432" rIns="45720" bIns="27432" rtlCol="0" anchor="t">
            <a:spAutoFit/>
          </a:bodyPr>
          <a:lstStyle/>
          <a:p>
            <a:pPr>
              <a:lnSpc>
                <a:spcPts val="1680"/>
              </a:lnSpc>
              <a:spcAft>
                <a:spcPts val="400"/>
              </a:spcAft>
            </a:pPr>
            <a:r>
              <a:rPr lang="en-US" sz="1700" b="0" dirty="0" err="1">
                <a:solidFill>
                  <a:schemeClr val="tx2">
                    <a:lumMod val="40000"/>
                    <a:lumOff val="60000"/>
                  </a:schemeClr>
                </a:solidFill>
                <a:latin typeface="Aptos"/>
                <a:ea typeface="Public Sans Bold"/>
                <a:cs typeface="Public Sans Bold"/>
                <a:sym typeface="Public Sans Bold"/>
              </a:rPr>
              <a:t>Interzise</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în</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timpul</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orelor</a:t>
            </a:r>
            <a:r>
              <a:rPr lang="en-US" sz="1700" b="0" dirty="0">
                <a:solidFill>
                  <a:schemeClr val="tx2">
                    <a:lumMod val="40000"/>
                    <a:lumOff val="60000"/>
                  </a:schemeClr>
                </a:solidFill>
                <a:latin typeface="Aptos"/>
                <a:ea typeface="Public Sans Bold"/>
                <a:cs typeface="Public Sans Bold"/>
                <a:sym typeface="Public Sans Bold"/>
              </a:rPr>
              <a:t> de curs</a:t>
            </a:r>
          </a:p>
          <a:p>
            <a:pPr>
              <a:lnSpc>
                <a:spcPts val="1680"/>
              </a:lnSpc>
              <a:spcAft>
                <a:spcPts val="400"/>
              </a:spcAft>
            </a:pPr>
            <a:r>
              <a:rPr lang="en-US" sz="1700" b="0" dirty="0" err="1">
                <a:solidFill>
                  <a:schemeClr val="tx2">
                    <a:lumMod val="40000"/>
                    <a:lumOff val="60000"/>
                  </a:schemeClr>
                </a:solidFill>
                <a:latin typeface="Aptos"/>
                <a:ea typeface="Public Sans Bold"/>
                <a:cs typeface="Public Sans Bold"/>
                <a:sym typeface="Public Sans Bold"/>
              </a:rPr>
              <a:t>Inclusiv</a:t>
            </a:r>
            <a:r>
              <a:rPr lang="en-US" sz="1700" b="0" dirty="0">
                <a:solidFill>
                  <a:schemeClr val="tx2">
                    <a:lumMod val="40000"/>
                    <a:lumOff val="60000"/>
                  </a:schemeClr>
                </a:solidFill>
                <a:latin typeface="Aptos"/>
                <a:ea typeface="Public Sans Bold"/>
                <a:cs typeface="Public Sans Bold"/>
                <a:sym typeface="Public Sans Bold"/>
              </a:rPr>
              <a:t> la </a:t>
            </a:r>
            <a:r>
              <a:rPr lang="en-US" sz="1700" b="0" dirty="0" err="1">
                <a:solidFill>
                  <a:schemeClr val="tx2">
                    <a:lumMod val="40000"/>
                    <a:lumOff val="60000"/>
                  </a:schemeClr>
                </a:solidFill>
                <a:latin typeface="Aptos"/>
                <a:ea typeface="Public Sans Bold"/>
                <a:cs typeface="Public Sans Bold"/>
                <a:sym typeface="Public Sans Bold"/>
              </a:rPr>
              <a:t>activitățile</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educaționale</a:t>
            </a:r>
            <a:r>
              <a:rPr lang="en-US" sz="1700" b="0" dirty="0">
                <a:solidFill>
                  <a:schemeClr val="tx2">
                    <a:lumMod val="40000"/>
                    <a:lumOff val="60000"/>
                  </a:schemeClr>
                </a:solidFill>
                <a:latin typeface="Aptos"/>
                <a:ea typeface="Public Sans Bold"/>
                <a:cs typeface="Public Sans Bold"/>
                <a:sym typeface="Public Sans Bold"/>
              </a:rPr>
              <a:t> din afara </a:t>
            </a:r>
            <a:r>
              <a:rPr lang="en-US" sz="1700" b="0" dirty="0" err="1">
                <a:solidFill>
                  <a:schemeClr val="tx2">
                    <a:lumMod val="40000"/>
                    <a:lumOff val="60000"/>
                  </a:schemeClr>
                </a:solidFill>
                <a:latin typeface="Aptos"/>
                <a:ea typeface="Public Sans Bold"/>
                <a:cs typeface="Public Sans Bold"/>
                <a:sym typeface="Public Sans Bold"/>
              </a:rPr>
              <a:t>școlii</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Excepții</a:t>
            </a:r>
            <a:r>
              <a:rPr lang="en-US" sz="1700" b="0" dirty="0">
                <a:solidFill>
                  <a:schemeClr val="tx2">
                    <a:lumMod val="40000"/>
                    <a:lumOff val="60000"/>
                  </a:schemeClr>
                </a:solidFill>
                <a:latin typeface="Aptos"/>
                <a:ea typeface="Public Sans Bold"/>
                <a:cs typeface="Public Sans Bold"/>
                <a:sym typeface="Public Sans Bold"/>
              </a:rPr>
              <a:t>: scop </a:t>
            </a:r>
            <a:r>
              <a:rPr lang="en-US" sz="1700" b="0" dirty="0" err="1">
                <a:solidFill>
                  <a:schemeClr val="tx2">
                    <a:lumMod val="40000"/>
                    <a:lumOff val="60000"/>
                  </a:schemeClr>
                </a:solidFill>
                <a:latin typeface="Aptos"/>
                <a:ea typeface="Public Sans Bold"/>
                <a:cs typeface="Public Sans Bold"/>
                <a:sym typeface="Public Sans Bold"/>
              </a:rPr>
              <a:t>educativ</a:t>
            </a:r>
            <a:r>
              <a:rPr lang="en-US" sz="1700" b="0" dirty="0">
                <a:solidFill>
                  <a:schemeClr val="tx2">
                    <a:lumMod val="40000"/>
                    <a:lumOff val="60000"/>
                  </a:schemeClr>
                </a:solidFill>
                <a:latin typeface="Aptos"/>
                <a:ea typeface="Public Sans Bold"/>
                <a:cs typeface="Public Sans Bold"/>
                <a:sym typeface="Public Sans Bold"/>
              </a:rPr>
              <a:t> cu </a:t>
            </a:r>
            <a:r>
              <a:rPr lang="en-US" sz="1700" b="0" dirty="0" err="1">
                <a:solidFill>
                  <a:schemeClr val="tx2">
                    <a:lumMod val="40000"/>
                    <a:lumOff val="60000"/>
                  </a:schemeClr>
                </a:solidFill>
                <a:latin typeface="Aptos"/>
                <a:ea typeface="Public Sans Bold"/>
                <a:cs typeface="Public Sans Bold"/>
                <a:sym typeface="Public Sans Bold"/>
              </a:rPr>
              <a:t>acordul</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cadrului</a:t>
            </a:r>
            <a:r>
              <a:rPr lang="en-US" sz="1700" b="0" dirty="0">
                <a:solidFill>
                  <a:schemeClr val="tx2">
                    <a:lumMod val="40000"/>
                    <a:lumOff val="60000"/>
                  </a:schemeClr>
                </a:solidFill>
                <a:latin typeface="Aptos"/>
                <a:ea typeface="Public Sans Bold"/>
                <a:cs typeface="Public Sans Bold"/>
                <a:sym typeface="Public Sans Bold"/>
              </a:rPr>
              <a:t> didactic, </a:t>
            </a:r>
            <a:r>
              <a:rPr lang="en-US" sz="1700" b="0" dirty="0" err="1">
                <a:solidFill>
                  <a:schemeClr val="tx2">
                    <a:lumMod val="40000"/>
                    <a:lumOff val="60000"/>
                  </a:schemeClr>
                </a:solidFill>
                <a:latin typeface="Aptos"/>
                <a:ea typeface="Public Sans Bold"/>
                <a:cs typeface="Public Sans Bold"/>
                <a:sym typeface="Public Sans Bold"/>
              </a:rPr>
              <a:t>pauzele</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spațiile</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autorizate</a:t>
            </a:r>
            <a:r>
              <a:rPr lang="en-US" sz="1700" b="0" dirty="0">
                <a:solidFill>
                  <a:schemeClr val="tx2">
                    <a:lumMod val="40000"/>
                    <a:lumOff val="60000"/>
                  </a:schemeClr>
                </a:solidFill>
                <a:latin typeface="Aptos"/>
                <a:ea typeface="Public Sans Bold"/>
                <a:cs typeface="Public Sans Bold"/>
                <a:sym typeface="Public Sans Bold"/>
              </a:rPr>
              <a:t> explicit de </a:t>
            </a:r>
            <a:r>
              <a:rPr lang="en-US" sz="1700" b="0" dirty="0" err="1">
                <a:solidFill>
                  <a:schemeClr val="tx2">
                    <a:lumMod val="40000"/>
                    <a:lumOff val="60000"/>
                  </a:schemeClr>
                </a:solidFill>
                <a:latin typeface="Aptos"/>
                <a:ea typeface="Public Sans Bold"/>
                <a:cs typeface="Public Sans Bold"/>
                <a:sym typeface="Public Sans Bold"/>
              </a:rPr>
              <a:t>regulamentul</a:t>
            </a:r>
            <a:r>
              <a:rPr lang="en-US" sz="1700" b="0" dirty="0">
                <a:solidFill>
                  <a:schemeClr val="tx2">
                    <a:lumMod val="40000"/>
                    <a:lumOff val="60000"/>
                  </a:schemeClr>
                </a:solidFill>
                <a:latin typeface="Aptos"/>
                <a:ea typeface="Public Sans Bold"/>
                <a:cs typeface="Public Sans Bold"/>
                <a:sym typeface="Public Sans Bold"/>
              </a:rPr>
              <a:t> intern. (art. 182 R</a:t>
            </a:r>
            <a:r>
              <a:rPr lang="ro-RO" sz="1700" b="0" dirty="0">
                <a:solidFill>
                  <a:schemeClr val="tx2">
                    <a:lumMod val="40000"/>
                    <a:lumOff val="60000"/>
                  </a:schemeClr>
                </a:solidFill>
                <a:latin typeface="Aptos"/>
                <a:ea typeface="Public Sans Bold"/>
                <a:cs typeface="Public Sans Bold"/>
                <a:sym typeface="Public Sans Bold"/>
              </a:rPr>
              <a:t>O</a:t>
            </a:r>
            <a:r>
              <a:rPr lang="en-US" sz="1700" b="0" dirty="0">
                <a:solidFill>
                  <a:schemeClr val="tx2">
                    <a:lumMod val="40000"/>
                    <a:lumOff val="60000"/>
                  </a:schemeClr>
                </a:solidFill>
                <a:latin typeface="Aptos"/>
                <a:ea typeface="Public Sans Bold"/>
                <a:cs typeface="Public Sans Bold"/>
                <a:sym typeface="Public Sans Bold"/>
              </a:rPr>
              <a:t>FUIP)</a:t>
            </a:r>
          </a:p>
          <a:p>
            <a:pPr>
              <a:lnSpc>
                <a:spcPts val="1540"/>
              </a:lnSpc>
              <a:spcAft>
                <a:spcPts val="400"/>
              </a:spcAft>
            </a:pPr>
            <a:endParaRPr lang="en-US" sz="1200" b="1" dirty="0">
              <a:solidFill>
                <a:srgbClr val="FFFFFF"/>
              </a:solidFill>
              <a:latin typeface="Public Sans Bold"/>
              <a:ea typeface="Public Sans Bold"/>
              <a:cs typeface="Public Sans Bold"/>
              <a:sym typeface="Public Sans Bold"/>
            </a:endParaRPr>
          </a:p>
        </p:txBody>
      </p:sp>
      <p:sp>
        <p:nvSpPr>
          <p:cNvPr id="10" name="Rectangle 9"/>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46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Freeform 2"/>
          <p:cNvSpPr/>
          <p:nvPr/>
        </p:nvSpPr>
        <p:spPr>
          <a:xfrm>
            <a:off x="84245" y="590758"/>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3" name="Freeform 3"/>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4" name="Freeform 4"/>
          <p:cNvSpPr/>
          <p:nvPr/>
        </p:nvSpPr>
        <p:spPr>
          <a:xfrm>
            <a:off x="4429736" y="1931666"/>
            <a:ext cx="3917256" cy="4535174"/>
          </a:xfrm>
          <a:custGeom>
            <a:avLst/>
            <a:gdLst/>
            <a:ahLst/>
            <a:cxnLst/>
            <a:rect l="l" t="t" r="r" b="b"/>
            <a:pathLst>
              <a:path w="7834512" h="9070347">
                <a:moveTo>
                  <a:pt x="0" y="0"/>
                </a:moveTo>
                <a:lnTo>
                  <a:pt x="7834512" y="0"/>
                </a:lnTo>
                <a:lnTo>
                  <a:pt x="7834512" y="9070347"/>
                </a:lnTo>
                <a:lnTo>
                  <a:pt x="0" y="9070347"/>
                </a:lnTo>
                <a:lnTo>
                  <a:pt x="0" y="0"/>
                </a:lnTo>
                <a:close/>
              </a:path>
            </a:pathLst>
          </a:custGeom>
          <a:blipFill>
            <a:blip r:embed="rId4"/>
            <a:stretch>
              <a:fillRect/>
            </a:stretch>
          </a:blipFill>
        </p:spPr>
        <p:txBody>
          <a:bodyPr/>
          <a:lstStyle/>
          <a:p>
            <a:endParaRPr lang="ro-RO" sz="1200"/>
          </a:p>
        </p:txBody>
      </p:sp>
      <p:sp>
        <p:nvSpPr>
          <p:cNvPr id="5" name="Freeform 5"/>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ro-RO" sz="1200"/>
          </a:p>
        </p:txBody>
      </p:sp>
      <p:sp>
        <p:nvSpPr>
          <p:cNvPr id="6" name="Freeform 6"/>
          <p:cNvSpPr/>
          <p:nvPr/>
        </p:nvSpPr>
        <p:spPr>
          <a:xfrm>
            <a:off x="6880927" y="1548937"/>
            <a:ext cx="1921484" cy="1009653"/>
          </a:xfrm>
          <a:custGeom>
            <a:avLst/>
            <a:gdLst/>
            <a:ahLst/>
            <a:cxnLst/>
            <a:rect l="l" t="t" r="r" b="b"/>
            <a:pathLst>
              <a:path w="3842968" h="2019305">
                <a:moveTo>
                  <a:pt x="0" y="0"/>
                </a:moveTo>
                <a:lnTo>
                  <a:pt x="3842968" y="0"/>
                </a:lnTo>
                <a:lnTo>
                  <a:pt x="3842968" y="2019305"/>
                </a:lnTo>
                <a:lnTo>
                  <a:pt x="0" y="201930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7" name="Freeform 7"/>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7"/>
            <a:stretch>
              <a:fillRect/>
            </a:stretch>
          </a:blipFill>
        </p:spPr>
        <p:txBody>
          <a:bodyPr/>
          <a:lstStyle/>
          <a:p>
            <a:endParaRPr lang="ro-RO" sz="1200"/>
          </a:p>
        </p:txBody>
      </p:sp>
      <p:sp>
        <p:nvSpPr>
          <p:cNvPr id="8" name="TextBox 8"/>
          <p:cNvSpPr txBox="1"/>
          <p:nvPr/>
        </p:nvSpPr>
        <p:spPr>
          <a:xfrm>
            <a:off x="505034" y="864964"/>
            <a:ext cx="6183994" cy="1075294"/>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STATUTUL ELEVULUI</a:t>
            </a:r>
          </a:p>
          <a:p>
            <a:pPr>
              <a:lnSpc>
                <a:spcPts val="700"/>
              </a:lnSpc>
              <a:spcAft>
                <a:spcPts val="400"/>
              </a:spcAft>
            </a:pPr>
            <a:endParaRPr lang="en-US" sz="3749" dirty="0">
              <a:latin typeface="Rockstone"/>
              <a:ea typeface="Rockstone"/>
              <a:cs typeface="Rockstone"/>
              <a:sym typeface="Rockstone"/>
            </a:endParaRPr>
          </a:p>
          <a:p>
            <a:pPr>
              <a:lnSpc>
                <a:spcPts val="2550"/>
              </a:lnSpc>
              <a:spcAft>
                <a:spcPts val="400"/>
              </a:spcAft>
            </a:pPr>
            <a:r>
              <a:rPr lang="en-US" sz="2900" b="0" dirty="0">
                <a:latin typeface="Aptos"/>
                <a:ea typeface="Rockstone"/>
                <a:cs typeface="Rockstone"/>
                <a:sym typeface="Rockstone"/>
              </a:rPr>
              <a:t>REGIMUL TELEFOANELOR MOBILE</a:t>
            </a:r>
          </a:p>
        </p:txBody>
      </p:sp>
      <p:sp>
        <p:nvSpPr>
          <p:cNvPr id="9" name="TextBox 9"/>
          <p:cNvSpPr txBox="1"/>
          <p:nvPr/>
        </p:nvSpPr>
        <p:spPr>
          <a:xfrm>
            <a:off x="558453" y="2317951"/>
            <a:ext cx="3871283" cy="1645387"/>
          </a:xfrm>
          <a:prstGeom prst="rect">
            <a:avLst/>
          </a:prstGeom>
        </p:spPr>
        <p:txBody>
          <a:bodyPr wrap="square" lIns="45720" tIns="27432" rIns="45720" bIns="27432" rtlCol="0" anchor="t">
            <a:spAutoFit/>
          </a:bodyPr>
          <a:lstStyle/>
          <a:p>
            <a:pPr>
              <a:lnSpc>
                <a:spcPts val="1680"/>
              </a:lnSpc>
              <a:spcAft>
                <a:spcPts val="400"/>
              </a:spcAft>
            </a:pPr>
            <a:r>
              <a:rPr lang="en-US" sz="1700" b="0" dirty="0" err="1">
                <a:solidFill>
                  <a:schemeClr val="tx2">
                    <a:lumMod val="40000"/>
                    <a:lumOff val="60000"/>
                  </a:schemeClr>
                </a:solidFill>
                <a:latin typeface="Aptos"/>
                <a:ea typeface="Public Sans Bold"/>
                <a:cs typeface="Public Sans Bold"/>
                <a:sym typeface="Public Sans Bold"/>
              </a:rPr>
              <a:t>Depuse</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în</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spațiu</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sigur</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în</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fiecare</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sală</a:t>
            </a:r>
            <a:r>
              <a:rPr lang="en-US" sz="1700" b="0" dirty="0">
                <a:solidFill>
                  <a:schemeClr val="tx2">
                    <a:lumMod val="40000"/>
                    <a:lumOff val="60000"/>
                  </a:schemeClr>
                </a:solidFill>
                <a:latin typeface="Aptos"/>
                <a:ea typeface="Public Sans Bold"/>
                <a:cs typeface="Public Sans Bold"/>
                <a:sym typeface="Public Sans Bold"/>
              </a:rPr>
              <a:t> de </a:t>
            </a:r>
            <a:r>
              <a:rPr lang="en-US" sz="1700" b="0" dirty="0" err="1">
                <a:solidFill>
                  <a:schemeClr val="tx2">
                    <a:lumMod val="40000"/>
                    <a:lumOff val="60000"/>
                  </a:schemeClr>
                </a:solidFill>
                <a:latin typeface="Aptos"/>
                <a:ea typeface="Public Sans Bold"/>
                <a:cs typeface="Public Sans Bold"/>
                <a:sym typeface="Public Sans Bold"/>
              </a:rPr>
              <a:t>clasă</a:t>
            </a:r>
            <a:endParaRPr lang="en-US" sz="1700" b="0" dirty="0">
              <a:solidFill>
                <a:schemeClr val="tx2">
                  <a:lumMod val="40000"/>
                  <a:lumOff val="60000"/>
                </a:schemeClr>
              </a:solidFill>
              <a:latin typeface="Aptos"/>
              <a:ea typeface="Public Sans Bold"/>
              <a:cs typeface="Public Sans Bold"/>
              <a:sym typeface="Public Sans Bold"/>
            </a:endParaRPr>
          </a:p>
          <a:p>
            <a:pPr>
              <a:lnSpc>
                <a:spcPts val="1680"/>
              </a:lnSpc>
              <a:spcAft>
                <a:spcPts val="400"/>
              </a:spcAft>
            </a:pPr>
            <a:r>
              <a:rPr lang="en-US" sz="1700" b="0" dirty="0">
                <a:solidFill>
                  <a:schemeClr val="tx2">
                    <a:lumMod val="40000"/>
                    <a:lumOff val="60000"/>
                  </a:schemeClr>
                </a:solidFill>
                <a:latin typeface="Aptos"/>
                <a:ea typeface="Public Sans Bold"/>
                <a:cs typeface="Public Sans Bold"/>
                <a:sym typeface="Public Sans Bold"/>
              </a:rPr>
              <a:t>Pe tot </a:t>
            </a:r>
            <a:r>
              <a:rPr lang="en-US" sz="1700" b="0" dirty="0" err="1">
                <a:solidFill>
                  <a:schemeClr val="tx2">
                    <a:lumMod val="40000"/>
                    <a:lumOff val="60000"/>
                  </a:schemeClr>
                </a:solidFill>
                <a:latin typeface="Aptos"/>
                <a:ea typeface="Public Sans Bold"/>
                <a:cs typeface="Public Sans Bold"/>
                <a:sym typeface="Public Sans Bold"/>
              </a:rPr>
              <a:t>parcursul</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programului</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școlar</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Acces</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profesorul</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diriginte</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sau</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directorul</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iar</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în</a:t>
            </a:r>
            <a:r>
              <a:rPr lang="en-US" sz="1700" b="0" dirty="0">
                <a:solidFill>
                  <a:schemeClr val="tx2">
                    <a:lumMod val="40000"/>
                    <a:lumOff val="60000"/>
                  </a:schemeClr>
                </a:solidFill>
                <a:latin typeface="Aptos"/>
                <a:ea typeface="Public Sans Bold"/>
                <a:cs typeface="Public Sans Bold"/>
                <a:sym typeface="Public Sans Bold"/>
              </a:rPr>
              <a:t> </a:t>
            </a:r>
            <a:r>
              <a:rPr lang="en-US" sz="1700" b="0" dirty="0" err="1">
                <a:solidFill>
                  <a:schemeClr val="tx2">
                    <a:lumMod val="40000"/>
                    <a:lumOff val="60000"/>
                  </a:schemeClr>
                </a:solidFill>
                <a:latin typeface="Aptos"/>
                <a:ea typeface="Public Sans Bold"/>
                <a:cs typeface="Public Sans Bold"/>
                <a:sym typeface="Public Sans Bold"/>
              </a:rPr>
              <a:t>lipsa</a:t>
            </a:r>
            <a:r>
              <a:rPr lang="en-US" sz="1700" b="0" dirty="0">
                <a:solidFill>
                  <a:schemeClr val="tx2">
                    <a:lumMod val="40000"/>
                    <a:lumOff val="60000"/>
                  </a:schemeClr>
                </a:solidFill>
                <a:latin typeface="Aptos"/>
                <a:ea typeface="Public Sans Bold"/>
                <a:cs typeface="Public Sans Bold"/>
                <a:sym typeface="Public Sans Bold"/>
              </a:rPr>
              <a:t> lor — </a:t>
            </a:r>
            <a:r>
              <a:rPr lang="en-US" sz="1700" b="0" dirty="0" err="1">
                <a:solidFill>
                  <a:schemeClr val="tx2">
                    <a:lumMod val="40000"/>
                    <a:lumOff val="60000"/>
                  </a:schemeClr>
                </a:solidFill>
                <a:latin typeface="Aptos"/>
                <a:ea typeface="Public Sans Bold"/>
                <a:cs typeface="Public Sans Bold"/>
                <a:sym typeface="Public Sans Bold"/>
              </a:rPr>
              <a:t>cadrul</a:t>
            </a:r>
            <a:r>
              <a:rPr lang="en-US" sz="1700" b="0" dirty="0">
                <a:solidFill>
                  <a:schemeClr val="tx2">
                    <a:lumMod val="40000"/>
                    <a:lumOff val="60000"/>
                  </a:schemeClr>
                </a:solidFill>
                <a:latin typeface="Aptos"/>
                <a:ea typeface="Public Sans Bold"/>
                <a:cs typeface="Public Sans Bold"/>
                <a:sym typeface="Public Sans Bold"/>
              </a:rPr>
              <a:t> didactic de </a:t>
            </a:r>
            <a:r>
              <a:rPr lang="en-US" sz="1700" b="0" dirty="0" err="1">
                <a:solidFill>
                  <a:schemeClr val="tx2">
                    <a:lumMod val="40000"/>
                    <a:lumOff val="60000"/>
                  </a:schemeClr>
                </a:solidFill>
                <a:latin typeface="Aptos"/>
                <a:ea typeface="Public Sans Bold"/>
                <a:cs typeface="Public Sans Bold"/>
                <a:sym typeface="Public Sans Bold"/>
              </a:rPr>
              <a:t>serviciu</a:t>
            </a:r>
            <a:r>
              <a:rPr lang="en-US" sz="1700" b="0" dirty="0">
                <a:solidFill>
                  <a:schemeClr val="tx2">
                    <a:lumMod val="40000"/>
                    <a:lumOff val="60000"/>
                  </a:schemeClr>
                </a:solidFill>
                <a:latin typeface="Aptos"/>
                <a:ea typeface="Public Sans Bold"/>
                <a:cs typeface="Public Sans Bold"/>
                <a:sym typeface="Public Sans Bold"/>
              </a:rPr>
              <a:t> pe </a:t>
            </a:r>
            <a:r>
              <a:rPr lang="en-US" sz="1700" b="0" dirty="0" err="1">
                <a:solidFill>
                  <a:schemeClr val="tx2">
                    <a:lumMod val="40000"/>
                    <a:lumOff val="60000"/>
                  </a:schemeClr>
                </a:solidFill>
                <a:latin typeface="Aptos"/>
                <a:ea typeface="Public Sans Bold"/>
                <a:cs typeface="Public Sans Bold"/>
                <a:sym typeface="Public Sans Bold"/>
              </a:rPr>
              <a:t>școală</a:t>
            </a:r>
            <a:r>
              <a:rPr lang="en-US" sz="1700" b="0" dirty="0">
                <a:solidFill>
                  <a:schemeClr val="tx2">
                    <a:lumMod val="40000"/>
                    <a:lumOff val="60000"/>
                  </a:schemeClr>
                </a:solidFill>
                <a:latin typeface="Aptos"/>
                <a:ea typeface="Public Sans Bold"/>
                <a:cs typeface="Public Sans Bold"/>
                <a:sym typeface="Public Sans Bold"/>
              </a:rPr>
              <a:t>.</a:t>
            </a:r>
          </a:p>
          <a:p>
            <a:pPr>
              <a:lnSpc>
                <a:spcPts val="1540"/>
              </a:lnSpc>
              <a:spcAft>
                <a:spcPts val="400"/>
              </a:spcAft>
            </a:pPr>
            <a:endParaRPr lang="en-US" sz="1200" b="1" dirty="0">
              <a:solidFill>
                <a:srgbClr val="FFFFFF"/>
              </a:solidFill>
              <a:latin typeface="Public Sans Bold"/>
              <a:ea typeface="Public Sans Bold"/>
              <a:cs typeface="Public Sans Bold"/>
              <a:sym typeface="Public Sans Bold"/>
            </a:endParaRPr>
          </a:p>
        </p:txBody>
      </p:sp>
      <p:sp>
        <p:nvSpPr>
          <p:cNvPr id="10" name="Rectangle 9"/>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47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27520" y="619333"/>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4713681" y="2558589"/>
            <a:ext cx="3593814" cy="4389391"/>
          </a:xfrm>
          <a:custGeom>
            <a:avLst/>
            <a:gdLst/>
            <a:ahLst/>
            <a:cxnLst/>
            <a:rect l="l" t="t" r="r" b="b"/>
            <a:pathLst>
              <a:path w="7187628" h="8778782">
                <a:moveTo>
                  <a:pt x="0" y="0"/>
                </a:moveTo>
                <a:lnTo>
                  <a:pt x="7187628" y="0"/>
                </a:lnTo>
                <a:lnTo>
                  <a:pt x="7187628" y="8778783"/>
                </a:lnTo>
                <a:lnTo>
                  <a:pt x="0" y="8778783"/>
                </a:lnTo>
                <a:lnTo>
                  <a:pt x="0" y="0"/>
                </a:lnTo>
                <a:close/>
              </a:path>
            </a:pathLst>
          </a:custGeom>
          <a:blipFill>
            <a:blip r:embed="rId5"/>
            <a:stretch>
              <a:fillRect/>
            </a:stretch>
          </a:blipFill>
        </p:spPr>
        <p:txBody>
          <a:bodyPr/>
          <a:lstStyle/>
          <a:p>
            <a:endParaRPr lang="ro-RO" sz="1200"/>
          </a:p>
        </p:txBody>
      </p:sp>
      <p:sp>
        <p:nvSpPr>
          <p:cNvPr id="8" name="Freeform 8"/>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Freeform 9"/>
          <p:cNvSpPr/>
          <p:nvPr/>
        </p:nvSpPr>
        <p:spPr>
          <a:xfrm>
            <a:off x="7438920" y="3813737"/>
            <a:ext cx="1588690" cy="1879096"/>
          </a:xfrm>
          <a:custGeom>
            <a:avLst/>
            <a:gdLst/>
            <a:ahLst/>
            <a:cxnLst/>
            <a:rect l="l" t="t" r="r" b="b"/>
            <a:pathLst>
              <a:path w="3177379" h="3758191">
                <a:moveTo>
                  <a:pt x="0" y="0"/>
                </a:moveTo>
                <a:lnTo>
                  <a:pt x="3177379" y="0"/>
                </a:lnTo>
                <a:lnTo>
                  <a:pt x="3177379" y="3758191"/>
                </a:lnTo>
                <a:lnTo>
                  <a:pt x="0" y="375819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0" name="TextBox 10"/>
          <p:cNvSpPr txBox="1"/>
          <p:nvPr/>
        </p:nvSpPr>
        <p:spPr>
          <a:xfrm>
            <a:off x="157329" y="941070"/>
            <a:ext cx="5387653" cy="1084721"/>
          </a:xfrm>
          <a:prstGeom prst="rect">
            <a:avLst/>
          </a:prstGeom>
        </p:spPr>
        <p:txBody>
          <a:bodyPr wrap="square" lIns="45720" tIns="27432" rIns="45720" bIns="27432" rtlCol="0" anchor="t">
            <a:spAutoFit/>
          </a:bodyPr>
          <a:lstStyle/>
          <a:p>
            <a:pPr>
              <a:lnSpc>
                <a:spcPts val="2034"/>
              </a:lnSpc>
              <a:spcAft>
                <a:spcPts val="400"/>
              </a:spcAft>
            </a:pPr>
            <a:r>
              <a:rPr lang="en-US" sz="1900" b="0" dirty="0">
                <a:latin typeface="Aptos"/>
                <a:ea typeface="Rockstone"/>
                <a:cs typeface="Rockstone"/>
                <a:sym typeface="Rockstone"/>
              </a:rPr>
              <a:t>STANDARDELE NAȚIONALE DE EVALUARE PENTRU ÎNVĂȚĂMÂNTUL PRIMAR ȘI GIMNAZIAL AU FOST APROBATE PRIN ORDINUL MINISTRULUI EDUCAȚIEI ȘI CERCETĂRII NR. 4.615/2026</a:t>
            </a:r>
          </a:p>
        </p:txBody>
      </p:sp>
      <p:sp>
        <p:nvSpPr>
          <p:cNvPr id="11" name="TextBox 11"/>
          <p:cNvSpPr txBox="1"/>
          <p:nvPr/>
        </p:nvSpPr>
        <p:spPr>
          <a:xfrm>
            <a:off x="367237" y="2452053"/>
            <a:ext cx="3951223" cy="1680909"/>
          </a:xfrm>
          <a:prstGeom prst="rect">
            <a:avLst/>
          </a:prstGeom>
        </p:spPr>
        <p:txBody>
          <a:bodyPr wrap="square" lIns="45720" tIns="27432" rIns="45720" bIns="27432" rtlCol="0" anchor="t">
            <a:spAutoFit/>
          </a:bodyPr>
          <a:lstStyle/>
          <a:p>
            <a:pPr>
              <a:lnSpc>
                <a:spcPts val="1540"/>
              </a:lnSpc>
              <a:spcAft>
                <a:spcPts val="400"/>
              </a:spcAft>
            </a:pPr>
            <a:r>
              <a:rPr lang="en-US" sz="1700" b="0" dirty="0">
                <a:solidFill>
                  <a:srgbClr val="FFFF00"/>
                </a:solidFill>
                <a:latin typeface="Aptos"/>
                <a:ea typeface="Public Sans"/>
                <a:cs typeface="Public Sans"/>
                <a:sym typeface="Public Sans"/>
              </a:rPr>
              <a:t>1) Ce sunt </a:t>
            </a:r>
            <a:r>
              <a:rPr lang="en-US" sz="1700" b="0" dirty="0" err="1">
                <a:solidFill>
                  <a:srgbClr val="FFFF00"/>
                </a:solidFill>
                <a:latin typeface="Aptos"/>
                <a:ea typeface="Public Sans"/>
                <a:cs typeface="Public Sans"/>
                <a:sym typeface="Public Sans"/>
              </a:rPr>
              <a:t>standardele</a:t>
            </a:r>
            <a:r>
              <a:rPr lang="ro-RO"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naționale</a:t>
            </a:r>
            <a:r>
              <a:rPr lang="en-US" sz="1700" b="0" dirty="0">
                <a:solidFill>
                  <a:srgbClr val="FFFF00"/>
                </a:solidFill>
                <a:latin typeface="Aptos"/>
                <a:ea typeface="Public Sans"/>
                <a:cs typeface="Public Sans"/>
                <a:sym typeface="Public Sans"/>
              </a:rPr>
              <a:t> de </a:t>
            </a:r>
            <a:r>
              <a:rPr lang="en-US" sz="1700" b="0" dirty="0" err="1">
                <a:solidFill>
                  <a:srgbClr val="FFFF00"/>
                </a:solidFill>
                <a:latin typeface="Aptos"/>
                <a:ea typeface="Public Sans"/>
                <a:cs typeface="Public Sans"/>
                <a:sym typeface="Public Sans"/>
              </a:rPr>
              <a:t>evaluare</a:t>
            </a:r>
            <a:r>
              <a:rPr lang="en-US" sz="1700" b="0" dirty="0">
                <a:solidFill>
                  <a:srgbClr val="FFFF00"/>
                </a:solidFill>
                <a:latin typeface="Aptos"/>
                <a:ea typeface="Public Sans"/>
                <a:cs typeface="Public Sans"/>
                <a:sym typeface="Public Sans"/>
              </a:rPr>
              <a:t>?</a:t>
            </a:r>
          </a:p>
          <a:p>
            <a:pPr>
              <a:lnSpc>
                <a:spcPts val="1540"/>
              </a:lnSpc>
              <a:spcAft>
                <a:spcPts val="400"/>
              </a:spcAft>
            </a:pPr>
            <a:r>
              <a:rPr lang="en-US" sz="1800" b="0" dirty="0" err="1">
                <a:solidFill>
                  <a:srgbClr val="FFFF00"/>
                </a:solidFill>
                <a:latin typeface="Aptos"/>
                <a:ea typeface="Public Sans"/>
                <a:cs typeface="Public Sans"/>
                <a:sym typeface="Public Sans"/>
              </a:rPr>
              <a:t>Standardele</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naționale</a:t>
            </a:r>
            <a:r>
              <a:rPr lang="en-US" sz="1800" b="0" dirty="0">
                <a:solidFill>
                  <a:srgbClr val="FFFF00"/>
                </a:solidFill>
                <a:latin typeface="Aptos"/>
                <a:ea typeface="Public Sans"/>
                <a:cs typeface="Public Sans"/>
                <a:sym typeface="Public Sans"/>
              </a:rPr>
              <a:t> de </a:t>
            </a:r>
            <a:r>
              <a:rPr lang="en-US" sz="1800" b="0" dirty="0" err="1">
                <a:solidFill>
                  <a:srgbClr val="FFFF00"/>
                </a:solidFill>
                <a:latin typeface="Aptos"/>
                <a:ea typeface="Public Sans"/>
                <a:cs typeface="Public Sans"/>
                <a:sym typeface="Public Sans"/>
              </a:rPr>
              <a:t>evaluare</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descriu</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nivelul</a:t>
            </a:r>
            <a:r>
              <a:rPr lang="en-US" sz="1800" b="0" dirty="0">
                <a:solidFill>
                  <a:srgbClr val="FFFF00"/>
                </a:solidFill>
                <a:latin typeface="Aptos"/>
                <a:ea typeface="Public Sans"/>
                <a:cs typeface="Public Sans"/>
                <a:sym typeface="Public Sans"/>
              </a:rPr>
              <a:t> de </a:t>
            </a:r>
            <a:r>
              <a:rPr lang="en-US" sz="1800" b="0" dirty="0" err="1">
                <a:solidFill>
                  <a:srgbClr val="FFFF00"/>
                </a:solidFill>
                <a:latin typeface="Aptos"/>
                <a:ea typeface="Public Sans"/>
                <a:cs typeface="Public Sans"/>
                <a:sym typeface="Public Sans"/>
              </a:rPr>
              <a:t>performanță</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așteptat</a:t>
            </a:r>
            <a:r>
              <a:rPr lang="en-US" sz="1800" b="0" dirty="0">
                <a:solidFill>
                  <a:srgbClr val="FFFF00"/>
                </a:solidFill>
                <a:latin typeface="Aptos"/>
                <a:ea typeface="Public Sans"/>
                <a:cs typeface="Public Sans"/>
                <a:sym typeface="Public Sans"/>
              </a:rPr>
              <a:t> de la </a:t>
            </a:r>
            <a:r>
              <a:rPr lang="en-US" sz="1800" b="0" dirty="0" err="1">
                <a:solidFill>
                  <a:srgbClr val="FFFF00"/>
                </a:solidFill>
                <a:latin typeface="Aptos"/>
                <a:ea typeface="Public Sans"/>
                <a:cs typeface="Public Sans"/>
                <a:sym typeface="Public Sans"/>
              </a:rPr>
              <a:t>elevi</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prin</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raportare</a:t>
            </a:r>
            <a:r>
              <a:rPr lang="en-US" sz="1800" b="0" dirty="0">
                <a:solidFill>
                  <a:srgbClr val="FFFF00"/>
                </a:solidFill>
                <a:latin typeface="Aptos"/>
                <a:ea typeface="Public Sans"/>
                <a:cs typeface="Public Sans"/>
                <a:sym typeface="Public Sans"/>
              </a:rPr>
              <a:t> la </a:t>
            </a:r>
            <a:r>
              <a:rPr lang="en-US" sz="1800" b="0" dirty="0" err="1">
                <a:solidFill>
                  <a:srgbClr val="FFFF00"/>
                </a:solidFill>
                <a:latin typeface="Aptos"/>
                <a:ea typeface="Public Sans"/>
                <a:cs typeface="Public Sans"/>
                <a:sym typeface="Public Sans"/>
              </a:rPr>
              <a:t>competențele</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specifice</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prevăzute</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în</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programele</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școlare</a:t>
            </a:r>
            <a:r>
              <a:rPr lang="en-US" sz="1800" b="0" dirty="0">
                <a:solidFill>
                  <a:srgbClr val="FFFF00"/>
                </a:solidFill>
                <a:latin typeface="Aptos"/>
                <a:ea typeface="Public Sans"/>
                <a:cs typeface="Public Sans"/>
                <a:sym typeface="Public Sans"/>
              </a:rPr>
              <a:t>.</a:t>
            </a:r>
          </a:p>
          <a:p>
            <a:pPr>
              <a:lnSpc>
                <a:spcPts val="1540"/>
              </a:lnSpc>
              <a:spcAft>
                <a:spcPts val="400"/>
              </a:spcAft>
            </a:pPr>
            <a:endParaRPr lang="en-US" sz="1100" dirty="0">
              <a:solidFill>
                <a:srgbClr val="FFFFFF"/>
              </a:solidFill>
              <a:latin typeface="Public Sans"/>
              <a:ea typeface="Public Sans"/>
              <a:cs typeface="Public Sans"/>
              <a:sym typeface="Public Sans"/>
            </a:endParaRPr>
          </a:p>
        </p:txBody>
      </p:sp>
      <p:sp>
        <p:nvSpPr>
          <p:cNvPr id="12" name="Freeform 12"/>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3" name="Rectangle 12"/>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48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4876" y="318773"/>
            <a:ext cx="6629935" cy="5017836"/>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6156176" y="2492896"/>
            <a:ext cx="3200002" cy="4149677"/>
          </a:xfrm>
          <a:custGeom>
            <a:avLst/>
            <a:gdLst/>
            <a:ahLst/>
            <a:cxnLst/>
            <a:rect l="l" t="t" r="r" b="b"/>
            <a:pathLst>
              <a:path w="7187628" h="8778782">
                <a:moveTo>
                  <a:pt x="0" y="0"/>
                </a:moveTo>
                <a:lnTo>
                  <a:pt x="7187628" y="0"/>
                </a:lnTo>
                <a:lnTo>
                  <a:pt x="7187628" y="8778783"/>
                </a:lnTo>
                <a:lnTo>
                  <a:pt x="0" y="8778783"/>
                </a:lnTo>
                <a:lnTo>
                  <a:pt x="0" y="0"/>
                </a:lnTo>
                <a:close/>
              </a:path>
            </a:pathLst>
          </a:custGeom>
          <a:blipFill>
            <a:blip r:embed="rId5"/>
            <a:stretch>
              <a:fillRect/>
            </a:stretch>
          </a:blipFill>
        </p:spPr>
        <p:txBody>
          <a:bodyPr/>
          <a:lstStyle/>
          <a:p>
            <a:endParaRPr lang="ro-RO" sz="1200"/>
          </a:p>
        </p:txBody>
      </p:sp>
      <p:sp>
        <p:nvSpPr>
          <p:cNvPr id="8" name="Freeform 8"/>
          <p:cNvSpPr/>
          <p:nvPr/>
        </p:nvSpPr>
        <p:spPr>
          <a:xfrm>
            <a:off x="866988" y="5102918"/>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10" name="TextBox 10"/>
          <p:cNvSpPr txBox="1"/>
          <p:nvPr/>
        </p:nvSpPr>
        <p:spPr>
          <a:xfrm>
            <a:off x="374711" y="485841"/>
            <a:ext cx="5387653" cy="1081322"/>
          </a:xfrm>
          <a:prstGeom prst="rect">
            <a:avLst/>
          </a:prstGeom>
        </p:spPr>
        <p:txBody>
          <a:bodyPr wrap="square" lIns="45720" tIns="27432" rIns="45720" bIns="27432" rtlCol="0" anchor="t">
            <a:spAutoFit/>
          </a:bodyPr>
          <a:lstStyle/>
          <a:p>
            <a:pPr>
              <a:lnSpc>
                <a:spcPts val="2034"/>
              </a:lnSpc>
              <a:spcAft>
                <a:spcPts val="400"/>
              </a:spcAft>
            </a:pPr>
            <a:r>
              <a:rPr lang="en-US" sz="1700" b="0" dirty="0">
                <a:latin typeface="Aptos"/>
                <a:ea typeface="Rockstone"/>
                <a:cs typeface="Rockstone"/>
                <a:sym typeface="Rockstone"/>
              </a:rPr>
              <a:t>STANDARDELE NAȚIONALE DE EVALUARE PENTRU ÎNVĂȚĂMÂNTUL PRIMAR ȘI GIMNAZIAL AU FOST APROBATE PRIN ORDINUL MINISTRULUI EDUCAȚIEI ȘI CERCETĂRII NR. 4.615/2026</a:t>
            </a:r>
          </a:p>
        </p:txBody>
      </p:sp>
      <p:sp>
        <p:nvSpPr>
          <p:cNvPr id="11" name="TextBox 11"/>
          <p:cNvSpPr txBox="1"/>
          <p:nvPr/>
        </p:nvSpPr>
        <p:spPr>
          <a:xfrm>
            <a:off x="339708" y="1569672"/>
            <a:ext cx="5960483" cy="3631379"/>
          </a:xfrm>
          <a:prstGeom prst="rect">
            <a:avLst/>
          </a:prstGeom>
        </p:spPr>
        <p:txBody>
          <a:bodyPr wrap="square" lIns="45720" tIns="27432" rIns="45720" bIns="27432" rtlCol="0" anchor="t">
            <a:spAutoFit/>
          </a:bodyPr>
          <a:lstStyle/>
          <a:p>
            <a:pPr>
              <a:lnSpc>
                <a:spcPts val="1290"/>
              </a:lnSpc>
              <a:spcAft>
                <a:spcPts val="400"/>
              </a:spcAft>
            </a:pPr>
            <a:r>
              <a:rPr lang="en-US" sz="1800" b="0" dirty="0">
                <a:solidFill>
                  <a:srgbClr val="FFFF00"/>
                </a:solidFill>
                <a:latin typeface="Aptos"/>
                <a:ea typeface="Public Sans"/>
                <a:cs typeface="Public Sans"/>
                <a:sym typeface="Public Sans"/>
              </a:rPr>
              <a:t>2)Cum sunt </a:t>
            </a:r>
            <a:r>
              <a:rPr lang="en-US" sz="1800" b="0" dirty="0" err="1">
                <a:solidFill>
                  <a:srgbClr val="FFFF00"/>
                </a:solidFill>
                <a:latin typeface="Aptos"/>
                <a:ea typeface="Public Sans"/>
                <a:cs typeface="Public Sans"/>
                <a:sym typeface="Public Sans"/>
              </a:rPr>
              <a:t>organizatenivelurile</a:t>
            </a:r>
            <a:r>
              <a:rPr lang="en-US" sz="1800" b="0" dirty="0">
                <a:solidFill>
                  <a:srgbClr val="FFFF00"/>
                </a:solidFill>
                <a:latin typeface="Aptos"/>
                <a:ea typeface="Public Sans"/>
                <a:cs typeface="Public Sans"/>
                <a:sym typeface="Public Sans"/>
              </a:rPr>
              <a:t> de </a:t>
            </a:r>
            <a:r>
              <a:rPr lang="en-US" sz="1800" b="0" dirty="0" err="1">
                <a:solidFill>
                  <a:srgbClr val="FFFF00"/>
                </a:solidFill>
                <a:latin typeface="Aptos"/>
                <a:ea typeface="Public Sans"/>
                <a:cs typeface="Public Sans"/>
                <a:sym typeface="Public Sans"/>
              </a:rPr>
              <a:t>performanță</a:t>
            </a:r>
            <a:r>
              <a:rPr lang="en-US" sz="1800" b="0" dirty="0">
                <a:solidFill>
                  <a:srgbClr val="FFFF00"/>
                </a:solidFill>
                <a:latin typeface="Aptos"/>
                <a:ea typeface="Public Sans"/>
                <a:cs typeface="Public Sans"/>
                <a:sym typeface="Public Sans"/>
              </a:rPr>
              <a:t>?</a:t>
            </a:r>
          </a:p>
          <a:p>
            <a:pPr>
              <a:lnSpc>
                <a:spcPts val="1290"/>
              </a:lnSpc>
              <a:spcAft>
                <a:spcPts val="400"/>
              </a:spcAft>
            </a:pPr>
            <a:r>
              <a:rPr lang="en-US" sz="1800" b="0" dirty="0" err="1">
                <a:solidFill>
                  <a:srgbClr val="FFFF00"/>
                </a:solidFill>
                <a:latin typeface="Aptos"/>
                <a:ea typeface="Public Sans"/>
                <a:cs typeface="Public Sans"/>
                <a:sym typeface="Public Sans"/>
              </a:rPr>
              <a:t>Pentru</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fiecare</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competență</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specifică</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standardele</a:t>
            </a:r>
            <a:r>
              <a:rPr lang="en-US" sz="1800" b="0" dirty="0">
                <a:solidFill>
                  <a:srgbClr val="FFFF00"/>
                </a:solidFill>
                <a:latin typeface="Aptos"/>
                <a:ea typeface="Public Sans"/>
                <a:cs typeface="Public Sans"/>
                <a:sym typeface="Public Sans"/>
              </a:rPr>
              <a:t> de </a:t>
            </a:r>
            <a:r>
              <a:rPr lang="en-US" sz="1800" b="0" dirty="0" err="1">
                <a:solidFill>
                  <a:srgbClr val="FFFF00"/>
                </a:solidFill>
                <a:latin typeface="Aptos"/>
                <a:ea typeface="Public Sans"/>
                <a:cs typeface="Public Sans"/>
                <a:sym typeface="Public Sans"/>
              </a:rPr>
              <a:t>evaluare</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cuprind</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descriptori</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pentru</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trei</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niveluri</a:t>
            </a:r>
            <a:r>
              <a:rPr lang="en-US" sz="1800" b="0" dirty="0">
                <a:solidFill>
                  <a:srgbClr val="FFFF00"/>
                </a:solidFill>
                <a:latin typeface="Aptos"/>
                <a:ea typeface="Public Sans"/>
                <a:cs typeface="Public Sans"/>
                <a:sym typeface="Public Sans"/>
              </a:rPr>
              <a:t> de </a:t>
            </a:r>
            <a:r>
              <a:rPr lang="en-US" sz="1800" b="0" dirty="0" err="1">
                <a:solidFill>
                  <a:srgbClr val="FFFF00"/>
                </a:solidFill>
                <a:latin typeface="Aptos"/>
                <a:ea typeface="Public Sans"/>
                <a:cs typeface="Public Sans"/>
                <a:sym typeface="Public Sans"/>
              </a:rPr>
              <a:t>performanță</a:t>
            </a:r>
            <a:r>
              <a:rPr lang="en-US" sz="1800" b="0" dirty="0">
                <a:solidFill>
                  <a:srgbClr val="FFFF00"/>
                </a:solidFill>
                <a:latin typeface="Aptos"/>
                <a:ea typeface="Public Sans"/>
                <a:cs typeface="Public Sans"/>
                <a:sym typeface="Public Sans"/>
              </a:rPr>
              <a:t>:</a:t>
            </a:r>
          </a:p>
          <a:p>
            <a:pPr>
              <a:lnSpc>
                <a:spcPts val="1290"/>
              </a:lnSpc>
              <a:spcAft>
                <a:spcPts val="400"/>
              </a:spcAft>
            </a:pPr>
            <a:r>
              <a:rPr lang="en-US" sz="1800" b="1" dirty="0">
                <a:solidFill>
                  <a:srgbClr val="FFFF00"/>
                </a:solidFill>
                <a:latin typeface="Aptos"/>
                <a:ea typeface="Public Sans"/>
                <a:cs typeface="Public Sans"/>
                <a:sym typeface="Public Sans"/>
              </a:rPr>
              <a:t>de </a:t>
            </a:r>
            <a:r>
              <a:rPr lang="en-US" sz="1800" b="1" dirty="0" err="1">
                <a:solidFill>
                  <a:srgbClr val="FFFF00"/>
                </a:solidFill>
                <a:latin typeface="Aptos"/>
                <a:ea typeface="Public Sans"/>
                <a:cs typeface="Public Sans"/>
                <a:sym typeface="Public Sans"/>
              </a:rPr>
              <a:t>bază</a:t>
            </a:r>
            <a:r>
              <a:rPr lang="en-US" sz="1800" b="1" dirty="0">
                <a:solidFill>
                  <a:srgbClr val="FFFF00"/>
                </a:solidFill>
                <a:latin typeface="Aptos"/>
                <a:ea typeface="Public Sans"/>
                <a:cs typeface="Public Sans"/>
                <a:sym typeface="Public Sans"/>
              </a:rPr>
              <a:t> </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Elevii</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demonstrează</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în</a:t>
            </a:r>
            <a:r>
              <a:rPr lang="en-US" sz="1800" b="0" dirty="0">
                <a:solidFill>
                  <a:srgbClr val="FFFF00"/>
                </a:solidFill>
                <a:latin typeface="Aptos"/>
                <a:ea typeface="Public Sans"/>
                <a:cs typeface="Public Sans"/>
                <a:sym typeface="Public Sans"/>
              </a:rPr>
              <a:t> mod constant un </a:t>
            </a:r>
            <a:r>
              <a:rPr lang="en-US" sz="1800" b="0" dirty="0" err="1">
                <a:solidFill>
                  <a:srgbClr val="FFFF00"/>
                </a:solidFill>
                <a:latin typeface="Aptos"/>
                <a:ea typeface="Public Sans"/>
                <a:cs typeface="Public Sans"/>
                <a:sym typeface="Public Sans"/>
              </a:rPr>
              <a:t>nivel</a:t>
            </a:r>
            <a:r>
              <a:rPr lang="en-US" sz="1800" b="0" dirty="0">
                <a:solidFill>
                  <a:srgbClr val="FFFF00"/>
                </a:solidFill>
                <a:latin typeface="Aptos"/>
                <a:ea typeface="Public Sans"/>
                <a:cs typeface="Public Sans"/>
                <a:sym typeface="Public Sans"/>
              </a:rPr>
              <a:t> minim </a:t>
            </a:r>
            <a:r>
              <a:rPr lang="en-US" sz="1800" b="0" dirty="0" err="1">
                <a:solidFill>
                  <a:srgbClr val="FFFF00"/>
                </a:solidFill>
                <a:latin typeface="Aptos"/>
                <a:ea typeface="Public Sans"/>
                <a:cs typeface="Public Sans"/>
                <a:sym typeface="Public Sans"/>
              </a:rPr>
              <a:t>acceptabil</a:t>
            </a:r>
            <a:r>
              <a:rPr lang="en-US" sz="1800" b="0" dirty="0">
                <a:solidFill>
                  <a:srgbClr val="FFFF00"/>
                </a:solidFill>
                <a:latin typeface="Aptos"/>
                <a:ea typeface="Public Sans"/>
                <a:cs typeface="Public Sans"/>
                <a:sym typeface="Public Sans"/>
              </a:rPr>
              <a:t> al </a:t>
            </a:r>
            <a:r>
              <a:rPr lang="en-US" sz="1800" b="0" dirty="0" err="1">
                <a:solidFill>
                  <a:srgbClr val="FFFF00"/>
                </a:solidFill>
                <a:latin typeface="Aptos"/>
                <a:ea typeface="Public Sans"/>
                <a:cs typeface="Public Sans"/>
                <a:sym typeface="Public Sans"/>
              </a:rPr>
              <a:t>competențelor</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descrise</a:t>
            </a:r>
            <a:r>
              <a:rPr lang="en-US" sz="1800" b="0" dirty="0">
                <a:solidFill>
                  <a:srgbClr val="FFFF00"/>
                </a:solidFill>
                <a:latin typeface="Aptos"/>
                <a:ea typeface="Public Sans"/>
                <a:cs typeface="Public Sans"/>
                <a:sym typeface="Public Sans"/>
              </a:rPr>
              <a:t> de curriculum </a:t>
            </a:r>
            <a:r>
              <a:rPr lang="en-US" sz="1800" b="0" dirty="0" err="1">
                <a:solidFill>
                  <a:srgbClr val="FFFF00"/>
                </a:solidFill>
                <a:latin typeface="Aptos"/>
                <a:ea typeface="Public Sans"/>
                <a:cs typeface="Public Sans"/>
                <a:sym typeface="Public Sans"/>
              </a:rPr>
              <a:t>pentru</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clasa</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și</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conținutul</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evaluat</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modelându</a:t>
            </a:r>
            <a:r>
              <a:rPr lang="en-US" sz="1800" b="0" dirty="0">
                <a:solidFill>
                  <a:srgbClr val="FFFF00"/>
                </a:solidFill>
                <a:latin typeface="Aptos"/>
                <a:ea typeface="Public Sans"/>
                <a:cs typeface="Public Sans"/>
                <a:sym typeface="Public Sans"/>
              </a:rPr>
              <a:t>-le </a:t>
            </a:r>
            <a:r>
              <a:rPr lang="en-US" sz="1800" b="0" dirty="0" err="1">
                <a:solidFill>
                  <a:srgbClr val="FFFF00"/>
                </a:solidFill>
                <a:latin typeface="Aptos"/>
                <a:ea typeface="Public Sans"/>
                <a:cs typeface="Public Sans"/>
                <a:sym typeface="Public Sans"/>
              </a:rPr>
              <a:t>și</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transferându</a:t>
            </a:r>
            <a:r>
              <a:rPr lang="en-US" sz="1800" b="0" dirty="0">
                <a:solidFill>
                  <a:srgbClr val="FFFF00"/>
                </a:solidFill>
                <a:latin typeface="Aptos"/>
                <a:ea typeface="Public Sans"/>
                <a:cs typeface="Public Sans"/>
                <a:sym typeface="Public Sans"/>
              </a:rPr>
              <a:t>-le </a:t>
            </a:r>
            <a:r>
              <a:rPr lang="en-US" sz="1800" b="0" dirty="0" err="1">
                <a:solidFill>
                  <a:srgbClr val="FFFF00"/>
                </a:solidFill>
                <a:latin typeface="Aptos"/>
                <a:ea typeface="Public Sans"/>
                <a:cs typeface="Public Sans"/>
                <a:sym typeface="Public Sans"/>
              </a:rPr>
              <a:t>în</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contexte</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familiare</a:t>
            </a:r>
            <a:r>
              <a:rPr lang="en-US" sz="1800" b="0" dirty="0">
                <a:solidFill>
                  <a:srgbClr val="FFFF00"/>
                </a:solidFill>
                <a:latin typeface="Aptos"/>
                <a:ea typeface="Public Sans"/>
                <a:cs typeface="Public Sans"/>
                <a:sym typeface="Public Sans"/>
              </a:rPr>
              <a:t>. Ei au </a:t>
            </a:r>
            <a:r>
              <a:rPr lang="en-US" sz="1800" b="0" dirty="0" err="1">
                <a:solidFill>
                  <a:srgbClr val="FFFF00"/>
                </a:solidFill>
                <a:latin typeface="Aptos"/>
                <a:ea typeface="Public Sans"/>
                <a:cs typeface="Public Sans"/>
                <a:sym typeface="Public Sans"/>
              </a:rPr>
              <a:t>nevoie</a:t>
            </a:r>
            <a:r>
              <a:rPr lang="en-US" sz="1800" b="0" dirty="0">
                <a:solidFill>
                  <a:srgbClr val="FFFF00"/>
                </a:solidFill>
                <a:latin typeface="Aptos"/>
                <a:ea typeface="Public Sans"/>
                <a:cs typeface="Public Sans"/>
                <a:sym typeface="Public Sans"/>
              </a:rPr>
              <a:t> de </a:t>
            </a:r>
            <a:r>
              <a:rPr lang="en-US" sz="1800" b="0" dirty="0" err="1">
                <a:solidFill>
                  <a:srgbClr val="FFFF00"/>
                </a:solidFill>
                <a:latin typeface="Aptos"/>
                <a:ea typeface="Public Sans"/>
                <a:cs typeface="Public Sans"/>
                <a:sym typeface="Public Sans"/>
              </a:rPr>
              <a:t>sprijineducațional</a:t>
            </a:r>
            <a:r>
              <a:rPr lang="en-US" sz="1800" b="0" dirty="0">
                <a:solidFill>
                  <a:srgbClr val="FFFF00"/>
                </a:solidFill>
                <a:latin typeface="Aptos"/>
                <a:ea typeface="Public Sans"/>
                <a:cs typeface="Public Sans"/>
                <a:sym typeface="Public Sans"/>
              </a:rPr>
              <a:t> constant </a:t>
            </a:r>
            <a:r>
              <a:rPr lang="en-US" sz="1800" b="0" dirty="0" err="1">
                <a:solidFill>
                  <a:srgbClr val="FFFF00"/>
                </a:solidFill>
                <a:latin typeface="Aptos"/>
                <a:ea typeface="Public Sans"/>
                <a:cs typeface="Public Sans"/>
                <a:sym typeface="Public Sans"/>
              </a:rPr>
              <a:t>în</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învățare</a:t>
            </a:r>
            <a:r>
              <a:rPr lang="en-US" sz="1800" b="0" dirty="0">
                <a:solidFill>
                  <a:srgbClr val="FFFF00"/>
                </a:solidFill>
                <a:latin typeface="Aptos"/>
                <a:ea typeface="Public Sans"/>
                <a:cs typeface="Public Sans"/>
                <a:sym typeface="Public Sans"/>
              </a:rPr>
              <a:t>.;</a:t>
            </a:r>
          </a:p>
          <a:p>
            <a:pPr>
              <a:lnSpc>
                <a:spcPts val="1290"/>
              </a:lnSpc>
              <a:spcAft>
                <a:spcPts val="400"/>
              </a:spcAft>
            </a:pPr>
            <a:r>
              <a:rPr lang="en-US" sz="1800" b="1" dirty="0" err="1">
                <a:solidFill>
                  <a:srgbClr val="FFFF00"/>
                </a:solidFill>
                <a:latin typeface="Aptos"/>
                <a:ea typeface="Public Sans"/>
                <a:cs typeface="Public Sans"/>
                <a:sym typeface="Public Sans"/>
              </a:rPr>
              <a:t>consolidat</a:t>
            </a:r>
            <a:r>
              <a:rPr lang="en-US" sz="1800" b="0" dirty="0">
                <a:solidFill>
                  <a:srgbClr val="FFFF00"/>
                </a:solidFill>
                <a:latin typeface="Aptos"/>
                <a:ea typeface="Public Sans"/>
                <a:cs typeface="Public Sans"/>
                <a:sym typeface="Public Sans"/>
              </a:rPr>
              <a:t> – </a:t>
            </a:r>
            <a:r>
              <a:rPr lang="en-US" sz="1800" b="0" dirty="0" err="1">
                <a:solidFill>
                  <a:srgbClr val="FFFF00"/>
                </a:solidFill>
                <a:latin typeface="Aptos"/>
                <a:ea typeface="Public Sans"/>
                <a:cs typeface="Public Sans"/>
                <a:sym typeface="Public Sans"/>
              </a:rPr>
              <a:t>Elevii</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demonstrează</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în</a:t>
            </a:r>
            <a:r>
              <a:rPr lang="en-US" sz="1800" b="0" dirty="0">
                <a:solidFill>
                  <a:srgbClr val="FFFF00"/>
                </a:solidFill>
                <a:latin typeface="Aptos"/>
                <a:ea typeface="Public Sans"/>
                <a:cs typeface="Public Sans"/>
                <a:sym typeface="Public Sans"/>
              </a:rPr>
              <a:t> mod constant un </a:t>
            </a:r>
            <a:r>
              <a:rPr lang="en-US" sz="1800" b="0" dirty="0" err="1">
                <a:solidFill>
                  <a:srgbClr val="FFFF00"/>
                </a:solidFill>
                <a:latin typeface="Aptos"/>
                <a:ea typeface="Public Sans"/>
                <a:cs typeface="Public Sans"/>
                <a:sym typeface="Public Sans"/>
              </a:rPr>
              <a:t>nivel</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adecvat</a:t>
            </a:r>
            <a:r>
              <a:rPr lang="en-US" sz="1800" b="0" dirty="0">
                <a:solidFill>
                  <a:srgbClr val="FFFF00"/>
                </a:solidFill>
                <a:latin typeface="Aptos"/>
                <a:ea typeface="Public Sans"/>
                <a:cs typeface="Public Sans"/>
                <a:sym typeface="Public Sans"/>
              </a:rPr>
              <a:t> al </a:t>
            </a:r>
            <a:r>
              <a:rPr lang="en-US" sz="1800" b="0" dirty="0" err="1">
                <a:solidFill>
                  <a:srgbClr val="FFFF00"/>
                </a:solidFill>
                <a:latin typeface="Aptos"/>
                <a:ea typeface="Public Sans"/>
                <a:cs typeface="Public Sans"/>
                <a:sym typeface="Public Sans"/>
              </a:rPr>
              <a:t>competențelor</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descrise</a:t>
            </a:r>
            <a:r>
              <a:rPr lang="en-US" sz="1800" b="0" dirty="0">
                <a:solidFill>
                  <a:srgbClr val="FFFF00"/>
                </a:solidFill>
                <a:latin typeface="Aptos"/>
                <a:ea typeface="Public Sans"/>
                <a:cs typeface="Public Sans"/>
                <a:sym typeface="Public Sans"/>
              </a:rPr>
              <a:t> de curriculum </a:t>
            </a:r>
            <a:r>
              <a:rPr lang="en-US" sz="1800" b="0" dirty="0" err="1">
                <a:solidFill>
                  <a:srgbClr val="FFFF00"/>
                </a:solidFill>
                <a:latin typeface="Aptos"/>
                <a:ea typeface="Public Sans"/>
                <a:cs typeface="Public Sans"/>
                <a:sym typeface="Public Sans"/>
              </a:rPr>
              <a:t>pentru</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clasa</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și</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conținutul</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evaluat</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modelându</a:t>
            </a:r>
            <a:r>
              <a:rPr lang="en-US" sz="1800" b="0" dirty="0">
                <a:solidFill>
                  <a:srgbClr val="FFFF00"/>
                </a:solidFill>
                <a:latin typeface="Aptos"/>
                <a:ea typeface="Public Sans"/>
                <a:cs typeface="Public Sans"/>
                <a:sym typeface="Public Sans"/>
              </a:rPr>
              <a:t>-le </a:t>
            </a:r>
            <a:r>
              <a:rPr lang="en-US" sz="1800" b="0" dirty="0" err="1">
                <a:solidFill>
                  <a:srgbClr val="FFFF00"/>
                </a:solidFill>
                <a:latin typeface="Aptos"/>
                <a:ea typeface="Public Sans"/>
                <a:cs typeface="Public Sans"/>
                <a:sym typeface="Public Sans"/>
              </a:rPr>
              <a:t>și</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transferându</a:t>
            </a:r>
            <a:r>
              <a:rPr lang="en-US" sz="1800" b="0" dirty="0">
                <a:solidFill>
                  <a:srgbClr val="FFFF00"/>
                </a:solidFill>
                <a:latin typeface="Aptos"/>
                <a:ea typeface="Public Sans"/>
                <a:cs typeface="Public Sans"/>
                <a:sym typeface="Public Sans"/>
              </a:rPr>
              <a:t>-le </a:t>
            </a:r>
            <a:r>
              <a:rPr lang="en-US" sz="1800" b="0" dirty="0" err="1">
                <a:solidFill>
                  <a:srgbClr val="FFFF00"/>
                </a:solidFill>
                <a:latin typeface="Aptos"/>
                <a:ea typeface="Public Sans"/>
                <a:cs typeface="Public Sans"/>
                <a:sym typeface="Public Sans"/>
              </a:rPr>
              <a:t>în</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contexte</a:t>
            </a:r>
            <a:r>
              <a:rPr lang="en-US" sz="1800" b="0" dirty="0">
                <a:solidFill>
                  <a:srgbClr val="FFFF00"/>
                </a:solidFill>
                <a:latin typeface="Aptos"/>
                <a:ea typeface="Public Sans"/>
                <a:cs typeface="Public Sans"/>
                <a:sym typeface="Public Sans"/>
              </a:rPr>
              <a:t> variate. Ei au </a:t>
            </a:r>
            <a:r>
              <a:rPr lang="en-US" sz="1800" b="0" dirty="0" err="1">
                <a:solidFill>
                  <a:srgbClr val="FFFF00"/>
                </a:solidFill>
                <a:latin typeface="Aptos"/>
                <a:ea typeface="Public Sans"/>
                <a:cs typeface="Public Sans"/>
                <a:sym typeface="Public Sans"/>
              </a:rPr>
              <a:t>nevoie</a:t>
            </a:r>
            <a:r>
              <a:rPr lang="en-US" sz="1800" b="0" dirty="0">
                <a:solidFill>
                  <a:srgbClr val="FFFF00"/>
                </a:solidFill>
                <a:latin typeface="Aptos"/>
                <a:ea typeface="Public Sans"/>
                <a:cs typeface="Public Sans"/>
                <a:sym typeface="Public Sans"/>
              </a:rPr>
              <a:t> de </a:t>
            </a:r>
            <a:r>
              <a:rPr lang="en-US" sz="1800" b="0" dirty="0" err="1">
                <a:solidFill>
                  <a:srgbClr val="FFFF00"/>
                </a:solidFill>
                <a:latin typeface="Aptos"/>
                <a:ea typeface="Public Sans"/>
                <a:cs typeface="Public Sans"/>
                <a:sym typeface="Public Sans"/>
              </a:rPr>
              <a:t>sprijin</a:t>
            </a:r>
            <a:r>
              <a:rPr lang="ro-RO"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educațional</a:t>
            </a:r>
            <a:r>
              <a:rPr lang="ro-RO"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ocazional</a:t>
            </a:r>
            <a:r>
              <a:rPr lang="ro-RO"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în</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învățare</a:t>
            </a:r>
            <a:r>
              <a:rPr lang="en-US" sz="1800" b="0" dirty="0">
                <a:solidFill>
                  <a:srgbClr val="FFFF00"/>
                </a:solidFill>
                <a:latin typeface="Aptos"/>
                <a:ea typeface="Public Sans"/>
                <a:cs typeface="Public Sans"/>
                <a:sym typeface="Public Sans"/>
              </a:rPr>
              <a:t>.</a:t>
            </a:r>
          </a:p>
          <a:p>
            <a:pPr>
              <a:lnSpc>
                <a:spcPts val="1290"/>
              </a:lnSpc>
              <a:spcAft>
                <a:spcPts val="400"/>
              </a:spcAft>
            </a:pPr>
            <a:r>
              <a:rPr lang="en-US" sz="1800" b="1" dirty="0" err="1">
                <a:solidFill>
                  <a:srgbClr val="FFFF00"/>
                </a:solidFill>
                <a:latin typeface="Aptos"/>
                <a:ea typeface="Public Sans"/>
                <a:cs typeface="Public Sans"/>
                <a:sym typeface="Public Sans"/>
              </a:rPr>
              <a:t>avansat</a:t>
            </a:r>
            <a:r>
              <a:rPr lang="en-US" sz="1800" b="0" dirty="0">
                <a:solidFill>
                  <a:srgbClr val="FFFF00"/>
                </a:solidFill>
                <a:latin typeface="Aptos"/>
                <a:ea typeface="Public Sans"/>
                <a:cs typeface="Public Sans"/>
                <a:sym typeface="Public Sans"/>
              </a:rPr>
              <a:t> – </a:t>
            </a:r>
            <a:r>
              <a:rPr lang="en-US" sz="1800" b="0" dirty="0" err="1">
                <a:solidFill>
                  <a:srgbClr val="FFFF00"/>
                </a:solidFill>
                <a:latin typeface="Aptos"/>
                <a:ea typeface="Public Sans"/>
                <a:cs typeface="Public Sans"/>
                <a:sym typeface="Public Sans"/>
              </a:rPr>
              <a:t>Elevii</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demonstrează</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în</a:t>
            </a:r>
            <a:r>
              <a:rPr lang="en-US" sz="1800" b="0" dirty="0">
                <a:solidFill>
                  <a:srgbClr val="FFFF00"/>
                </a:solidFill>
                <a:latin typeface="Aptos"/>
                <a:ea typeface="Public Sans"/>
                <a:cs typeface="Public Sans"/>
                <a:sym typeface="Public Sans"/>
              </a:rPr>
              <a:t> mod constant un </a:t>
            </a:r>
            <a:r>
              <a:rPr lang="en-US" sz="1800" b="0" dirty="0" err="1">
                <a:solidFill>
                  <a:srgbClr val="FFFF00"/>
                </a:solidFill>
                <a:latin typeface="Aptos"/>
                <a:ea typeface="Public Sans"/>
                <a:cs typeface="Public Sans"/>
                <a:sym typeface="Public Sans"/>
              </a:rPr>
              <a:t>nivel</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avansat</a:t>
            </a:r>
            <a:r>
              <a:rPr lang="en-US" sz="1800" b="0" dirty="0">
                <a:solidFill>
                  <a:srgbClr val="FFFF00"/>
                </a:solidFill>
                <a:latin typeface="Aptos"/>
                <a:ea typeface="Public Sans"/>
                <a:cs typeface="Public Sans"/>
                <a:sym typeface="Public Sans"/>
              </a:rPr>
              <a:t> al </a:t>
            </a:r>
            <a:r>
              <a:rPr lang="en-US" sz="1800" b="0" dirty="0" err="1">
                <a:solidFill>
                  <a:srgbClr val="FFFF00"/>
                </a:solidFill>
                <a:latin typeface="Aptos"/>
                <a:ea typeface="Public Sans"/>
                <a:cs typeface="Public Sans"/>
                <a:sym typeface="Public Sans"/>
              </a:rPr>
              <a:t>competențelor</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descrise</a:t>
            </a:r>
            <a:r>
              <a:rPr lang="en-US" sz="1800" b="0" dirty="0">
                <a:solidFill>
                  <a:srgbClr val="FFFF00"/>
                </a:solidFill>
                <a:latin typeface="Aptos"/>
                <a:ea typeface="Public Sans"/>
                <a:cs typeface="Public Sans"/>
                <a:sym typeface="Public Sans"/>
              </a:rPr>
              <a:t> de curriculum </a:t>
            </a:r>
            <a:r>
              <a:rPr lang="en-US" sz="1800" b="0" dirty="0" err="1">
                <a:solidFill>
                  <a:srgbClr val="FFFF00"/>
                </a:solidFill>
                <a:latin typeface="Aptos"/>
                <a:ea typeface="Public Sans"/>
                <a:cs typeface="Public Sans"/>
                <a:sym typeface="Public Sans"/>
              </a:rPr>
              <a:t>pentru</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clasa</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și</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conținutul</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evaluat</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generalizându</a:t>
            </a:r>
            <a:r>
              <a:rPr lang="en-US" sz="1800" b="0" dirty="0">
                <a:solidFill>
                  <a:srgbClr val="FFFF00"/>
                </a:solidFill>
                <a:latin typeface="Aptos"/>
                <a:ea typeface="Public Sans"/>
                <a:cs typeface="Public Sans"/>
                <a:sym typeface="Public Sans"/>
              </a:rPr>
              <a:t>-le, </a:t>
            </a:r>
            <a:r>
              <a:rPr lang="en-US" sz="1800" b="0" dirty="0" err="1">
                <a:solidFill>
                  <a:srgbClr val="FFFF00"/>
                </a:solidFill>
                <a:latin typeface="Aptos"/>
                <a:ea typeface="Public Sans"/>
                <a:cs typeface="Public Sans"/>
                <a:sym typeface="Public Sans"/>
              </a:rPr>
              <a:t>modelându</a:t>
            </a:r>
            <a:r>
              <a:rPr lang="en-US" sz="1800" b="0" dirty="0">
                <a:solidFill>
                  <a:srgbClr val="FFFF00"/>
                </a:solidFill>
                <a:latin typeface="Aptos"/>
                <a:ea typeface="Public Sans"/>
                <a:cs typeface="Public Sans"/>
                <a:sym typeface="Public Sans"/>
              </a:rPr>
              <a:t>-le </a:t>
            </a:r>
            <a:r>
              <a:rPr lang="en-US" sz="1800" b="0" dirty="0" err="1">
                <a:solidFill>
                  <a:srgbClr val="FFFF00"/>
                </a:solidFill>
                <a:latin typeface="Aptos"/>
                <a:ea typeface="Public Sans"/>
                <a:cs typeface="Public Sans"/>
                <a:sym typeface="Public Sans"/>
              </a:rPr>
              <a:t>și</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transferându</a:t>
            </a:r>
            <a:r>
              <a:rPr lang="en-US" sz="1800" b="0" dirty="0">
                <a:solidFill>
                  <a:srgbClr val="FFFF00"/>
                </a:solidFill>
                <a:latin typeface="Aptos"/>
                <a:ea typeface="Public Sans"/>
                <a:cs typeface="Public Sans"/>
                <a:sym typeface="Public Sans"/>
              </a:rPr>
              <a:t>-le </a:t>
            </a:r>
            <a:r>
              <a:rPr lang="en-US" sz="1800" b="0" dirty="0" err="1">
                <a:solidFill>
                  <a:srgbClr val="FFFF00"/>
                </a:solidFill>
                <a:latin typeface="Aptos"/>
                <a:ea typeface="Public Sans"/>
                <a:cs typeface="Public Sans"/>
                <a:sym typeface="Public Sans"/>
              </a:rPr>
              <a:t>în</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contexte</a:t>
            </a:r>
            <a:r>
              <a:rPr lang="en-US"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complexe</a:t>
            </a:r>
            <a:r>
              <a:rPr lang="en-US" sz="1800" b="0" dirty="0">
                <a:solidFill>
                  <a:srgbClr val="FFFF00"/>
                </a:solidFill>
                <a:latin typeface="Aptos"/>
                <a:ea typeface="Public Sans"/>
                <a:cs typeface="Public Sans"/>
                <a:sym typeface="Public Sans"/>
              </a:rPr>
              <a:t>. Ei sunt </a:t>
            </a:r>
            <a:r>
              <a:rPr lang="en-US" sz="1800" b="0" dirty="0" err="1">
                <a:solidFill>
                  <a:srgbClr val="FFFF00"/>
                </a:solidFill>
                <a:latin typeface="Aptos"/>
                <a:ea typeface="Public Sans"/>
                <a:cs typeface="Public Sans"/>
                <a:sym typeface="Public Sans"/>
              </a:rPr>
              <a:t>autonomi</a:t>
            </a:r>
            <a:r>
              <a:rPr lang="ro-RO"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în</a:t>
            </a:r>
            <a:r>
              <a:rPr lang="ro-RO" sz="1800" b="0" dirty="0">
                <a:solidFill>
                  <a:srgbClr val="FFFF00"/>
                </a:solidFill>
                <a:latin typeface="Aptos"/>
                <a:ea typeface="Public Sans"/>
                <a:cs typeface="Public Sans"/>
                <a:sym typeface="Public Sans"/>
              </a:rPr>
              <a:t> </a:t>
            </a:r>
            <a:r>
              <a:rPr lang="en-US" sz="1800" b="0" dirty="0" err="1">
                <a:solidFill>
                  <a:srgbClr val="FFFF00"/>
                </a:solidFill>
                <a:latin typeface="Aptos"/>
                <a:ea typeface="Public Sans"/>
                <a:cs typeface="Public Sans"/>
                <a:sym typeface="Public Sans"/>
              </a:rPr>
              <a:t>învățare</a:t>
            </a:r>
            <a:r>
              <a:rPr lang="en-US" sz="1800" b="0" dirty="0">
                <a:solidFill>
                  <a:srgbClr val="FFFF00"/>
                </a:solidFill>
                <a:latin typeface="Aptos"/>
                <a:ea typeface="Public Sans"/>
                <a:cs typeface="Public Sans"/>
                <a:sym typeface="Public Sans"/>
              </a:rPr>
              <a:t>.</a:t>
            </a:r>
          </a:p>
          <a:p>
            <a:pPr>
              <a:lnSpc>
                <a:spcPts val="1290"/>
              </a:lnSpc>
              <a:spcAft>
                <a:spcPts val="400"/>
              </a:spcAft>
            </a:pPr>
            <a:endParaRPr lang="en-US" sz="922" dirty="0">
              <a:solidFill>
                <a:srgbClr val="FFFFFF"/>
              </a:solidFill>
              <a:latin typeface="Public Sans"/>
              <a:ea typeface="Public Sans"/>
              <a:cs typeface="Public Sans"/>
              <a:sym typeface="Public Sans"/>
            </a:endParaRPr>
          </a:p>
        </p:txBody>
      </p:sp>
      <p:sp>
        <p:nvSpPr>
          <p:cNvPr id="12" name="Freeform 12"/>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7"/>
            <a:stretch>
              <a:fillRect/>
            </a:stretch>
          </a:blipFill>
        </p:spPr>
        <p:txBody>
          <a:bodyPr/>
          <a:lstStyle/>
          <a:p>
            <a:endParaRPr lang="ro-RO" sz="1200"/>
          </a:p>
        </p:txBody>
      </p:sp>
      <p:sp>
        <p:nvSpPr>
          <p:cNvPr id="13" name="Rectangle 12"/>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49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125532" y="599836"/>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5226055" y="2436605"/>
            <a:ext cx="3593814" cy="4389391"/>
          </a:xfrm>
          <a:custGeom>
            <a:avLst/>
            <a:gdLst/>
            <a:ahLst/>
            <a:cxnLst/>
            <a:rect l="l" t="t" r="r" b="b"/>
            <a:pathLst>
              <a:path w="7187628" h="8778782">
                <a:moveTo>
                  <a:pt x="0" y="0"/>
                </a:moveTo>
                <a:lnTo>
                  <a:pt x="7187628" y="0"/>
                </a:lnTo>
                <a:lnTo>
                  <a:pt x="7187628" y="8778783"/>
                </a:lnTo>
                <a:lnTo>
                  <a:pt x="0" y="8778783"/>
                </a:lnTo>
                <a:lnTo>
                  <a:pt x="0" y="0"/>
                </a:lnTo>
                <a:close/>
              </a:path>
            </a:pathLst>
          </a:custGeom>
          <a:blipFill>
            <a:blip r:embed="rId5"/>
            <a:stretch>
              <a:fillRect/>
            </a:stretch>
          </a:blipFill>
        </p:spPr>
        <p:txBody>
          <a:bodyPr/>
          <a:lstStyle/>
          <a:p>
            <a:endParaRPr lang="ro-RO" sz="1200"/>
          </a:p>
        </p:txBody>
      </p:sp>
      <p:sp>
        <p:nvSpPr>
          <p:cNvPr id="8" name="Freeform 8"/>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Freeform 9"/>
          <p:cNvSpPr/>
          <p:nvPr/>
        </p:nvSpPr>
        <p:spPr>
          <a:xfrm>
            <a:off x="7438920" y="3813737"/>
            <a:ext cx="1588690" cy="1879096"/>
          </a:xfrm>
          <a:custGeom>
            <a:avLst/>
            <a:gdLst/>
            <a:ahLst/>
            <a:cxnLst/>
            <a:rect l="l" t="t" r="r" b="b"/>
            <a:pathLst>
              <a:path w="3177379" h="3758191">
                <a:moveTo>
                  <a:pt x="0" y="0"/>
                </a:moveTo>
                <a:lnTo>
                  <a:pt x="3177379" y="0"/>
                </a:lnTo>
                <a:lnTo>
                  <a:pt x="3177379" y="3758191"/>
                </a:lnTo>
                <a:lnTo>
                  <a:pt x="0" y="375819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0" name="TextBox 10"/>
          <p:cNvSpPr txBox="1"/>
          <p:nvPr/>
        </p:nvSpPr>
        <p:spPr>
          <a:xfrm>
            <a:off x="157329" y="941070"/>
            <a:ext cx="5387653" cy="1084721"/>
          </a:xfrm>
          <a:prstGeom prst="rect">
            <a:avLst/>
          </a:prstGeom>
        </p:spPr>
        <p:txBody>
          <a:bodyPr wrap="square" lIns="45720" tIns="27432" rIns="45720" bIns="27432" rtlCol="0" anchor="t">
            <a:spAutoFit/>
          </a:bodyPr>
          <a:lstStyle/>
          <a:p>
            <a:pPr>
              <a:lnSpc>
                <a:spcPts val="2034"/>
              </a:lnSpc>
              <a:spcAft>
                <a:spcPts val="400"/>
              </a:spcAft>
            </a:pPr>
            <a:r>
              <a:rPr lang="en-US" sz="1900" b="0" dirty="0">
                <a:latin typeface="Aptos"/>
                <a:ea typeface="Rockstone"/>
                <a:cs typeface="Rockstone"/>
                <a:sym typeface="Rockstone"/>
              </a:rPr>
              <a:t>STANDARDELE NAȚIONALE DE EVALUARE PENTRU ÎNVĂȚĂMÂNTUL PRIMAR ȘI GIMNAZIAL AU FOST APROBATE PRIN ORDINUL MINISTRULUI EDUCAȚIEI ȘI CERCETĂRII NR. 4.615/2026</a:t>
            </a:r>
          </a:p>
        </p:txBody>
      </p:sp>
      <p:sp>
        <p:nvSpPr>
          <p:cNvPr id="11" name="TextBox 11"/>
          <p:cNvSpPr txBox="1"/>
          <p:nvPr/>
        </p:nvSpPr>
        <p:spPr>
          <a:xfrm>
            <a:off x="108894" y="2216257"/>
            <a:ext cx="5005343" cy="2065630"/>
          </a:xfrm>
          <a:prstGeom prst="rect">
            <a:avLst/>
          </a:prstGeom>
        </p:spPr>
        <p:txBody>
          <a:bodyPr wrap="square" lIns="45720" tIns="27432" rIns="45720" bIns="27432" rtlCol="0" anchor="t">
            <a:spAutoFit/>
          </a:bodyPr>
          <a:lstStyle/>
          <a:p>
            <a:pPr>
              <a:lnSpc>
                <a:spcPts val="1540"/>
              </a:lnSpc>
              <a:spcAft>
                <a:spcPts val="400"/>
              </a:spcAft>
            </a:pPr>
            <a:r>
              <a:rPr lang="en-US" sz="1700" b="0" dirty="0">
                <a:solidFill>
                  <a:srgbClr val="FFFF00"/>
                </a:solidFill>
                <a:latin typeface="Aptos"/>
                <a:ea typeface="Public Sans"/>
                <a:cs typeface="Public Sans"/>
                <a:sym typeface="Public Sans"/>
              </a:rPr>
              <a:t>3) </a:t>
            </a:r>
            <a:r>
              <a:rPr lang="en-US" sz="1700" b="0" dirty="0" err="1">
                <a:solidFill>
                  <a:srgbClr val="FFFF00"/>
                </a:solidFill>
                <a:latin typeface="Aptos"/>
                <a:ea typeface="Public Sans"/>
                <a:cs typeface="Public Sans"/>
                <a:sym typeface="Public Sans"/>
              </a:rPr>
              <a:t>Repere</a:t>
            </a:r>
            <a:r>
              <a:rPr lang="ro-RO"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comune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pentru</a:t>
            </a:r>
            <a:r>
              <a:rPr lang="en-US" sz="1700" b="0" dirty="0">
                <a:solidFill>
                  <a:srgbClr val="FFFF00"/>
                </a:solidFill>
                <a:latin typeface="Aptos"/>
                <a:ea typeface="Public Sans"/>
                <a:cs typeface="Public Sans"/>
                <a:sym typeface="Public Sans"/>
              </a:rPr>
              <a:t> o </a:t>
            </a:r>
            <a:r>
              <a:rPr lang="en-US" sz="1700" b="0" dirty="0" err="1">
                <a:solidFill>
                  <a:srgbClr val="FFFF00"/>
                </a:solidFill>
                <a:latin typeface="Aptos"/>
                <a:ea typeface="Public Sans"/>
                <a:cs typeface="Public Sans"/>
                <a:sym typeface="Public Sans"/>
              </a:rPr>
              <a:t>evaluare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mai</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clară</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și</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mai</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echitabilă</a:t>
            </a:r>
            <a:endParaRPr lang="en-US" sz="1100" dirty="0">
              <a:solidFill>
                <a:srgbClr val="FFFF00"/>
              </a:solidFill>
              <a:latin typeface="Public Sans"/>
              <a:ea typeface="Public Sans"/>
              <a:cs typeface="Public Sans"/>
              <a:sym typeface="Public Sans"/>
            </a:endParaRPr>
          </a:p>
          <a:p>
            <a:pPr>
              <a:lnSpc>
                <a:spcPts val="1540"/>
              </a:lnSpc>
              <a:spcAft>
                <a:spcPts val="400"/>
              </a:spcAft>
            </a:pPr>
            <a:r>
              <a:rPr lang="en-US" sz="1700" b="0" dirty="0" err="1">
                <a:solidFill>
                  <a:srgbClr val="FFFF00"/>
                </a:solidFill>
                <a:latin typeface="Aptos"/>
                <a:ea typeface="Public Sans"/>
                <a:cs typeface="Public Sans"/>
                <a:sym typeface="Public Sans"/>
              </a:rPr>
              <a:t>Aplicarea</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standardelor</a:t>
            </a:r>
            <a:r>
              <a:rPr lang="en-US" sz="1700" b="0" dirty="0">
                <a:solidFill>
                  <a:srgbClr val="FFFF00"/>
                </a:solidFill>
                <a:latin typeface="Aptos"/>
                <a:ea typeface="Public Sans"/>
                <a:cs typeface="Public Sans"/>
                <a:sym typeface="Public Sans"/>
              </a:rPr>
              <a:t> nu </a:t>
            </a:r>
            <a:r>
              <a:rPr lang="en-US" sz="1700" b="0" dirty="0" err="1">
                <a:solidFill>
                  <a:srgbClr val="FFFF00"/>
                </a:solidFill>
                <a:latin typeface="Aptos"/>
                <a:ea typeface="Public Sans"/>
                <a:cs typeface="Public Sans"/>
                <a:sym typeface="Public Sans"/>
              </a:rPr>
              <a:t>modifică</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sistemul</a:t>
            </a:r>
            <a:r>
              <a:rPr lang="en-US" sz="1700" b="0" dirty="0">
                <a:solidFill>
                  <a:srgbClr val="FFFF00"/>
                </a:solidFill>
                <a:latin typeface="Aptos"/>
                <a:ea typeface="Public Sans"/>
                <a:cs typeface="Public Sans"/>
                <a:sym typeface="Public Sans"/>
              </a:rPr>
              <a:t> actual de </a:t>
            </a:r>
            <a:r>
              <a:rPr lang="en-US" sz="1700" b="0" dirty="0" err="1">
                <a:solidFill>
                  <a:srgbClr val="FFFF00"/>
                </a:solidFill>
                <a:latin typeface="Aptos"/>
                <a:ea typeface="Public Sans"/>
                <a:cs typeface="Public Sans"/>
                <a:sym typeface="Public Sans"/>
              </a:rPr>
              <a:t>notare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și</a:t>
            </a:r>
            <a:r>
              <a:rPr lang="en-US" sz="1700" b="0" dirty="0">
                <a:solidFill>
                  <a:srgbClr val="FFFF00"/>
                </a:solidFill>
                <a:latin typeface="Aptos"/>
                <a:ea typeface="Public Sans"/>
                <a:cs typeface="Public Sans"/>
                <a:sym typeface="Public Sans"/>
              </a:rPr>
              <a:t> nu </a:t>
            </a:r>
            <a:r>
              <a:rPr lang="en-US" sz="1700" b="0" dirty="0" err="1">
                <a:solidFill>
                  <a:srgbClr val="FFFF00"/>
                </a:solidFill>
                <a:latin typeface="Aptos"/>
                <a:ea typeface="Public Sans"/>
                <a:cs typeface="Public Sans"/>
                <a:sym typeface="Public Sans"/>
              </a:rPr>
              <a:t>elimină</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notele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sau</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calificativele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Documentele</a:t>
            </a:r>
            <a:r>
              <a:rPr lang="en-US" sz="1700" b="0" dirty="0">
                <a:solidFill>
                  <a:srgbClr val="FFFF00"/>
                </a:solidFill>
                <a:latin typeface="Aptos"/>
                <a:ea typeface="Public Sans"/>
                <a:cs typeface="Public Sans"/>
                <a:sym typeface="Public Sans"/>
              </a:rPr>
              <a:t> nu </a:t>
            </a:r>
            <a:r>
              <a:rPr lang="en-US" sz="1700" b="0" dirty="0" err="1">
                <a:solidFill>
                  <a:srgbClr val="FFFF00"/>
                </a:solidFill>
                <a:latin typeface="Aptos"/>
                <a:ea typeface="Public Sans"/>
                <a:cs typeface="Public Sans"/>
                <a:sym typeface="Public Sans"/>
              </a:rPr>
              <a:t>stabilesc</a:t>
            </a:r>
            <a:r>
              <a:rPr lang="en-US" sz="1700" b="0" dirty="0">
                <a:solidFill>
                  <a:srgbClr val="FFFF00"/>
                </a:solidFill>
                <a:latin typeface="Aptos"/>
                <a:ea typeface="Public Sans"/>
                <a:cs typeface="Public Sans"/>
                <a:sym typeface="Public Sans"/>
              </a:rPr>
              <a:t> o </a:t>
            </a:r>
            <a:r>
              <a:rPr lang="en-US" sz="1700" b="0" dirty="0" err="1">
                <a:solidFill>
                  <a:srgbClr val="FFFF00"/>
                </a:solidFill>
                <a:latin typeface="Aptos"/>
                <a:ea typeface="Public Sans"/>
                <a:cs typeface="Public Sans"/>
                <a:sym typeface="Public Sans"/>
              </a:rPr>
              <a:t>conversie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automată</a:t>
            </a:r>
            <a:r>
              <a:rPr lang="en-US" sz="1700" b="0" dirty="0">
                <a:solidFill>
                  <a:srgbClr val="FFFF00"/>
                </a:solidFill>
                <a:latin typeface="Aptos"/>
                <a:ea typeface="Public Sans"/>
                <a:cs typeface="Public Sans"/>
                <a:sym typeface="Public Sans"/>
              </a:rPr>
              <a:t> a </a:t>
            </a:r>
            <a:r>
              <a:rPr lang="en-US" sz="1700" b="0" dirty="0" err="1">
                <a:solidFill>
                  <a:srgbClr val="FFFF00"/>
                </a:solidFill>
                <a:latin typeface="Aptos"/>
                <a:ea typeface="Public Sans"/>
                <a:cs typeface="Public Sans"/>
                <a:sym typeface="Public Sans"/>
              </a:rPr>
              <a:t>nivelurilor</a:t>
            </a:r>
            <a:r>
              <a:rPr lang="en-US" sz="1700" b="0" dirty="0">
                <a:solidFill>
                  <a:srgbClr val="FFFF00"/>
                </a:solidFill>
                <a:latin typeface="Aptos"/>
                <a:ea typeface="Public Sans"/>
                <a:cs typeface="Public Sans"/>
                <a:sym typeface="Public Sans"/>
              </a:rPr>
              <a:t> de </a:t>
            </a:r>
            <a:r>
              <a:rPr lang="en-US" sz="1700" b="0" dirty="0" err="1">
                <a:solidFill>
                  <a:srgbClr val="FFFF00"/>
                </a:solidFill>
                <a:latin typeface="Aptos"/>
                <a:ea typeface="Public Sans"/>
                <a:cs typeface="Public Sans"/>
                <a:sym typeface="Public Sans"/>
              </a:rPr>
              <a:t>performanță</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în</a:t>
            </a:r>
            <a:r>
              <a:rPr lang="en-US" sz="1700" b="0" dirty="0">
                <a:solidFill>
                  <a:srgbClr val="FFFF00"/>
                </a:solidFill>
                <a:latin typeface="Aptos"/>
                <a:ea typeface="Public Sans"/>
                <a:cs typeface="Public Sans"/>
                <a:sym typeface="Public Sans"/>
              </a:rPr>
              <a:t> note, ci </a:t>
            </a:r>
            <a:r>
              <a:rPr lang="en-US" sz="1700" b="0" dirty="0" err="1">
                <a:solidFill>
                  <a:srgbClr val="FFFF00"/>
                </a:solidFill>
                <a:latin typeface="Aptos"/>
                <a:ea typeface="Public Sans"/>
                <a:cs typeface="Public Sans"/>
                <a:sym typeface="Public Sans"/>
              </a:rPr>
              <a:t>furnizează</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baza</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unei</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evaluări</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criteriale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prin</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stabilirea</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criteriilor</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comune</a:t>
            </a:r>
            <a:r>
              <a:rPr lang="en-US" sz="1700" b="0" dirty="0">
                <a:solidFill>
                  <a:srgbClr val="FFFF00"/>
                </a:solidFill>
                <a:latin typeface="Aptos"/>
                <a:ea typeface="Public Sans"/>
                <a:cs typeface="Public Sans"/>
                <a:sym typeface="Public Sans"/>
              </a:rPr>
              <a:t> care</a:t>
            </a:r>
            <a:r>
              <a:rPr lang="ro-RO"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susțin</a:t>
            </a:r>
            <a:r>
              <a:rPr lang="en-US" sz="1700" b="0" dirty="0">
                <a:solidFill>
                  <a:srgbClr val="FFFF00"/>
                </a:solidFill>
                <a:latin typeface="Aptos"/>
                <a:ea typeface="Public Sans"/>
                <a:cs typeface="Public Sans"/>
                <a:sym typeface="Public Sans"/>
              </a:rPr>
              <a:t> o </a:t>
            </a:r>
            <a:r>
              <a:rPr lang="en-US" sz="1700" b="0" dirty="0" err="1">
                <a:solidFill>
                  <a:srgbClr val="FFFF00"/>
                </a:solidFill>
                <a:latin typeface="Aptos"/>
                <a:ea typeface="Public Sans"/>
                <a:cs typeface="Public Sans"/>
                <a:sym typeface="Public Sans"/>
              </a:rPr>
              <a:t>evaluare</a:t>
            </a:r>
            <a:r>
              <a:rPr lang="ro-RO"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obiectivă</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transparentă</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și</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comparabilă</a:t>
            </a:r>
            <a:r>
              <a:rPr lang="en-US" sz="1700" b="0" dirty="0">
                <a:solidFill>
                  <a:srgbClr val="FFFF00"/>
                </a:solidFill>
                <a:latin typeface="Aptos"/>
                <a:ea typeface="Public Sans"/>
                <a:cs typeface="Public Sans"/>
                <a:sym typeface="Public Sans"/>
              </a:rPr>
              <a:t>.</a:t>
            </a:r>
          </a:p>
          <a:p>
            <a:pPr>
              <a:lnSpc>
                <a:spcPts val="1540"/>
              </a:lnSpc>
              <a:spcAft>
                <a:spcPts val="400"/>
              </a:spcAft>
            </a:pPr>
            <a:endParaRPr lang="en-US" sz="1100" dirty="0">
              <a:solidFill>
                <a:srgbClr val="FFFFFF"/>
              </a:solidFill>
              <a:latin typeface="Public Sans"/>
              <a:ea typeface="Public Sans"/>
              <a:cs typeface="Public Sans"/>
              <a:sym typeface="Public Sans"/>
            </a:endParaRPr>
          </a:p>
        </p:txBody>
      </p:sp>
      <p:sp>
        <p:nvSpPr>
          <p:cNvPr id="12" name="Freeform 12"/>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3" name="Rectangle 12"/>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50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FC8B9FF-70E7-E461-B9A1-4CA5E5BDF44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DFA6E67-F5AF-B928-F6DF-3C942039040D}"/>
              </a:ext>
            </a:extLst>
          </p:cNvPr>
          <p:cNvGrpSpPr/>
          <p:nvPr/>
        </p:nvGrpSpPr>
        <p:grpSpPr>
          <a:xfrm>
            <a:off x="-662137" y="811932"/>
            <a:ext cx="10468274" cy="5234137"/>
            <a:chOff x="0" y="0"/>
            <a:chExt cx="27915396" cy="13957698"/>
          </a:xfrm>
        </p:grpSpPr>
        <p:sp>
          <p:nvSpPr>
            <p:cNvPr id="3" name="Freeform 3">
              <a:extLst>
                <a:ext uri="{FF2B5EF4-FFF2-40B4-BE49-F238E27FC236}">
                  <a16:creationId xmlns:a16="http://schemas.microsoft.com/office/drawing/2014/main" id="{18BFBCFC-49B9-F459-1A09-381F2F9C691E}"/>
                </a:ext>
              </a:extLst>
            </p:cNvPr>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a:extLst>
                <a:ext uri="{FF2B5EF4-FFF2-40B4-BE49-F238E27FC236}">
                  <a16:creationId xmlns:a16="http://schemas.microsoft.com/office/drawing/2014/main" id="{54214EE0-39AF-CFBA-5CCE-3C2919A25F18}"/>
                </a:ext>
              </a:extLst>
            </p:cNvPr>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a:extLst>
              <a:ext uri="{FF2B5EF4-FFF2-40B4-BE49-F238E27FC236}">
                <a16:creationId xmlns:a16="http://schemas.microsoft.com/office/drawing/2014/main" id="{E6D8DA30-CE92-698B-47B3-00A7D732218E}"/>
              </a:ext>
            </a:extLst>
          </p:cNvPr>
          <p:cNvSpPr/>
          <p:nvPr/>
        </p:nvSpPr>
        <p:spPr>
          <a:xfrm>
            <a:off x="-125532" y="599836"/>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a:extLst>
              <a:ext uri="{FF2B5EF4-FFF2-40B4-BE49-F238E27FC236}">
                <a16:creationId xmlns:a16="http://schemas.microsoft.com/office/drawing/2014/main" id="{A5BB7911-6E5F-4D67-8EF4-B9B498901E21}"/>
              </a:ext>
            </a:extLst>
          </p:cNvPr>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a:extLst>
              <a:ext uri="{FF2B5EF4-FFF2-40B4-BE49-F238E27FC236}">
                <a16:creationId xmlns:a16="http://schemas.microsoft.com/office/drawing/2014/main" id="{C0FA8EEF-2BE3-EA4B-67FA-83828C89E406}"/>
              </a:ext>
            </a:extLst>
          </p:cNvPr>
          <p:cNvSpPr/>
          <p:nvPr/>
        </p:nvSpPr>
        <p:spPr>
          <a:xfrm>
            <a:off x="5226055" y="2436605"/>
            <a:ext cx="3593814" cy="4389391"/>
          </a:xfrm>
          <a:custGeom>
            <a:avLst/>
            <a:gdLst/>
            <a:ahLst/>
            <a:cxnLst/>
            <a:rect l="l" t="t" r="r" b="b"/>
            <a:pathLst>
              <a:path w="7187628" h="8778782">
                <a:moveTo>
                  <a:pt x="0" y="0"/>
                </a:moveTo>
                <a:lnTo>
                  <a:pt x="7187628" y="0"/>
                </a:lnTo>
                <a:lnTo>
                  <a:pt x="7187628" y="8778783"/>
                </a:lnTo>
                <a:lnTo>
                  <a:pt x="0" y="8778783"/>
                </a:lnTo>
                <a:lnTo>
                  <a:pt x="0" y="0"/>
                </a:lnTo>
                <a:close/>
              </a:path>
            </a:pathLst>
          </a:custGeom>
          <a:blipFill>
            <a:blip r:embed="rId5"/>
            <a:stretch>
              <a:fillRect/>
            </a:stretch>
          </a:blipFill>
        </p:spPr>
        <p:txBody>
          <a:bodyPr/>
          <a:lstStyle/>
          <a:p>
            <a:endParaRPr lang="ro-RO" sz="1200"/>
          </a:p>
        </p:txBody>
      </p:sp>
      <p:sp>
        <p:nvSpPr>
          <p:cNvPr id="8" name="Freeform 8">
            <a:extLst>
              <a:ext uri="{FF2B5EF4-FFF2-40B4-BE49-F238E27FC236}">
                <a16:creationId xmlns:a16="http://schemas.microsoft.com/office/drawing/2014/main" id="{30FFA2D5-BC36-760E-D894-06DA88EF5429}"/>
              </a:ext>
            </a:extLst>
          </p:cNvPr>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Freeform 9">
            <a:extLst>
              <a:ext uri="{FF2B5EF4-FFF2-40B4-BE49-F238E27FC236}">
                <a16:creationId xmlns:a16="http://schemas.microsoft.com/office/drawing/2014/main" id="{048146F3-9762-A58F-3AF1-0ADC3069EF6F}"/>
              </a:ext>
            </a:extLst>
          </p:cNvPr>
          <p:cNvSpPr/>
          <p:nvPr/>
        </p:nvSpPr>
        <p:spPr>
          <a:xfrm>
            <a:off x="7438920" y="3813737"/>
            <a:ext cx="1588690" cy="1879096"/>
          </a:xfrm>
          <a:custGeom>
            <a:avLst/>
            <a:gdLst/>
            <a:ahLst/>
            <a:cxnLst/>
            <a:rect l="l" t="t" r="r" b="b"/>
            <a:pathLst>
              <a:path w="3177379" h="3758191">
                <a:moveTo>
                  <a:pt x="0" y="0"/>
                </a:moveTo>
                <a:lnTo>
                  <a:pt x="3177379" y="0"/>
                </a:lnTo>
                <a:lnTo>
                  <a:pt x="3177379" y="3758191"/>
                </a:lnTo>
                <a:lnTo>
                  <a:pt x="0" y="375819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0" name="TextBox 10">
            <a:extLst>
              <a:ext uri="{FF2B5EF4-FFF2-40B4-BE49-F238E27FC236}">
                <a16:creationId xmlns:a16="http://schemas.microsoft.com/office/drawing/2014/main" id="{C5393060-229F-4743-1860-CA3EF52C280E}"/>
              </a:ext>
            </a:extLst>
          </p:cNvPr>
          <p:cNvSpPr txBox="1"/>
          <p:nvPr/>
        </p:nvSpPr>
        <p:spPr>
          <a:xfrm>
            <a:off x="157329" y="941070"/>
            <a:ext cx="5387653" cy="1084721"/>
          </a:xfrm>
          <a:prstGeom prst="rect">
            <a:avLst/>
          </a:prstGeom>
        </p:spPr>
        <p:txBody>
          <a:bodyPr wrap="square" lIns="45720" tIns="27432" rIns="45720" bIns="27432" rtlCol="0" anchor="t">
            <a:spAutoFit/>
          </a:bodyPr>
          <a:lstStyle/>
          <a:p>
            <a:pPr>
              <a:lnSpc>
                <a:spcPts val="2034"/>
              </a:lnSpc>
              <a:spcAft>
                <a:spcPts val="400"/>
              </a:spcAft>
            </a:pPr>
            <a:r>
              <a:rPr lang="en-US" sz="1900" b="0" dirty="0">
                <a:latin typeface="Aptos"/>
                <a:ea typeface="Rockstone"/>
                <a:cs typeface="Rockstone"/>
                <a:sym typeface="Rockstone"/>
              </a:rPr>
              <a:t>STANDARDELE NAȚIONALE DE EVALUARE PENTRU ÎNVĂȚĂMÂNTUL PRIMAR ȘI GIMNAZIAL AU FOST APROBATE PRIN ORDINUL MINISTRULUI EDUCAȚIEI ȘI CERCETĂRII NR. 4.615/2026</a:t>
            </a:r>
          </a:p>
        </p:txBody>
      </p:sp>
      <p:sp>
        <p:nvSpPr>
          <p:cNvPr id="11" name="TextBox 11">
            <a:extLst>
              <a:ext uri="{FF2B5EF4-FFF2-40B4-BE49-F238E27FC236}">
                <a16:creationId xmlns:a16="http://schemas.microsoft.com/office/drawing/2014/main" id="{A6FCDFB4-3319-CEE9-42C1-2E00717EB78D}"/>
              </a:ext>
            </a:extLst>
          </p:cNvPr>
          <p:cNvSpPr txBox="1"/>
          <p:nvPr/>
        </p:nvSpPr>
        <p:spPr>
          <a:xfrm>
            <a:off x="108894" y="2216257"/>
            <a:ext cx="5005343" cy="1893788"/>
          </a:xfrm>
          <a:prstGeom prst="rect">
            <a:avLst/>
          </a:prstGeom>
        </p:spPr>
        <p:txBody>
          <a:bodyPr wrap="square" lIns="45720" tIns="27432" rIns="45720" bIns="27432" rtlCol="0" anchor="t">
            <a:spAutoFit/>
          </a:bodyPr>
          <a:lstStyle/>
          <a:p>
            <a:pPr marL="0" indent="0">
              <a:buNone/>
            </a:pPr>
            <a:r>
              <a:rPr lang="ro-RO" sz="1800" dirty="0">
                <a:hlinkClick r:id="rId8">
                  <a:extLst>
                    <a:ext uri="{A12FA001-AC4F-418D-AE19-62706E023703}">
                      <ahyp:hlinkClr xmlns:ahyp="http://schemas.microsoft.com/office/drawing/2018/hyperlinkcolor" val="tx"/>
                    </a:ext>
                  </a:extLst>
                </a:hlinkClick>
              </a:rPr>
              <a:t>link spre ordin :</a:t>
            </a:r>
            <a:endParaRPr lang="ro-RO" sz="1800" dirty="0"/>
          </a:p>
          <a:p>
            <a:pPr marL="0" indent="0">
              <a:buNone/>
            </a:pPr>
            <a:r>
              <a:rPr lang="ro-RO" sz="1800" dirty="0">
                <a:solidFill>
                  <a:schemeClr val="bg2">
                    <a:lumMod val="60000"/>
                    <a:lumOff val="40000"/>
                  </a:schemeClr>
                </a:solidFill>
                <a:hlinkClick r:id="rId8">
                  <a:extLst>
                    <a:ext uri="{A12FA001-AC4F-418D-AE19-62706E023703}">
                      <ahyp:hlinkClr xmlns:ahyp="http://schemas.microsoft.com/office/drawing/2018/hyperlinkcolor" val="tx"/>
                    </a:ext>
                  </a:extLst>
                </a:hlinkClick>
              </a:rPr>
              <a:t>https://cdn.edupedu.ro/wp-content/uploads/2026/08/Ordin-nr-4.615-2026-Standardele-nationale-de-evaluare-Monitorul-Oficial-Partea-I-nr.-674Bis.pdf</a:t>
            </a:r>
            <a:r>
              <a:rPr lang="ro-RO" sz="1800" dirty="0">
                <a:solidFill>
                  <a:schemeClr val="bg2">
                    <a:lumMod val="60000"/>
                    <a:lumOff val="40000"/>
                  </a:schemeClr>
                </a:solidFill>
              </a:rPr>
              <a:t> </a:t>
            </a:r>
          </a:p>
          <a:p>
            <a:pPr marL="0" indent="0">
              <a:buNone/>
            </a:pPr>
            <a:r>
              <a:rPr lang="ro-RO" sz="1800" dirty="0"/>
              <a:t>(pentru matematică anexa 29, pag 871)</a:t>
            </a:r>
          </a:p>
          <a:p>
            <a:pPr>
              <a:lnSpc>
                <a:spcPts val="1540"/>
              </a:lnSpc>
              <a:spcAft>
                <a:spcPts val="400"/>
              </a:spcAft>
            </a:pPr>
            <a:endParaRPr lang="en-US" sz="1100" dirty="0">
              <a:solidFill>
                <a:srgbClr val="FFFFFF"/>
              </a:solidFill>
              <a:latin typeface="Public Sans"/>
              <a:ea typeface="Public Sans"/>
              <a:cs typeface="Public Sans"/>
              <a:sym typeface="Public Sans"/>
            </a:endParaRPr>
          </a:p>
        </p:txBody>
      </p:sp>
      <p:sp>
        <p:nvSpPr>
          <p:cNvPr id="12" name="Freeform 12">
            <a:extLst>
              <a:ext uri="{FF2B5EF4-FFF2-40B4-BE49-F238E27FC236}">
                <a16:creationId xmlns:a16="http://schemas.microsoft.com/office/drawing/2014/main" id="{A46419DC-05D8-B174-BD53-E5265F8A6635}"/>
              </a:ext>
            </a:extLst>
          </p:cNvPr>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9"/>
            <a:stretch>
              <a:fillRect/>
            </a:stretch>
          </a:blipFill>
        </p:spPr>
        <p:txBody>
          <a:bodyPr/>
          <a:lstStyle/>
          <a:p>
            <a:endParaRPr lang="ro-RO" sz="1200"/>
          </a:p>
        </p:txBody>
      </p:sp>
      <p:sp>
        <p:nvSpPr>
          <p:cNvPr id="13" name="Rectangle 12">
            <a:extLst>
              <a:ext uri="{FF2B5EF4-FFF2-40B4-BE49-F238E27FC236}">
                <a16:creationId xmlns:a16="http://schemas.microsoft.com/office/drawing/2014/main" id="{B269420E-4364-983D-DBC1-86E8D606A882}"/>
              </a:ext>
            </a:extLst>
          </p:cNvPr>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a:extLst>
              <a:ext uri="{FF2B5EF4-FFF2-40B4-BE49-F238E27FC236}">
                <a16:creationId xmlns:a16="http://schemas.microsoft.com/office/drawing/2014/main" id="{CDD3950B-4337-9F2E-A4AE-E1DC8F311158}"/>
              </a:ext>
            </a:extLst>
          </p:cNvPr>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a:extLst>
              <a:ext uri="{FF2B5EF4-FFF2-40B4-BE49-F238E27FC236}">
                <a16:creationId xmlns:a16="http://schemas.microsoft.com/office/drawing/2014/main" id="{7FAC81AF-8DF8-082F-327F-5C2B502F1BA2}"/>
              </a:ext>
            </a:extLst>
          </p:cNvPr>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50</a:t>
            </a:r>
          </a:p>
        </p:txBody>
      </p:sp>
    </p:spTree>
    <p:extLst>
      <p:ext uri="{BB962C8B-B14F-4D97-AF65-F5344CB8AC3E}">
        <p14:creationId xmlns:p14="http://schemas.microsoft.com/office/powerpoint/2010/main" val="31029007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456481" y="508391"/>
            <a:ext cx="3549699" cy="5397392"/>
          </a:xfrm>
          <a:custGeom>
            <a:avLst/>
            <a:gdLst/>
            <a:ahLst/>
            <a:cxnLst/>
            <a:rect l="l" t="t" r="r" b="b"/>
            <a:pathLst>
              <a:path w="7099397" h="9593779">
                <a:moveTo>
                  <a:pt x="0" y="0"/>
                </a:moveTo>
                <a:lnTo>
                  <a:pt x="7099397" y="0"/>
                </a:lnTo>
                <a:lnTo>
                  <a:pt x="7099397" y="9593779"/>
                </a:lnTo>
                <a:lnTo>
                  <a:pt x="0" y="959377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TextBox 7"/>
          <p:cNvSpPr txBox="1"/>
          <p:nvPr/>
        </p:nvSpPr>
        <p:spPr>
          <a:xfrm>
            <a:off x="982360" y="1030555"/>
            <a:ext cx="2779624" cy="514243"/>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EVALUAREA</a:t>
            </a:r>
          </a:p>
        </p:txBody>
      </p:sp>
      <p:sp>
        <p:nvSpPr>
          <p:cNvPr id="8" name="TextBox 8"/>
          <p:cNvSpPr txBox="1"/>
          <p:nvPr/>
        </p:nvSpPr>
        <p:spPr>
          <a:xfrm>
            <a:off x="968463" y="1783432"/>
            <a:ext cx="2637634" cy="3745577"/>
          </a:xfrm>
          <a:prstGeom prst="rect">
            <a:avLst/>
          </a:prstGeom>
        </p:spPr>
        <p:txBody>
          <a:bodyPr wrap="square" lIns="45720" tIns="27432" rIns="45720" bIns="27432" rtlCol="0" anchor="t">
            <a:spAutoFit/>
          </a:bodyPr>
          <a:lstStyle/>
          <a:p>
            <a:pPr>
              <a:lnSpc>
                <a:spcPts val="1540"/>
              </a:lnSpc>
              <a:spcAft>
                <a:spcPts val="400"/>
              </a:spcAft>
            </a:pPr>
            <a:r>
              <a:rPr lang="en-US" sz="1700" b="0" dirty="0">
                <a:solidFill>
                  <a:srgbClr val="FFFF00"/>
                </a:solidFill>
                <a:latin typeface="Aptos"/>
                <a:ea typeface="Public Sans"/>
                <a:cs typeface="Public Sans"/>
                <a:sym typeface="Public Sans"/>
              </a:rPr>
              <a:t>(5) Din </a:t>
            </a:r>
            <a:r>
              <a:rPr lang="en-US" sz="1700" b="0" dirty="0" err="1">
                <a:solidFill>
                  <a:srgbClr val="FFFF00"/>
                </a:solidFill>
                <a:latin typeface="Aptos"/>
                <a:ea typeface="Public Sans"/>
                <a:cs typeface="Public Sans"/>
                <a:sym typeface="Public Sans"/>
              </a:rPr>
              <a:t>momentul</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aprobării</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standardelor</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naţionale</a:t>
            </a:r>
            <a:r>
              <a:rPr lang="en-US" sz="1700" b="0" dirty="0">
                <a:solidFill>
                  <a:srgbClr val="FFFF00"/>
                </a:solidFill>
                <a:latin typeface="Aptos"/>
                <a:ea typeface="Public Sans"/>
                <a:cs typeface="Public Sans"/>
                <a:sym typeface="Public Sans"/>
              </a:rPr>
              <a:t> de </a:t>
            </a:r>
            <a:r>
              <a:rPr lang="en-US" sz="1700" b="0" dirty="0" err="1">
                <a:solidFill>
                  <a:srgbClr val="FFFF00"/>
                </a:solidFill>
                <a:latin typeface="Aptos"/>
                <a:ea typeface="Public Sans"/>
                <a:cs typeface="Public Sans"/>
                <a:sym typeface="Public Sans"/>
              </a:rPr>
              <a:t>evaluare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evaluarea</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copiilor</a:t>
            </a:r>
            <a:r>
              <a:rPr lang="en-US" sz="1700" b="0" dirty="0">
                <a:solidFill>
                  <a:srgbClr val="FFFF00"/>
                </a:solidFill>
                <a:latin typeface="Aptos"/>
                <a:ea typeface="Public Sans"/>
                <a:cs typeface="Public Sans"/>
                <a:sym typeface="Public Sans"/>
              </a:rPr>
              <a:t>/</a:t>
            </a:r>
            <a:r>
              <a:rPr lang="en-US" sz="1700" b="0" dirty="0" err="1">
                <a:solidFill>
                  <a:srgbClr val="FFFF00"/>
                </a:solidFill>
                <a:latin typeface="Aptos"/>
                <a:ea typeface="Public Sans"/>
                <a:cs typeface="Public Sans"/>
                <a:sym typeface="Public Sans"/>
              </a:rPr>
              <a:t>beneficiarilor</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primari</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fără</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respectarea</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acestora</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şi</a:t>
            </a:r>
            <a:r>
              <a:rPr lang="en-US" sz="1700" b="0" dirty="0">
                <a:solidFill>
                  <a:srgbClr val="FFFF00"/>
                </a:solidFill>
                <a:latin typeface="Aptos"/>
                <a:ea typeface="Public Sans"/>
                <a:cs typeface="Public Sans"/>
                <a:sym typeface="Public Sans"/>
              </a:rPr>
              <a:t>/</a:t>
            </a:r>
            <a:r>
              <a:rPr lang="en-US" sz="1700" b="0" dirty="0" err="1">
                <a:solidFill>
                  <a:srgbClr val="FFFF00"/>
                </a:solidFill>
                <a:latin typeface="Aptos"/>
                <a:ea typeface="Public Sans"/>
                <a:cs typeface="Public Sans"/>
                <a:sym typeface="Public Sans"/>
              </a:rPr>
              <a:t>sau</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evaluarea</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fără</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respectarea</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metodologiilor</a:t>
            </a:r>
            <a:r>
              <a:rPr lang="en-US" sz="1700" b="0" dirty="0">
                <a:solidFill>
                  <a:srgbClr val="FFFF00"/>
                </a:solidFill>
                <a:latin typeface="Aptos"/>
                <a:ea typeface="Public Sans"/>
                <a:cs typeface="Public Sans"/>
                <a:sym typeface="Public Sans"/>
              </a:rPr>
              <a:t> de </a:t>
            </a:r>
            <a:r>
              <a:rPr lang="en-US" sz="1700" b="0" dirty="0" err="1">
                <a:solidFill>
                  <a:srgbClr val="FFFF00"/>
                </a:solidFill>
                <a:latin typeface="Aptos"/>
                <a:ea typeface="Public Sans"/>
                <a:cs typeface="Public Sans"/>
                <a:sym typeface="Public Sans"/>
              </a:rPr>
              <a:t>evaluare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realizată</a:t>
            </a:r>
            <a:r>
              <a:rPr lang="en-US" sz="1700" b="0" dirty="0">
                <a:solidFill>
                  <a:srgbClr val="FFFF00"/>
                </a:solidFill>
                <a:latin typeface="Aptos"/>
                <a:ea typeface="Public Sans"/>
                <a:cs typeface="Public Sans"/>
                <a:sym typeface="Public Sans"/>
              </a:rPr>
              <a:t> de </a:t>
            </a:r>
            <a:r>
              <a:rPr lang="en-US" sz="1700" b="0" dirty="0" err="1">
                <a:solidFill>
                  <a:srgbClr val="FFFF00"/>
                </a:solidFill>
                <a:latin typeface="Aptos"/>
                <a:ea typeface="Public Sans"/>
                <a:cs typeface="Public Sans"/>
                <a:sym typeface="Public Sans"/>
              </a:rPr>
              <a:t>personalul</a:t>
            </a:r>
            <a:r>
              <a:rPr lang="en-US" sz="1700" b="0" dirty="0">
                <a:solidFill>
                  <a:srgbClr val="FFFF00"/>
                </a:solidFill>
                <a:latin typeface="Aptos"/>
                <a:ea typeface="Public Sans"/>
                <a:cs typeface="Public Sans"/>
                <a:sym typeface="Public Sans"/>
              </a:rPr>
              <a:t> didactic, </a:t>
            </a:r>
            <a:r>
              <a:rPr lang="en-US" sz="1700" b="0" dirty="0" err="1">
                <a:solidFill>
                  <a:srgbClr val="FFFF00"/>
                </a:solidFill>
                <a:latin typeface="Aptos"/>
                <a:ea typeface="Public Sans"/>
                <a:cs typeface="Public Sans"/>
                <a:sym typeface="Public Sans"/>
              </a:rPr>
              <a:t>constituie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abatere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disciplinară</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şi</a:t>
            </a:r>
            <a:r>
              <a:rPr lang="en-US" sz="1700" b="0" dirty="0">
                <a:solidFill>
                  <a:srgbClr val="FFFF00"/>
                </a:solidFill>
                <a:latin typeface="Aptos"/>
                <a:ea typeface="Public Sans"/>
                <a:cs typeface="Public Sans"/>
                <a:sym typeface="Public Sans"/>
              </a:rPr>
              <a:t> se </a:t>
            </a:r>
            <a:r>
              <a:rPr lang="en-US" sz="1700" b="0" dirty="0" err="1">
                <a:solidFill>
                  <a:srgbClr val="FFFF00"/>
                </a:solidFill>
                <a:latin typeface="Aptos"/>
                <a:ea typeface="Public Sans"/>
                <a:cs typeface="Public Sans"/>
                <a:sym typeface="Public Sans"/>
              </a:rPr>
              <a:t>sancţionează</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în</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conformitate</a:t>
            </a:r>
            <a:r>
              <a:rPr lang="en-US" sz="1700" b="0" dirty="0">
                <a:solidFill>
                  <a:srgbClr val="FFFF00"/>
                </a:solidFill>
                <a:latin typeface="Aptos"/>
                <a:ea typeface="Public Sans"/>
                <a:cs typeface="Public Sans"/>
                <a:sym typeface="Public Sans"/>
              </a:rPr>
              <a:t> cu </a:t>
            </a:r>
            <a:r>
              <a:rPr lang="en-US" sz="1700" b="0" dirty="0" err="1">
                <a:solidFill>
                  <a:srgbClr val="FFFF00"/>
                </a:solidFill>
                <a:latin typeface="Aptos"/>
                <a:ea typeface="Public Sans"/>
                <a:cs typeface="Public Sans"/>
                <a:sym typeface="Public Sans"/>
              </a:rPr>
              <a:t>prevederile</a:t>
            </a:r>
            <a:r>
              <a:rPr lang="en-US" sz="1700" b="0" dirty="0">
                <a:solidFill>
                  <a:srgbClr val="FFFF00"/>
                </a:solidFill>
                <a:latin typeface="Aptos"/>
                <a:ea typeface="Public Sans"/>
                <a:cs typeface="Public Sans"/>
                <a:sym typeface="Public Sans"/>
              </a:rPr>
              <a:t> art. 210 </a:t>
            </a:r>
            <a:r>
              <a:rPr lang="en-US" sz="1700" b="0" dirty="0" err="1">
                <a:solidFill>
                  <a:srgbClr val="FFFF00"/>
                </a:solidFill>
                <a:latin typeface="Aptos"/>
                <a:ea typeface="Public Sans"/>
                <a:cs typeface="Public Sans"/>
                <a:sym typeface="Public Sans"/>
              </a:rPr>
              <a:t>alin</a:t>
            </a:r>
            <a:r>
              <a:rPr lang="en-US" sz="1700" b="0" dirty="0">
                <a:solidFill>
                  <a:srgbClr val="FFFF00"/>
                </a:solidFill>
                <a:latin typeface="Aptos"/>
                <a:ea typeface="Public Sans"/>
                <a:cs typeface="Public Sans"/>
                <a:sym typeface="Public Sans"/>
              </a:rPr>
              <a:t>. (1) din Legea </a:t>
            </a:r>
            <a:r>
              <a:rPr lang="en-US" sz="1700" b="0" dirty="0" err="1">
                <a:solidFill>
                  <a:srgbClr val="FFFF00"/>
                </a:solidFill>
                <a:latin typeface="Aptos"/>
                <a:ea typeface="Public Sans"/>
                <a:cs typeface="Public Sans"/>
                <a:sym typeface="Public Sans"/>
              </a:rPr>
              <a:t>învăţământului</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preuniversitar</a:t>
            </a:r>
            <a:r>
              <a:rPr lang="en-US" sz="1700" b="0" dirty="0">
                <a:solidFill>
                  <a:srgbClr val="FFFF00"/>
                </a:solidFill>
                <a:latin typeface="Aptos"/>
                <a:ea typeface="Public Sans"/>
                <a:cs typeface="Public Sans"/>
                <a:sym typeface="Public Sans"/>
              </a:rPr>
              <a:t> nr. 198/2023, cu </a:t>
            </a:r>
            <a:r>
              <a:rPr lang="en-US" sz="1700" b="0" dirty="0" err="1">
                <a:solidFill>
                  <a:srgbClr val="FFFF00"/>
                </a:solidFill>
                <a:latin typeface="Aptos"/>
                <a:ea typeface="Public Sans"/>
                <a:cs typeface="Public Sans"/>
                <a:sym typeface="Public Sans"/>
              </a:rPr>
              <a:t>modificările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şi</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completările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ulterioare</a:t>
            </a:r>
            <a:r>
              <a:rPr lang="en-US" sz="1700" b="0" dirty="0">
                <a:solidFill>
                  <a:srgbClr val="FFFF00"/>
                </a:solidFill>
                <a:latin typeface="Aptos"/>
                <a:ea typeface="Public Sans"/>
                <a:cs typeface="Public Sans"/>
                <a:sym typeface="Public Sans"/>
              </a:rPr>
              <a:t>.</a:t>
            </a:r>
          </a:p>
          <a:p>
            <a:pPr>
              <a:lnSpc>
                <a:spcPts val="1540"/>
              </a:lnSpc>
              <a:spcAft>
                <a:spcPts val="400"/>
              </a:spcAft>
            </a:pPr>
            <a:endParaRPr lang="en-US" sz="1100" dirty="0">
              <a:solidFill>
                <a:srgbClr val="FFFFFF"/>
              </a:solidFill>
              <a:latin typeface="Public Sans"/>
              <a:ea typeface="Public Sans"/>
              <a:cs typeface="Public Sans"/>
              <a:sym typeface="Public Sans"/>
            </a:endParaRPr>
          </a:p>
        </p:txBody>
      </p:sp>
      <p:sp>
        <p:nvSpPr>
          <p:cNvPr id="9" name="Freeform 9"/>
          <p:cNvSpPr/>
          <p:nvPr/>
        </p:nvSpPr>
        <p:spPr>
          <a:xfrm>
            <a:off x="4219683" y="3025792"/>
            <a:ext cx="5058547" cy="3370257"/>
          </a:xfrm>
          <a:custGeom>
            <a:avLst/>
            <a:gdLst/>
            <a:ahLst/>
            <a:cxnLst/>
            <a:rect l="l" t="t" r="r" b="b"/>
            <a:pathLst>
              <a:path w="10117093" h="6740513">
                <a:moveTo>
                  <a:pt x="0" y="0"/>
                </a:moveTo>
                <a:lnTo>
                  <a:pt x="10117093" y="0"/>
                </a:lnTo>
                <a:lnTo>
                  <a:pt x="10117093" y="6740513"/>
                </a:lnTo>
                <a:lnTo>
                  <a:pt x="0" y="6740513"/>
                </a:lnTo>
                <a:lnTo>
                  <a:pt x="0" y="0"/>
                </a:lnTo>
                <a:close/>
              </a:path>
            </a:pathLst>
          </a:custGeom>
          <a:blipFill>
            <a:blip r:embed="rId5"/>
            <a:stretch>
              <a:fillRect/>
            </a:stretch>
          </a:blipFill>
        </p:spPr>
        <p:txBody>
          <a:bodyPr/>
          <a:lstStyle/>
          <a:p>
            <a:endParaRPr lang="ro-RO" sz="1200"/>
          </a:p>
        </p:txBody>
      </p:sp>
      <p:sp>
        <p:nvSpPr>
          <p:cNvPr id="10" name="Freeform 10"/>
          <p:cNvSpPr/>
          <p:nvPr/>
        </p:nvSpPr>
        <p:spPr>
          <a:xfrm rot="880130">
            <a:off x="7915463" y="1286328"/>
            <a:ext cx="1300873" cy="1691442"/>
          </a:xfrm>
          <a:custGeom>
            <a:avLst/>
            <a:gdLst/>
            <a:ahLst/>
            <a:cxnLst/>
            <a:rect l="l" t="t" r="r" b="b"/>
            <a:pathLst>
              <a:path w="2601745" h="3382883">
                <a:moveTo>
                  <a:pt x="0" y="0"/>
                </a:moveTo>
                <a:lnTo>
                  <a:pt x="2601745" y="0"/>
                </a:lnTo>
                <a:lnTo>
                  <a:pt x="2601745" y="3382883"/>
                </a:lnTo>
                <a:lnTo>
                  <a:pt x="0" y="338288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11" name="Freeform 11"/>
          <p:cNvSpPr/>
          <p:nvPr/>
        </p:nvSpPr>
        <p:spPr>
          <a:xfrm rot="-592048">
            <a:off x="4850405" y="1122218"/>
            <a:ext cx="1201845" cy="1530127"/>
          </a:xfrm>
          <a:custGeom>
            <a:avLst/>
            <a:gdLst/>
            <a:ahLst/>
            <a:cxnLst/>
            <a:rect l="l" t="t" r="r" b="b"/>
            <a:pathLst>
              <a:path w="2403690" h="3060254">
                <a:moveTo>
                  <a:pt x="0" y="0"/>
                </a:moveTo>
                <a:lnTo>
                  <a:pt x="2403690" y="0"/>
                </a:lnTo>
                <a:lnTo>
                  <a:pt x="2403690" y="3060254"/>
                </a:lnTo>
                <a:lnTo>
                  <a:pt x="0" y="306025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2" name="Freeform 12"/>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3" name="TextBox 13"/>
          <p:cNvSpPr txBox="1"/>
          <p:nvPr/>
        </p:nvSpPr>
        <p:spPr>
          <a:xfrm>
            <a:off x="5909535" y="1458382"/>
            <a:ext cx="2118853" cy="1064587"/>
          </a:xfrm>
          <a:prstGeom prst="rect">
            <a:avLst/>
          </a:prstGeom>
        </p:spPr>
        <p:txBody>
          <a:bodyPr wrap="square" lIns="45720" tIns="27432" rIns="45720" bIns="27432" rtlCol="0" anchor="t">
            <a:spAutoFit/>
          </a:bodyPr>
          <a:lstStyle/>
          <a:p>
            <a:pPr algn="ctr">
              <a:lnSpc>
                <a:spcPts val="1237"/>
              </a:lnSpc>
              <a:spcAft>
                <a:spcPts val="400"/>
              </a:spcAft>
            </a:pPr>
            <a:r>
              <a:rPr lang="en-US" sz="1700" b="0" i="1">
                <a:solidFill>
                  <a:srgbClr val="1B2631"/>
                </a:solidFill>
                <a:latin typeface="Aptos"/>
                <a:ea typeface="Public Sans Bold Italics"/>
                <a:cs typeface="Public Sans Bold Italics"/>
                <a:sym typeface="Public Sans Bold Italics"/>
              </a:rPr>
              <a:t>LIP</a:t>
            </a:r>
          </a:p>
          <a:p>
            <a:pPr algn="ctr">
              <a:lnSpc>
                <a:spcPts val="1237"/>
              </a:lnSpc>
              <a:spcAft>
                <a:spcPts val="400"/>
              </a:spcAft>
            </a:pPr>
            <a:r>
              <a:rPr lang="en-US" sz="1700" b="0" i="1">
                <a:solidFill>
                  <a:srgbClr val="1B2631"/>
                </a:solidFill>
                <a:latin typeface="Aptos"/>
                <a:ea typeface="Public Sans Bold Italics"/>
                <a:cs typeface="Public Sans Bold Italics"/>
                <a:sym typeface="Public Sans Bold Italics"/>
              </a:rPr>
              <a:t>LIP. art. 96 (2)</a:t>
            </a:r>
          </a:p>
          <a:p>
            <a:pPr algn="ctr">
              <a:lnSpc>
                <a:spcPts val="1237"/>
              </a:lnSpc>
              <a:spcAft>
                <a:spcPts val="400"/>
              </a:spcAft>
            </a:pPr>
            <a:r>
              <a:rPr lang="en-US" sz="1700" b="0" i="1">
                <a:solidFill>
                  <a:srgbClr val="1B2631"/>
                </a:solidFill>
                <a:latin typeface="Aptos"/>
                <a:ea typeface="Public Sans Bold Italics"/>
                <a:cs typeface="Public Sans Bold Italics"/>
                <a:sym typeface="Public Sans Bold Italics"/>
              </a:rPr>
              <a:t>Controlul utilizării şi al respectării standardelor naţionale de evaluare de către cadrele didactice se realizează prin inspecţia şcolară.</a:t>
            </a:r>
          </a:p>
          <a:p>
            <a:pPr algn="ctr">
              <a:lnSpc>
                <a:spcPts val="1237"/>
              </a:lnSpc>
              <a:spcAft>
                <a:spcPts val="400"/>
              </a:spcAft>
            </a:pPr>
            <a:endParaRPr lang="en-US" sz="884" b="1" i="1">
              <a:solidFill>
                <a:srgbClr val="94614B"/>
              </a:solidFill>
              <a:latin typeface="Public Sans Bold Italics"/>
              <a:ea typeface="Public Sans Bold Italics"/>
              <a:cs typeface="Public Sans Bold Italics"/>
              <a:sym typeface="Public Sans Bold Italics"/>
            </a:endParaRPr>
          </a:p>
        </p:txBody>
      </p:sp>
      <p:sp>
        <p:nvSpPr>
          <p:cNvPr id="14" name="Rectangle 1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51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514350" y="1149182"/>
            <a:ext cx="3549699" cy="4796890"/>
          </a:xfrm>
          <a:custGeom>
            <a:avLst/>
            <a:gdLst/>
            <a:ahLst/>
            <a:cxnLst/>
            <a:rect l="l" t="t" r="r" b="b"/>
            <a:pathLst>
              <a:path w="7099397" h="9593779">
                <a:moveTo>
                  <a:pt x="0" y="0"/>
                </a:moveTo>
                <a:lnTo>
                  <a:pt x="7099397" y="0"/>
                </a:lnTo>
                <a:lnTo>
                  <a:pt x="7099397" y="9593779"/>
                </a:lnTo>
                <a:lnTo>
                  <a:pt x="0" y="959377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TextBox 7"/>
          <p:cNvSpPr txBox="1"/>
          <p:nvPr/>
        </p:nvSpPr>
        <p:spPr>
          <a:xfrm>
            <a:off x="899388" y="1560549"/>
            <a:ext cx="2779624" cy="514243"/>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EVALUAREA</a:t>
            </a:r>
          </a:p>
        </p:txBody>
      </p:sp>
      <p:sp>
        <p:nvSpPr>
          <p:cNvPr id="8" name="TextBox 8"/>
          <p:cNvSpPr txBox="1"/>
          <p:nvPr/>
        </p:nvSpPr>
        <p:spPr>
          <a:xfrm>
            <a:off x="921347" y="2715432"/>
            <a:ext cx="2637634" cy="2450351"/>
          </a:xfrm>
          <a:prstGeom prst="rect">
            <a:avLst/>
          </a:prstGeom>
        </p:spPr>
        <p:txBody>
          <a:bodyPr wrap="square" lIns="45720" tIns="27432" rIns="45720" bIns="27432" rtlCol="0" anchor="t">
            <a:spAutoFit/>
          </a:bodyPr>
          <a:lstStyle/>
          <a:p>
            <a:pPr>
              <a:lnSpc>
                <a:spcPts val="1540"/>
              </a:lnSpc>
              <a:spcAft>
                <a:spcPts val="400"/>
              </a:spcAft>
            </a:pPr>
            <a:endParaRPr sz="1200" dirty="0">
              <a:solidFill>
                <a:srgbClr val="FFFF00"/>
              </a:solidFill>
            </a:endParaRPr>
          </a:p>
          <a:p>
            <a:pPr>
              <a:lnSpc>
                <a:spcPts val="1540"/>
              </a:lnSpc>
              <a:spcAft>
                <a:spcPts val="400"/>
              </a:spcAft>
            </a:pPr>
            <a:r>
              <a:rPr lang="en-US" sz="1700" b="0" dirty="0">
                <a:solidFill>
                  <a:srgbClr val="FFFF00"/>
                </a:solidFill>
                <a:latin typeface="Aptos"/>
                <a:ea typeface="Public Sans"/>
                <a:cs typeface="Public Sans"/>
                <a:sym typeface="Public Sans"/>
              </a:rPr>
              <a:t> (8) </a:t>
            </a:r>
            <a:r>
              <a:rPr lang="en-US" sz="1700" b="0" dirty="0" err="1">
                <a:solidFill>
                  <a:srgbClr val="FFFF00"/>
                </a:solidFill>
                <a:latin typeface="Aptos"/>
                <a:ea typeface="Public Sans"/>
                <a:cs typeface="Public Sans"/>
                <a:sym typeface="Public Sans"/>
              </a:rPr>
              <a:t>Evaluarea</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realizată</a:t>
            </a:r>
            <a:r>
              <a:rPr lang="en-US" sz="1700" b="0" dirty="0">
                <a:solidFill>
                  <a:srgbClr val="FFFF00"/>
                </a:solidFill>
                <a:latin typeface="Aptos"/>
                <a:ea typeface="Public Sans"/>
                <a:cs typeface="Public Sans"/>
                <a:sym typeface="Public Sans"/>
              </a:rPr>
              <a:t> pe </a:t>
            </a:r>
            <a:r>
              <a:rPr lang="en-US" sz="1700" b="0" dirty="0" err="1">
                <a:solidFill>
                  <a:srgbClr val="FFFF00"/>
                </a:solidFill>
                <a:latin typeface="Aptos"/>
                <a:ea typeface="Public Sans"/>
                <a:cs typeface="Public Sans"/>
                <a:sym typeface="Public Sans"/>
              </a:rPr>
              <a:t>baza</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standardelor</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naţionale</a:t>
            </a:r>
            <a:r>
              <a:rPr lang="en-US" sz="1700" b="0" dirty="0">
                <a:solidFill>
                  <a:srgbClr val="FFFF00"/>
                </a:solidFill>
                <a:latin typeface="Aptos"/>
                <a:ea typeface="Public Sans"/>
                <a:cs typeface="Public Sans"/>
                <a:sym typeface="Public Sans"/>
              </a:rPr>
              <a:t> de </a:t>
            </a:r>
            <a:r>
              <a:rPr lang="en-US" sz="1700" b="0" dirty="0" err="1">
                <a:solidFill>
                  <a:srgbClr val="FFFF00"/>
                </a:solidFill>
                <a:latin typeface="Aptos"/>
                <a:ea typeface="Public Sans"/>
                <a:cs typeface="Public Sans"/>
                <a:sym typeface="Public Sans"/>
              </a:rPr>
              <a:t>evaluare</a:t>
            </a:r>
            <a:r>
              <a:rPr lang="en-US" sz="1700" b="0" dirty="0">
                <a:solidFill>
                  <a:srgbClr val="FFFF00"/>
                </a:solidFill>
                <a:latin typeface="Aptos"/>
                <a:ea typeface="Public Sans"/>
                <a:cs typeface="Public Sans"/>
                <a:sym typeface="Public Sans"/>
              </a:rPr>
              <a:t>, ca </a:t>
            </a:r>
            <a:r>
              <a:rPr lang="en-US" sz="1700" b="0" dirty="0" err="1">
                <a:solidFill>
                  <a:srgbClr val="FFFF00"/>
                </a:solidFill>
                <a:latin typeface="Aptos"/>
                <a:ea typeface="Public Sans"/>
                <a:cs typeface="Public Sans"/>
                <a:sym typeface="Public Sans"/>
              </a:rPr>
              <a:t>niveluri</a:t>
            </a:r>
            <a:r>
              <a:rPr lang="en-US" sz="1700" b="0" dirty="0">
                <a:solidFill>
                  <a:srgbClr val="FFFF00"/>
                </a:solidFill>
                <a:latin typeface="Aptos"/>
                <a:ea typeface="Public Sans"/>
                <a:cs typeface="Public Sans"/>
                <a:sym typeface="Public Sans"/>
              </a:rPr>
              <a:t> de </a:t>
            </a:r>
            <a:r>
              <a:rPr lang="en-US" sz="1700" b="0" dirty="0" err="1">
                <a:solidFill>
                  <a:srgbClr val="FFFF00"/>
                </a:solidFill>
                <a:latin typeface="Aptos"/>
                <a:ea typeface="Public Sans"/>
                <a:cs typeface="Public Sans"/>
                <a:sym typeface="Public Sans"/>
              </a:rPr>
              <a:t>performanţă</a:t>
            </a:r>
            <a:r>
              <a:rPr lang="en-US" sz="1700" b="0" dirty="0">
                <a:solidFill>
                  <a:srgbClr val="FFFF00"/>
                </a:solidFill>
                <a:latin typeface="Aptos"/>
                <a:ea typeface="Public Sans"/>
                <a:cs typeface="Public Sans"/>
                <a:sym typeface="Public Sans"/>
              </a:rPr>
              <a:t> a </a:t>
            </a:r>
            <a:r>
              <a:rPr lang="en-US" sz="1700" b="0" dirty="0" err="1">
                <a:solidFill>
                  <a:srgbClr val="FFFF00"/>
                </a:solidFill>
                <a:latin typeface="Aptos"/>
                <a:ea typeface="Public Sans"/>
                <a:cs typeface="Public Sans"/>
                <a:sym typeface="Public Sans"/>
              </a:rPr>
              <a:t>competenţelor</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specifice</a:t>
            </a:r>
            <a:r>
              <a:rPr lang="en-US" sz="1700" b="0" dirty="0">
                <a:solidFill>
                  <a:srgbClr val="FFFF00"/>
                </a:solidFill>
                <a:latin typeface="Aptos"/>
                <a:ea typeface="Public Sans"/>
                <a:cs typeface="Public Sans"/>
                <a:sym typeface="Public Sans"/>
              </a:rPr>
              <a:t> din </a:t>
            </a:r>
            <a:r>
              <a:rPr lang="en-US" sz="1700" b="0" dirty="0" err="1">
                <a:solidFill>
                  <a:srgbClr val="FFFF00"/>
                </a:solidFill>
                <a:latin typeface="Aptos"/>
                <a:ea typeface="Public Sans"/>
                <a:cs typeface="Public Sans"/>
                <a:sym typeface="Public Sans"/>
              </a:rPr>
              <a:t>programele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şcolare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stă</a:t>
            </a:r>
            <a:r>
              <a:rPr lang="en-US" sz="1700" b="0" dirty="0">
                <a:solidFill>
                  <a:srgbClr val="FFFF00"/>
                </a:solidFill>
                <a:latin typeface="Aptos"/>
                <a:ea typeface="Public Sans"/>
                <a:cs typeface="Public Sans"/>
                <a:sym typeface="Public Sans"/>
              </a:rPr>
              <a:t> la </a:t>
            </a:r>
            <a:r>
              <a:rPr lang="en-US" sz="1700" b="0" dirty="0" err="1">
                <a:solidFill>
                  <a:srgbClr val="FFFF00"/>
                </a:solidFill>
                <a:latin typeface="Aptos"/>
                <a:ea typeface="Public Sans"/>
                <a:cs typeface="Public Sans"/>
                <a:sym typeface="Public Sans"/>
              </a:rPr>
              <a:t>baza</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planurilor</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individuale</a:t>
            </a:r>
            <a:r>
              <a:rPr lang="en-US" sz="1700" b="0" dirty="0">
                <a:solidFill>
                  <a:srgbClr val="FFFF00"/>
                </a:solidFill>
                <a:latin typeface="Aptos"/>
                <a:ea typeface="Public Sans"/>
                <a:cs typeface="Public Sans"/>
                <a:sym typeface="Public Sans"/>
              </a:rPr>
              <a:t> de </a:t>
            </a:r>
            <a:r>
              <a:rPr lang="en-US" sz="1700" b="0" dirty="0" err="1">
                <a:solidFill>
                  <a:srgbClr val="FFFF00"/>
                </a:solidFill>
                <a:latin typeface="Aptos"/>
                <a:ea typeface="Public Sans"/>
                <a:cs typeface="Public Sans"/>
                <a:sym typeface="Public Sans"/>
              </a:rPr>
              <a:t>învăţare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realizate</a:t>
            </a:r>
            <a:r>
              <a:rPr lang="en-US" sz="1700" b="0" dirty="0">
                <a:solidFill>
                  <a:srgbClr val="FFFF00"/>
                </a:solidFill>
                <a:latin typeface="Aptos"/>
                <a:ea typeface="Public Sans"/>
                <a:cs typeface="Public Sans"/>
                <a:sym typeface="Public Sans"/>
              </a:rPr>
              <a:t> de </a:t>
            </a:r>
            <a:r>
              <a:rPr lang="en-US" sz="1700" b="0" dirty="0" err="1">
                <a:solidFill>
                  <a:srgbClr val="FFFF00"/>
                </a:solidFill>
                <a:latin typeface="Aptos"/>
                <a:ea typeface="Public Sans"/>
                <a:cs typeface="Public Sans"/>
                <a:sym typeface="Public Sans"/>
              </a:rPr>
              <a:t>către</a:t>
            </a:r>
            <a:r>
              <a:rPr lang="en-US" sz="1700" b="0" dirty="0">
                <a:solidFill>
                  <a:srgbClr val="FFFF00"/>
                </a:solidFill>
                <a:latin typeface="Aptos"/>
                <a:ea typeface="Public Sans"/>
                <a:cs typeface="Public Sans"/>
                <a:sym typeface="Public Sans"/>
              </a:rPr>
              <a:t> </a:t>
            </a:r>
            <a:r>
              <a:rPr lang="en-US" sz="1700" b="0" dirty="0" err="1">
                <a:solidFill>
                  <a:srgbClr val="FFFF00"/>
                </a:solidFill>
                <a:latin typeface="Aptos"/>
                <a:ea typeface="Public Sans"/>
                <a:cs typeface="Public Sans"/>
                <a:sym typeface="Public Sans"/>
              </a:rPr>
              <a:t>profesorul</a:t>
            </a:r>
            <a:r>
              <a:rPr lang="en-US" sz="1700" b="0" dirty="0">
                <a:solidFill>
                  <a:srgbClr val="FFFF00"/>
                </a:solidFill>
                <a:latin typeface="Aptos"/>
                <a:ea typeface="Public Sans"/>
                <a:cs typeface="Public Sans"/>
                <a:sym typeface="Public Sans"/>
              </a:rPr>
              <a:t> de la </a:t>
            </a:r>
            <a:r>
              <a:rPr lang="en-US" sz="1700" b="0" dirty="0" err="1">
                <a:solidFill>
                  <a:srgbClr val="FFFF00"/>
                </a:solidFill>
                <a:latin typeface="Aptos"/>
                <a:ea typeface="Public Sans"/>
                <a:cs typeface="Public Sans"/>
                <a:sym typeface="Public Sans"/>
              </a:rPr>
              <a:t>clasă</a:t>
            </a:r>
            <a:r>
              <a:rPr lang="en-US" sz="1700" b="0" dirty="0">
                <a:solidFill>
                  <a:srgbClr val="FFFF00"/>
                </a:solidFill>
                <a:latin typeface="Aptos"/>
                <a:ea typeface="Public Sans"/>
                <a:cs typeface="Public Sans"/>
                <a:sym typeface="Public Sans"/>
              </a:rPr>
              <a:t>.</a:t>
            </a:r>
          </a:p>
          <a:p>
            <a:pPr>
              <a:lnSpc>
                <a:spcPts val="1540"/>
              </a:lnSpc>
              <a:spcAft>
                <a:spcPts val="400"/>
              </a:spcAft>
            </a:pPr>
            <a:endParaRPr lang="en-US" sz="1100" dirty="0">
              <a:solidFill>
                <a:srgbClr val="FFFFFF"/>
              </a:solidFill>
              <a:latin typeface="Public Sans"/>
              <a:ea typeface="Public Sans"/>
              <a:cs typeface="Public Sans"/>
              <a:sym typeface="Public Sans"/>
            </a:endParaRPr>
          </a:p>
        </p:txBody>
      </p:sp>
      <p:sp>
        <p:nvSpPr>
          <p:cNvPr id="9" name="Freeform 9"/>
          <p:cNvSpPr/>
          <p:nvPr/>
        </p:nvSpPr>
        <p:spPr>
          <a:xfrm>
            <a:off x="4219683" y="3025792"/>
            <a:ext cx="5058547" cy="3370257"/>
          </a:xfrm>
          <a:custGeom>
            <a:avLst/>
            <a:gdLst/>
            <a:ahLst/>
            <a:cxnLst/>
            <a:rect l="l" t="t" r="r" b="b"/>
            <a:pathLst>
              <a:path w="10117093" h="6740513">
                <a:moveTo>
                  <a:pt x="0" y="0"/>
                </a:moveTo>
                <a:lnTo>
                  <a:pt x="10117093" y="0"/>
                </a:lnTo>
                <a:lnTo>
                  <a:pt x="10117093" y="6740513"/>
                </a:lnTo>
                <a:lnTo>
                  <a:pt x="0" y="6740513"/>
                </a:lnTo>
                <a:lnTo>
                  <a:pt x="0" y="0"/>
                </a:lnTo>
                <a:close/>
              </a:path>
            </a:pathLst>
          </a:custGeom>
          <a:blipFill>
            <a:blip r:embed="rId5"/>
            <a:stretch>
              <a:fillRect/>
            </a:stretch>
          </a:blipFill>
        </p:spPr>
        <p:txBody>
          <a:bodyPr/>
          <a:lstStyle/>
          <a:p>
            <a:endParaRPr lang="ro-RO" sz="1200"/>
          </a:p>
        </p:txBody>
      </p:sp>
      <p:sp>
        <p:nvSpPr>
          <p:cNvPr id="10" name="Freeform 10"/>
          <p:cNvSpPr/>
          <p:nvPr/>
        </p:nvSpPr>
        <p:spPr>
          <a:xfrm rot="880130">
            <a:off x="7915463" y="1286328"/>
            <a:ext cx="1300873" cy="1691442"/>
          </a:xfrm>
          <a:custGeom>
            <a:avLst/>
            <a:gdLst/>
            <a:ahLst/>
            <a:cxnLst/>
            <a:rect l="l" t="t" r="r" b="b"/>
            <a:pathLst>
              <a:path w="2601745" h="3382883">
                <a:moveTo>
                  <a:pt x="0" y="0"/>
                </a:moveTo>
                <a:lnTo>
                  <a:pt x="2601745" y="0"/>
                </a:lnTo>
                <a:lnTo>
                  <a:pt x="2601745" y="3382883"/>
                </a:lnTo>
                <a:lnTo>
                  <a:pt x="0" y="338288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11" name="Freeform 11"/>
          <p:cNvSpPr/>
          <p:nvPr/>
        </p:nvSpPr>
        <p:spPr>
          <a:xfrm rot="-592048">
            <a:off x="4850405" y="1122218"/>
            <a:ext cx="1201845" cy="1530127"/>
          </a:xfrm>
          <a:custGeom>
            <a:avLst/>
            <a:gdLst/>
            <a:ahLst/>
            <a:cxnLst/>
            <a:rect l="l" t="t" r="r" b="b"/>
            <a:pathLst>
              <a:path w="2403690" h="3060254">
                <a:moveTo>
                  <a:pt x="0" y="0"/>
                </a:moveTo>
                <a:lnTo>
                  <a:pt x="2403690" y="0"/>
                </a:lnTo>
                <a:lnTo>
                  <a:pt x="2403690" y="3060254"/>
                </a:lnTo>
                <a:lnTo>
                  <a:pt x="0" y="306025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2" name="Freeform 12"/>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3" name="TextBox 13"/>
          <p:cNvSpPr txBox="1"/>
          <p:nvPr/>
        </p:nvSpPr>
        <p:spPr>
          <a:xfrm>
            <a:off x="5957571" y="1194906"/>
            <a:ext cx="2118853" cy="1064587"/>
          </a:xfrm>
          <a:prstGeom prst="rect">
            <a:avLst/>
          </a:prstGeom>
        </p:spPr>
        <p:txBody>
          <a:bodyPr wrap="square" lIns="45720" tIns="27432" rIns="45720" bIns="27432" rtlCol="0" anchor="t">
            <a:spAutoFit/>
          </a:bodyPr>
          <a:lstStyle/>
          <a:p>
            <a:pPr algn="ctr">
              <a:lnSpc>
                <a:spcPts val="1237"/>
              </a:lnSpc>
              <a:spcAft>
                <a:spcPts val="400"/>
              </a:spcAft>
            </a:pPr>
            <a:r>
              <a:rPr lang="en-US" sz="1700" b="0" i="1">
                <a:solidFill>
                  <a:srgbClr val="1B2631"/>
                </a:solidFill>
                <a:latin typeface="Aptos"/>
                <a:ea typeface="Public Sans Bold Italics"/>
                <a:cs typeface="Public Sans Bold Italics"/>
                <a:sym typeface="Public Sans Bold Italics"/>
              </a:rPr>
              <a:t>LIP</a:t>
            </a:r>
          </a:p>
          <a:p>
            <a:pPr algn="ctr">
              <a:lnSpc>
                <a:spcPts val="1237"/>
              </a:lnSpc>
              <a:spcAft>
                <a:spcPts val="400"/>
              </a:spcAft>
            </a:pPr>
            <a:r>
              <a:rPr lang="en-US" sz="1700" b="0" i="1">
                <a:solidFill>
                  <a:srgbClr val="1B2631"/>
                </a:solidFill>
                <a:latin typeface="Aptos"/>
                <a:ea typeface="Public Sans Bold Italics"/>
                <a:cs typeface="Public Sans Bold Italics"/>
                <a:sym typeface="Public Sans Bold Italics"/>
              </a:rPr>
              <a:t>LIP. art. 96 (2)</a:t>
            </a:r>
          </a:p>
          <a:p>
            <a:pPr algn="ctr">
              <a:lnSpc>
                <a:spcPts val="1237"/>
              </a:lnSpc>
              <a:spcAft>
                <a:spcPts val="400"/>
              </a:spcAft>
            </a:pPr>
            <a:r>
              <a:rPr lang="en-US" sz="1700" b="0" i="1">
                <a:solidFill>
                  <a:srgbClr val="1B2631"/>
                </a:solidFill>
                <a:latin typeface="Aptos"/>
                <a:ea typeface="Public Sans Bold Italics"/>
                <a:cs typeface="Public Sans Bold Italics"/>
                <a:sym typeface="Public Sans Bold Italics"/>
              </a:rPr>
              <a:t>Controlul utilizării şi al respectării standardelor naţionale de evaluare de către cadrele didactice se realizează prin inspecţia şcolară.</a:t>
            </a:r>
          </a:p>
          <a:p>
            <a:pPr algn="ctr">
              <a:lnSpc>
                <a:spcPts val="1237"/>
              </a:lnSpc>
              <a:spcAft>
                <a:spcPts val="400"/>
              </a:spcAft>
            </a:pPr>
            <a:endParaRPr lang="en-US" sz="884" b="1" i="1">
              <a:solidFill>
                <a:srgbClr val="94614B"/>
              </a:solidFill>
              <a:latin typeface="Public Sans Bold Italics"/>
              <a:ea typeface="Public Sans Bold Italics"/>
              <a:cs typeface="Public Sans Bold Italics"/>
              <a:sym typeface="Public Sans Bold Italics"/>
            </a:endParaRPr>
          </a:p>
        </p:txBody>
      </p:sp>
      <p:sp>
        <p:nvSpPr>
          <p:cNvPr id="14" name="Rectangle 1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52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59868" y="451488"/>
            <a:ext cx="6629935" cy="4583453"/>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dirty="0"/>
          </a:p>
        </p:txBody>
      </p:sp>
      <p:sp>
        <p:nvSpPr>
          <p:cNvPr id="6" name="Freeform 6"/>
          <p:cNvSpPr/>
          <p:nvPr/>
        </p:nvSpPr>
        <p:spPr>
          <a:xfrm>
            <a:off x="514350" y="2840347"/>
            <a:ext cx="268954" cy="268954"/>
          </a:xfrm>
          <a:custGeom>
            <a:avLst/>
            <a:gdLst/>
            <a:ahLst/>
            <a:cxnLst/>
            <a:rect l="l" t="t" r="r" b="b"/>
            <a:pathLst>
              <a:path w="537908" h="537908">
                <a:moveTo>
                  <a:pt x="0" y="0"/>
                </a:moveTo>
                <a:lnTo>
                  <a:pt x="537908" y="0"/>
                </a:lnTo>
                <a:lnTo>
                  <a:pt x="537908" y="537908"/>
                </a:lnTo>
                <a:lnTo>
                  <a:pt x="0" y="5379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514350" y="3340600"/>
            <a:ext cx="268954" cy="268954"/>
          </a:xfrm>
          <a:custGeom>
            <a:avLst/>
            <a:gdLst/>
            <a:ahLst/>
            <a:cxnLst/>
            <a:rect l="l" t="t" r="r" b="b"/>
            <a:pathLst>
              <a:path w="537908" h="537908">
                <a:moveTo>
                  <a:pt x="0" y="0"/>
                </a:moveTo>
                <a:lnTo>
                  <a:pt x="537908" y="0"/>
                </a:lnTo>
                <a:lnTo>
                  <a:pt x="537908" y="537908"/>
                </a:lnTo>
                <a:lnTo>
                  <a:pt x="0" y="5379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8" name="TextBox 8"/>
          <p:cNvSpPr txBox="1"/>
          <p:nvPr/>
        </p:nvSpPr>
        <p:spPr>
          <a:xfrm>
            <a:off x="454558" y="851396"/>
            <a:ext cx="4761511" cy="510204"/>
          </a:xfrm>
          <a:prstGeom prst="rect">
            <a:avLst/>
          </a:prstGeom>
        </p:spPr>
        <p:txBody>
          <a:bodyPr wrap="square" lIns="45720" tIns="27432" rIns="45720" bIns="27432" rtlCol="0" anchor="t">
            <a:spAutoFit/>
          </a:bodyPr>
          <a:lstStyle/>
          <a:p>
            <a:pPr>
              <a:lnSpc>
                <a:spcPts val="3749"/>
              </a:lnSpc>
              <a:spcAft>
                <a:spcPts val="400"/>
              </a:spcAft>
            </a:pPr>
            <a:r>
              <a:rPr lang="en-US" sz="2900" b="0" dirty="0">
                <a:latin typeface="Aptos"/>
                <a:ea typeface="Rockstone"/>
                <a:cs typeface="Rockstone"/>
                <a:sym typeface="Rockstone"/>
              </a:rPr>
              <a:t>R</a:t>
            </a:r>
            <a:r>
              <a:rPr lang="ro-RO" sz="2900" b="0" dirty="0">
                <a:latin typeface="Aptos"/>
                <a:ea typeface="Rockstone"/>
                <a:cs typeface="Rockstone"/>
                <a:sym typeface="Rockstone"/>
              </a:rPr>
              <a:t>ol</a:t>
            </a:r>
            <a:r>
              <a:rPr lang="en-US" sz="2900" b="0" dirty="0">
                <a:latin typeface="Aptos"/>
                <a:ea typeface="Rockstone"/>
                <a:cs typeface="Rockstone"/>
                <a:sym typeface="Rockstone"/>
              </a:rPr>
              <a:t>ul </a:t>
            </a:r>
            <a:r>
              <a:rPr lang="ro-RO" sz="2900" b="0" noProof="0" dirty="0">
                <a:latin typeface="Aptos"/>
                <a:ea typeface="Rockstone"/>
                <a:cs typeface="Rockstone"/>
                <a:sym typeface="Rockstone"/>
              </a:rPr>
              <a:t>profesorului</a:t>
            </a:r>
            <a:endParaRPr lang="en-US" sz="3749" dirty="0">
              <a:latin typeface="Rockstone"/>
              <a:ea typeface="Rockstone"/>
              <a:cs typeface="Rockstone"/>
              <a:sym typeface="Rockstone"/>
            </a:endParaRPr>
          </a:p>
        </p:txBody>
      </p:sp>
      <p:sp>
        <p:nvSpPr>
          <p:cNvPr id="9" name="TextBox 9"/>
          <p:cNvSpPr txBox="1"/>
          <p:nvPr/>
        </p:nvSpPr>
        <p:spPr>
          <a:xfrm>
            <a:off x="454558" y="1521342"/>
            <a:ext cx="5759640" cy="1221873"/>
          </a:xfrm>
          <a:prstGeom prst="rect">
            <a:avLst/>
          </a:prstGeom>
        </p:spPr>
        <p:txBody>
          <a:bodyPr wrap="square" lIns="45720" tIns="27432" rIns="45720" bIns="27432" rtlCol="0" anchor="t">
            <a:spAutoFit/>
          </a:bodyPr>
          <a:lstStyle/>
          <a:p>
            <a:pPr>
              <a:lnSpc>
                <a:spcPts val="1540"/>
              </a:lnSpc>
              <a:spcAft>
                <a:spcPts val="400"/>
              </a:spcAft>
            </a:pPr>
            <a:r>
              <a:rPr lang="ro-RO" sz="1700" b="0" noProof="0" dirty="0">
                <a:solidFill>
                  <a:schemeClr val="tx2">
                    <a:lumMod val="40000"/>
                    <a:lumOff val="60000"/>
                  </a:schemeClr>
                </a:solidFill>
                <a:latin typeface="Aptos"/>
                <a:ea typeface="Public Sans"/>
                <a:cs typeface="Public Sans"/>
                <a:sym typeface="Public Sans"/>
              </a:rPr>
              <a:t>Profesorul are un rol esențial în promovarea educației multiculturale, prin crearea unui mediu incluziv și bazat pe respect. El adaptează strategiile didactice la diversitatea și nevoile elevilor, încurajând dialogul și colaborarea. Prin atitudine și comportament, profesorul devine un model de empatie, toleranță și sensibilitate culturală.</a:t>
            </a:r>
          </a:p>
        </p:txBody>
      </p:sp>
      <p:sp>
        <p:nvSpPr>
          <p:cNvPr id="10" name="TextBox 10"/>
          <p:cNvSpPr txBox="1"/>
          <p:nvPr/>
        </p:nvSpPr>
        <p:spPr>
          <a:xfrm>
            <a:off x="986278" y="2862588"/>
            <a:ext cx="3814323" cy="450060"/>
          </a:xfrm>
          <a:prstGeom prst="rect">
            <a:avLst/>
          </a:prstGeom>
        </p:spPr>
        <p:txBody>
          <a:bodyPr wrap="square" lIns="45720" tIns="27432" rIns="45720" bIns="27432" rtlCol="0" anchor="t">
            <a:spAutoFit/>
          </a:bodyPr>
          <a:lstStyle/>
          <a:p>
            <a:pPr>
              <a:lnSpc>
                <a:spcPts val="1540"/>
              </a:lnSpc>
              <a:spcAft>
                <a:spcPts val="400"/>
              </a:spcAft>
            </a:pPr>
            <a:r>
              <a:rPr lang="ro-RO" sz="1700" b="0" dirty="0">
                <a:latin typeface="Aptos"/>
                <a:ea typeface="Public Sans"/>
                <a:cs typeface="Public Sans"/>
                <a:sym typeface="Public Sans"/>
              </a:rPr>
              <a:t>Să adapteze strategiile didactice la d</a:t>
            </a:r>
            <a:r>
              <a:rPr lang="en-US" sz="1700" b="0" dirty="0" err="1">
                <a:latin typeface="Aptos"/>
                <a:ea typeface="Public Sans"/>
                <a:cs typeface="Public Sans"/>
                <a:sym typeface="Public Sans"/>
              </a:rPr>
              <a:t>ivers</a:t>
            </a:r>
            <a:r>
              <a:rPr lang="ro-RO" sz="1700" b="0" dirty="0">
                <a:latin typeface="Aptos"/>
                <a:ea typeface="Public Sans"/>
                <a:cs typeface="Public Sans"/>
                <a:sym typeface="Public Sans"/>
              </a:rPr>
              <a:t>itatea elevilor</a:t>
            </a:r>
            <a:endParaRPr lang="en-US" sz="1100" dirty="0">
              <a:latin typeface="Public Sans"/>
              <a:ea typeface="Public Sans"/>
              <a:cs typeface="Public Sans"/>
              <a:sym typeface="Public Sans"/>
            </a:endParaRPr>
          </a:p>
        </p:txBody>
      </p:sp>
      <p:sp>
        <p:nvSpPr>
          <p:cNvPr id="11" name="TextBox 11"/>
          <p:cNvSpPr txBox="1"/>
          <p:nvPr/>
        </p:nvSpPr>
        <p:spPr>
          <a:xfrm>
            <a:off x="986278" y="3362841"/>
            <a:ext cx="3128522" cy="450060"/>
          </a:xfrm>
          <a:prstGeom prst="rect">
            <a:avLst/>
          </a:prstGeom>
        </p:spPr>
        <p:txBody>
          <a:bodyPr wrap="square" lIns="45720" tIns="27432" rIns="45720" bIns="27432" rtlCol="0" anchor="t">
            <a:spAutoFit/>
          </a:bodyPr>
          <a:lstStyle/>
          <a:p>
            <a:pPr>
              <a:lnSpc>
                <a:spcPts val="1540"/>
              </a:lnSpc>
              <a:spcAft>
                <a:spcPts val="400"/>
              </a:spcAft>
            </a:pPr>
            <a:r>
              <a:rPr lang="en-US" sz="1700" b="0" dirty="0">
                <a:latin typeface="Aptos"/>
                <a:ea typeface="Public Sans"/>
                <a:cs typeface="Public Sans"/>
                <a:sym typeface="Public Sans"/>
              </a:rPr>
              <a:t>S</a:t>
            </a:r>
            <a:r>
              <a:rPr lang="ro-RO" sz="1700" b="0" dirty="0">
                <a:latin typeface="Aptos"/>
                <a:ea typeface="Public Sans"/>
                <a:cs typeface="Public Sans"/>
                <a:sym typeface="Public Sans"/>
              </a:rPr>
              <a:t>ă încurajeze elevii la dialog și colaborare</a:t>
            </a:r>
            <a:endParaRPr lang="en-US" sz="1100" dirty="0">
              <a:latin typeface="Public Sans"/>
              <a:ea typeface="Public Sans"/>
              <a:cs typeface="Public Sans"/>
              <a:sym typeface="Public Sans"/>
            </a:endParaRPr>
          </a:p>
        </p:txBody>
      </p:sp>
      <p:sp>
        <p:nvSpPr>
          <p:cNvPr id="12" name="TextBox 12"/>
          <p:cNvSpPr txBox="1"/>
          <p:nvPr/>
        </p:nvSpPr>
        <p:spPr>
          <a:xfrm>
            <a:off x="986278" y="3863094"/>
            <a:ext cx="3204722" cy="450060"/>
          </a:xfrm>
          <a:prstGeom prst="rect">
            <a:avLst/>
          </a:prstGeom>
        </p:spPr>
        <p:txBody>
          <a:bodyPr wrap="square" lIns="45720" tIns="27432" rIns="45720" bIns="27432" rtlCol="0" anchor="t">
            <a:spAutoFit/>
          </a:bodyPr>
          <a:lstStyle/>
          <a:p>
            <a:pPr>
              <a:lnSpc>
                <a:spcPts val="1540"/>
              </a:lnSpc>
              <a:spcAft>
                <a:spcPts val="400"/>
              </a:spcAft>
            </a:pPr>
            <a:r>
              <a:rPr lang="ro-RO" sz="1700" b="0" dirty="0">
                <a:latin typeface="Aptos"/>
                <a:ea typeface="Public Sans"/>
                <a:cs typeface="Public Sans"/>
                <a:sym typeface="Public Sans"/>
              </a:rPr>
              <a:t>Să combat</a:t>
            </a:r>
            <a:r>
              <a:rPr lang="ro-RO" sz="1700" dirty="0">
                <a:latin typeface="Aptos"/>
                <a:ea typeface="Public Sans"/>
                <a:cs typeface="Public Sans"/>
                <a:sym typeface="Public Sans"/>
              </a:rPr>
              <a:t>ă</a:t>
            </a:r>
            <a:r>
              <a:rPr lang="ro-RO" sz="1700" b="0" dirty="0">
                <a:latin typeface="Aptos"/>
                <a:ea typeface="Public Sans"/>
                <a:cs typeface="Public Sans"/>
                <a:sym typeface="Public Sans"/>
              </a:rPr>
              <a:t> prejudecățile și stereotipurile</a:t>
            </a:r>
            <a:endParaRPr lang="en-US" sz="1100" dirty="0">
              <a:latin typeface="Public Sans"/>
              <a:ea typeface="Public Sans"/>
              <a:cs typeface="Public Sans"/>
              <a:sym typeface="Public Sans"/>
            </a:endParaRPr>
          </a:p>
        </p:txBody>
      </p:sp>
      <p:sp>
        <p:nvSpPr>
          <p:cNvPr id="13" name="Freeform 13"/>
          <p:cNvSpPr/>
          <p:nvPr/>
        </p:nvSpPr>
        <p:spPr>
          <a:xfrm>
            <a:off x="514350" y="3840853"/>
            <a:ext cx="268954" cy="268954"/>
          </a:xfrm>
          <a:custGeom>
            <a:avLst/>
            <a:gdLst/>
            <a:ahLst/>
            <a:cxnLst/>
            <a:rect l="l" t="t" r="r" b="b"/>
            <a:pathLst>
              <a:path w="537908" h="537908">
                <a:moveTo>
                  <a:pt x="0" y="0"/>
                </a:moveTo>
                <a:lnTo>
                  <a:pt x="537908" y="0"/>
                </a:lnTo>
                <a:lnTo>
                  <a:pt x="537908" y="537908"/>
                </a:lnTo>
                <a:lnTo>
                  <a:pt x="0" y="5379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14" name="Freeform 14"/>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ro-RO" sz="1200"/>
          </a:p>
        </p:txBody>
      </p:sp>
      <p:sp>
        <p:nvSpPr>
          <p:cNvPr id="15" name="Freeform 15"/>
          <p:cNvSpPr/>
          <p:nvPr/>
        </p:nvSpPr>
        <p:spPr>
          <a:xfrm>
            <a:off x="4317774" y="2925367"/>
            <a:ext cx="4550272" cy="3708472"/>
          </a:xfrm>
          <a:custGeom>
            <a:avLst/>
            <a:gdLst/>
            <a:ahLst/>
            <a:cxnLst/>
            <a:rect l="l" t="t" r="r" b="b"/>
            <a:pathLst>
              <a:path w="9100544" h="7416943">
                <a:moveTo>
                  <a:pt x="0" y="0"/>
                </a:moveTo>
                <a:lnTo>
                  <a:pt x="9100544" y="0"/>
                </a:lnTo>
                <a:lnTo>
                  <a:pt x="9100544" y="7416943"/>
                </a:lnTo>
                <a:lnTo>
                  <a:pt x="0" y="7416943"/>
                </a:lnTo>
                <a:lnTo>
                  <a:pt x="0" y="0"/>
                </a:lnTo>
                <a:close/>
              </a:path>
            </a:pathLst>
          </a:custGeom>
          <a:blipFill>
            <a:blip r:embed="rId6"/>
            <a:stretch>
              <a:fillRect/>
            </a:stretch>
          </a:blipFill>
        </p:spPr>
        <p:txBody>
          <a:bodyPr/>
          <a:lstStyle/>
          <a:p>
            <a:endParaRPr lang="ro-RO" sz="1200"/>
          </a:p>
        </p:txBody>
      </p:sp>
      <p:sp>
        <p:nvSpPr>
          <p:cNvPr id="16" name="Freeform 16"/>
          <p:cNvSpPr/>
          <p:nvPr/>
        </p:nvSpPr>
        <p:spPr>
          <a:xfrm>
            <a:off x="865760" y="4738231"/>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7" name="Freeform 17"/>
          <p:cNvSpPr/>
          <p:nvPr/>
        </p:nvSpPr>
        <p:spPr>
          <a:xfrm>
            <a:off x="7157262" y="1371600"/>
            <a:ext cx="1260893" cy="1267809"/>
          </a:xfrm>
          <a:custGeom>
            <a:avLst/>
            <a:gdLst/>
            <a:ahLst/>
            <a:cxnLst/>
            <a:rect l="l" t="t" r="r" b="b"/>
            <a:pathLst>
              <a:path w="2521786" h="2535617">
                <a:moveTo>
                  <a:pt x="0" y="0"/>
                </a:moveTo>
                <a:lnTo>
                  <a:pt x="2521786" y="0"/>
                </a:lnTo>
                <a:lnTo>
                  <a:pt x="2521786" y="2535617"/>
                </a:lnTo>
                <a:lnTo>
                  <a:pt x="0" y="253561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ro-RO" sz="1200"/>
          </a:p>
        </p:txBody>
      </p:sp>
      <p:sp>
        <p:nvSpPr>
          <p:cNvPr id="18" name="Freeform 18"/>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9"/>
            <a:stretch>
              <a:fillRect/>
            </a:stretch>
          </a:blipFill>
        </p:spPr>
        <p:txBody>
          <a:bodyPr/>
          <a:lstStyle/>
          <a:p>
            <a:endParaRPr lang="ro-RO" sz="1200"/>
          </a:p>
        </p:txBody>
      </p:sp>
      <p:sp>
        <p:nvSpPr>
          <p:cNvPr id="19" name="Rectangle 18"/>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53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a:p>
        </p:txBody>
      </p:sp>
      <p:sp>
        <p:nvSpPr>
          <p:cNvPr id="6" name="Freeform 6"/>
          <p:cNvSpPr/>
          <p:nvPr/>
        </p:nvSpPr>
        <p:spPr>
          <a:xfrm>
            <a:off x="539552" y="159441"/>
            <a:ext cx="3549699" cy="5708573"/>
          </a:xfrm>
          <a:custGeom>
            <a:avLst/>
            <a:gdLst/>
            <a:ahLst/>
            <a:cxnLst/>
            <a:rect l="l" t="t" r="r" b="b"/>
            <a:pathLst>
              <a:path w="7099397" h="9593779">
                <a:moveTo>
                  <a:pt x="0" y="0"/>
                </a:moveTo>
                <a:lnTo>
                  <a:pt x="7099397" y="0"/>
                </a:lnTo>
                <a:lnTo>
                  <a:pt x="7099397" y="9593780"/>
                </a:lnTo>
                <a:lnTo>
                  <a:pt x="0" y="959378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dirty="0"/>
          </a:p>
        </p:txBody>
      </p:sp>
      <p:sp>
        <p:nvSpPr>
          <p:cNvPr id="7" name="Freeform 7"/>
          <p:cNvSpPr/>
          <p:nvPr/>
        </p:nvSpPr>
        <p:spPr>
          <a:xfrm>
            <a:off x="5752869" y="2129936"/>
            <a:ext cx="4029563" cy="4143510"/>
          </a:xfrm>
          <a:custGeom>
            <a:avLst/>
            <a:gdLst/>
            <a:ahLst/>
            <a:cxnLst/>
            <a:rect l="l" t="t" r="r" b="b"/>
            <a:pathLst>
              <a:path w="8059126" h="8287019">
                <a:moveTo>
                  <a:pt x="0" y="0"/>
                </a:moveTo>
                <a:lnTo>
                  <a:pt x="8059127" y="0"/>
                </a:lnTo>
                <a:lnTo>
                  <a:pt x="8059127" y="8287019"/>
                </a:lnTo>
                <a:lnTo>
                  <a:pt x="0" y="8287019"/>
                </a:lnTo>
                <a:lnTo>
                  <a:pt x="0" y="0"/>
                </a:lnTo>
                <a:close/>
              </a:path>
            </a:pathLst>
          </a:custGeom>
          <a:blipFill>
            <a:blip r:embed="rId5"/>
            <a:stretch>
              <a:fillRect/>
            </a:stretch>
          </a:blipFill>
        </p:spPr>
        <p:txBody>
          <a:bodyPr/>
          <a:lstStyle/>
          <a:p>
            <a:endParaRPr lang="ro-RO" sz="1200"/>
          </a:p>
        </p:txBody>
      </p:sp>
      <p:sp>
        <p:nvSpPr>
          <p:cNvPr id="8" name="Freeform 8"/>
          <p:cNvSpPr/>
          <p:nvPr/>
        </p:nvSpPr>
        <p:spPr>
          <a:xfrm>
            <a:off x="4416208" y="1750768"/>
            <a:ext cx="1443199" cy="758336"/>
          </a:xfrm>
          <a:custGeom>
            <a:avLst/>
            <a:gdLst/>
            <a:ahLst/>
            <a:cxnLst/>
            <a:rect l="l" t="t" r="r" b="b"/>
            <a:pathLst>
              <a:path w="2886397" h="1516671">
                <a:moveTo>
                  <a:pt x="0" y="0"/>
                </a:moveTo>
                <a:lnTo>
                  <a:pt x="2886397" y="0"/>
                </a:lnTo>
                <a:lnTo>
                  <a:pt x="2886397" y="1516671"/>
                </a:lnTo>
                <a:lnTo>
                  <a:pt x="0" y="151667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9" name="TextBox 9"/>
          <p:cNvSpPr txBox="1"/>
          <p:nvPr/>
        </p:nvSpPr>
        <p:spPr>
          <a:xfrm>
            <a:off x="992999" y="702783"/>
            <a:ext cx="2779624" cy="510204"/>
          </a:xfrm>
          <a:prstGeom prst="rect">
            <a:avLst/>
          </a:prstGeom>
        </p:spPr>
        <p:txBody>
          <a:bodyPr wrap="square" lIns="45720" tIns="27432" rIns="45720" bIns="27432" rtlCol="0" anchor="t">
            <a:spAutoFit/>
          </a:bodyPr>
          <a:lstStyle/>
          <a:p>
            <a:pPr>
              <a:lnSpc>
                <a:spcPts val="3749"/>
              </a:lnSpc>
              <a:spcAft>
                <a:spcPts val="400"/>
              </a:spcAft>
            </a:pPr>
            <a:r>
              <a:rPr lang="ro-RO" sz="2900" b="0" dirty="0">
                <a:latin typeface="Aptos"/>
                <a:ea typeface="Rockstone"/>
                <a:cs typeface="Rockstone"/>
                <a:sym typeface="Rockstone"/>
              </a:rPr>
              <a:t>Priorităti</a:t>
            </a:r>
            <a:endParaRPr lang="en-US" sz="3749" dirty="0">
              <a:latin typeface="Rockstone"/>
              <a:ea typeface="Rockstone"/>
              <a:cs typeface="Rockstone"/>
              <a:sym typeface="Rockstone"/>
            </a:endParaRPr>
          </a:p>
        </p:txBody>
      </p:sp>
      <p:sp>
        <p:nvSpPr>
          <p:cNvPr id="10" name="TextBox 10"/>
          <p:cNvSpPr txBox="1"/>
          <p:nvPr/>
        </p:nvSpPr>
        <p:spPr>
          <a:xfrm>
            <a:off x="916390" y="1170564"/>
            <a:ext cx="2886389" cy="4361387"/>
          </a:xfrm>
          <a:prstGeom prst="rect">
            <a:avLst/>
          </a:prstGeom>
        </p:spPr>
        <p:txBody>
          <a:bodyPr wrap="square" lIns="45720" tIns="27432" rIns="45720" bIns="27432" rtlCol="0" anchor="t">
            <a:spAutoFit/>
          </a:bodyPr>
          <a:lstStyle/>
          <a:p>
            <a:pPr>
              <a:lnSpc>
                <a:spcPts val="1540"/>
              </a:lnSpc>
              <a:spcAft>
                <a:spcPts val="400"/>
              </a:spcAft>
            </a:pPr>
            <a:r>
              <a:rPr lang="en-US" sz="1700" b="0" dirty="0" err="1">
                <a:solidFill>
                  <a:schemeClr val="tx2">
                    <a:lumMod val="40000"/>
                    <a:lumOff val="60000"/>
                  </a:schemeClr>
                </a:solidFill>
                <a:latin typeface="Aptos"/>
                <a:ea typeface="Public Sans"/>
                <a:cs typeface="Public Sans"/>
                <a:sym typeface="Public Sans"/>
              </a:rPr>
              <a:t>Crearea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unui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mediu</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școlar</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sigur</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incluziv</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suportiv</a:t>
            </a:r>
            <a:r>
              <a:rPr lang="en-US" sz="1700" b="0" dirty="0">
                <a:solidFill>
                  <a:schemeClr val="tx2">
                    <a:lumMod val="40000"/>
                    <a:lumOff val="60000"/>
                  </a:schemeClr>
                </a:solidFill>
                <a:latin typeface="Aptos"/>
                <a:ea typeface="Public Sans"/>
                <a:cs typeface="Public Sans"/>
                <a:sym typeface="Public Sans"/>
              </a:rPr>
              <a:t>;</a:t>
            </a:r>
            <a:endParaRPr lang="ro-RO" sz="1100" dirty="0">
              <a:solidFill>
                <a:schemeClr val="tx2">
                  <a:lumMod val="40000"/>
                  <a:lumOff val="60000"/>
                </a:schemeClr>
              </a:solidFill>
              <a:latin typeface="Public Sans"/>
              <a:ea typeface="Public Sans"/>
              <a:cs typeface="Public Sans"/>
              <a:sym typeface="Public Sans"/>
            </a:endParaRPr>
          </a:p>
          <a:p>
            <a:pPr>
              <a:lnSpc>
                <a:spcPts val="1540"/>
              </a:lnSpc>
              <a:spcAft>
                <a:spcPts val="400"/>
              </a:spcAft>
            </a:pPr>
            <a:r>
              <a:rPr lang="en-US" sz="1700" b="0" dirty="0" err="1">
                <a:solidFill>
                  <a:schemeClr val="tx2">
                    <a:lumMod val="40000"/>
                    <a:lumOff val="60000"/>
                  </a:schemeClr>
                </a:solidFill>
                <a:latin typeface="Aptos"/>
                <a:ea typeface="Public Sans"/>
                <a:cs typeface="Public Sans"/>
                <a:sym typeface="Public Sans"/>
              </a:rPr>
              <a:t>Asigurarea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accesului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echitabil</a:t>
            </a:r>
            <a:r>
              <a:rPr lang="en-US" sz="1700" b="0" dirty="0">
                <a:solidFill>
                  <a:schemeClr val="tx2">
                    <a:lumMod val="40000"/>
                    <a:lumOff val="60000"/>
                  </a:schemeClr>
                </a:solidFill>
                <a:latin typeface="Aptos"/>
                <a:ea typeface="Public Sans"/>
                <a:cs typeface="Public Sans"/>
                <a:sym typeface="Public Sans"/>
              </a:rPr>
              <a:t> la </a:t>
            </a:r>
            <a:r>
              <a:rPr lang="en-US" sz="1700" b="0" dirty="0" err="1">
                <a:solidFill>
                  <a:schemeClr val="tx2">
                    <a:lumMod val="40000"/>
                    <a:lumOff val="60000"/>
                  </a:schemeClr>
                </a:solidFill>
                <a:latin typeface="Aptos"/>
                <a:ea typeface="Public Sans"/>
                <a:cs typeface="Public Sans"/>
                <a:sym typeface="Public Sans"/>
              </a:rPr>
              <a:t>educație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servicii</a:t>
            </a:r>
            <a:r>
              <a:rPr lang="en-US" sz="1700" b="0" dirty="0">
                <a:solidFill>
                  <a:schemeClr val="tx2">
                    <a:lumMod val="40000"/>
                    <a:lumOff val="60000"/>
                  </a:schemeClr>
                </a:solidFill>
                <a:latin typeface="Aptos"/>
                <a:ea typeface="Public Sans"/>
                <a:cs typeface="Public Sans"/>
                <a:sym typeface="Public Sans"/>
              </a:rPr>
              <a:t> de </a:t>
            </a:r>
            <a:r>
              <a:rPr lang="en-US" sz="1700" b="0" dirty="0" err="1">
                <a:solidFill>
                  <a:schemeClr val="tx2">
                    <a:lumMod val="40000"/>
                    <a:lumOff val="60000"/>
                  </a:schemeClr>
                </a:solidFill>
                <a:latin typeface="Aptos"/>
                <a:ea typeface="Public Sans"/>
                <a:cs typeface="Public Sans"/>
                <a:sym typeface="Public Sans"/>
              </a:rPr>
              <a:t>calitate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pentru</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toți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copiii</a:t>
            </a:r>
            <a:r>
              <a:rPr lang="en-US" sz="1700" b="0" dirty="0">
                <a:solidFill>
                  <a:schemeClr val="tx2">
                    <a:lumMod val="40000"/>
                    <a:lumOff val="60000"/>
                  </a:schemeClr>
                </a:solidFill>
                <a:latin typeface="Aptos"/>
                <a:ea typeface="Public Sans"/>
                <a:cs typeface="Public Sans"/>
                <a:sym typeface="Public Sans"/>
              </a:rPr>
              <a:t>/</a:t>
            </a:r>
            <a:r>
              <a:rPr lang="en-US" sz="1700" b="0" dirty="0" err="1">
                <a:solidFill>
                  <a:schemeClr val="tx2">
                    <a:lumMod val="40000"/>
                    <a:lumOff val="60000"/>
                  </a:schemeClr>
                </a:solidFill>
                <a:latin typeface="Aptos"/>
                <a:ea typeface="Public Sans"/>
                <a:cs typeface="Public Sans"/>
                <a:sym typeface="Public Sans"/>
              </a:rPr>
              <a:t>elevii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prin</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identificarea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eliminarea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barierelor</a:t>
            </a:r>
            <a:r>
              <a:rPr lang="en-US" sz="1700" b="0" dirty="0">
                <a:solidFill>
                  <a:schemeClr val="tx2">
                    <a:lumMod val="40000"/>
                    <a:lumOff val="60000"/>
                  </a:schemeClr>
                </a:solidFill>
                <a:latin typeface="Aptos"/>
                <a:ea typeface="Public Sans"/>
                <a:cs typeface="Public Sans"/>
                <a:sym typeface="Public Sans"/>
              </a:rPr>
              <a:t> de </a:t>
            </a:r>
            <a:r>
              <a:rPr lang="en-US" sz="1700" b="0" dirty="0" err="1">
                <a:solidFill>
                  <a:schemeClr val="tx2">
                    <a:lumMod val="40000"/>
                    <a:lumOff val="60000"/>
                  </a:schemeClr>
                </a:solidFill>
                <a:latin typeface="Aptos"/>
                <a:ea typeface="Public Sans"/>
                <a:cs typeface="Public Sans"/>
                <a:sym typeface="Public Sans"/>
              </a:rPr>
              <a:t>mediu</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de </a:t>
            </a:r>
            <a:r>
              <a:rPr lang="en-US" sz="1700" b="0" dirty="0" err="1">
                <a:solidFill>
                  <a:schemeClr val="tx2">
                    <a:lumMod val="40000"/>
                    <a:lumOff val="60000"/>
                  </a:schemeClr>
                </a:solidFill>
                <a:latin typeface="Aptos"/>
                <a:ea typeface="Public Sans"/>
                <a:cs typeface="Public Sans"/>
                <a:sym typeface="Public Sans"/>
              </a:rPr>
              <a:t>învățare</a:t>
            </a:r>
            <a:r>
              <a:rPr lang="en-US" sz="1700" b="0" dirty="0">
                <a:solidFill>
                  <a:schemeClr val="tx2">
                    <a:lumMod val="40000"/>
                    <a:lumOff val="60000"/>
                  </a:schemeClr>
                </a:solidFill>
                <a:latin typeface="Aptos"/>
                <a:ea typeface="Public Sans"/>
                <a:cs typeface="Public Sans"/>
                <a:sym typeface="Public Sans"/>
              </a:rPr>
              <a:t>;</a:t>
            </a:r>
            <a:endParaRPr lang="ro-RO" sz="1100" dirty="0">
              <a:solidFill>
                <a:schemeClr val="tx2">
                  <a:lumMod val="40000"/>
                  <a:lumOff val="60000"/>
                </a:schemeClr>
              </a:solidFill>
              <a:latin typeface="Public Sans"/>
              <a:ea typeface="Public Sans"/>
              <a:cs typeface="Public Sans"/>
              <a:sym typeface="Public Sans"/>
            </a:endParaRPr>
          </a:p>
          <a:p>
            <a:pPr>
              <a:lnSpc>
                <a:spcPts val="1540"/>
              </a:lnSpc>
              <a:spcAft>
                <a:spcPts val="400"/>
              </a:spcAft>
            </a:pPr>
            <a:r>
              <a:rPr lang="en-US" sz="1700" b="0" dirty="0" err="1">
                <a:solidFill>
                  <a:schemeClr val="tx2">
                    <a:lumMod val="40000"/>
                    <a:lumOff val="60000"/>
                  </a:schemeClr>
                </a:solidFill>
                <a:latin typeface="Aptos"/>
                <a:ea typeface="Public Sans"/>
                <a:cs typeface="Public Sans"/>
                <a:sym typeface="Public Sans"/>
              </a:rPr>
              <a:t>Personalizarea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învățării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în</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funcție</a:t>
            </a:r>
            <a:r>
              <a:rPr lang="en-US" sz="1700" b="0" dirty="0">
                <a:solidFill>
                  <a:schemeClr val="tx2">
                    <a:lumMod val="40000"/>
                    <a:lumOff val="60000"/>
                  </a:schemeClr>
                </a:solidFill>
                <a:latin typeface="Aptos"/>
                <a:ea typeface="Public Sans"/>
                <a:cs typeface="Public Sans"/>
                <a:sym typeface="Public Sans"/>
              </a:rPr>
              <a:t> de </a:t>
            </a:r>
            <a:r>
              <a:rPr lang="en-US" sz="1700" b="0" dirty="0" err="1">
                <a:solidFill>
                  <a:schemeClr val="tx2">
                    <a:lumMod val="40000"/>
                    <a:lumOff val="60000"/>
                  </a:schemeClr>
                </a:solidFill>
                <a:latin typeface="Aptos"/>
                <a:ea typeface="Public Sans"/>
                <a:cs typeface="Public Sans"/>
                <a:sym typeface="Public Sans"/>
              </a:rPr>
              <a:t>nevoile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potențialul</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fiecărui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elev</a:t>
            </a:r>
            <a:r>
              <a:rPr lang="en-US" sz="1700" b="0" dirty="0">
                <a:solidFill>
                  <a:schemeClr val="tx2">
                    <a:lumMod val="40000"/>
                    <a:lumOff val="60000"/>
                  </a:schemeClr>
                </a:solidFill>
                <a:latin typeface="Aptos"/>
                <a:ea typeface="Public Sans"/>
                <a:cs typeface="Public Sans"/>
                <a:sym typeface="Public Sans"/>
              </a:rPr>
              <a:t>;</a:t>
            </a:r>
            <a:endParaRPr lang="ro-RO" sz="1100" dirty="0">
              <a:solidFill>
                <a:schemeClr val="tx2">
                  <a:lumMod val="40000"/>
                  <a:lumOff val="60000"/>
                </a:schemeClr>
              </a:solidFill>
              <a:latin typeface="Public Sans"/>
              <a:ea typeface="Public Sans"/>
              <a:cs typeface="Public Sans"/>
              <a:sym typeface="Public Sans"/>
            </a:endParaRPr>
          </a:p>
          <a:p>
            <a:pPr>
              <a:lnSpc>
                <a:spcPts val="1540"/>
              </a:lnSpc>
              <a:spcAft>
                <a:spcPts val="400"/>
              </a:spcAft>
            </a:pPr>
            <a:r>
              <a:rPr lang="en-US" sz="1700" b="0" dirty="0" err="1">
                <a:solidFill>
                  <a:schemeClr val="tx2">
                    <a:lumMod val="40000"/>
                    <a:lumOff val="60000"/>
                  </a:schemeClr>
                </a:solidFill>
                <a:latin typeface="Aptos"/>
                <a:ea typeface="Public Sans"/>
                <a:cs typeface="Public Sans"/>
                <a:sym typeface="Public Sans"/>
              </a:rPr>
              <a:t>Sprijinirea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implicarea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părinților</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în</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parcursul</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educațional</a:t>
            </a:r>
            <a:r>
              <a:rPr lang="en-US" sz="1700" b="0" dirty="0">
                <a:solidFill>
                  <a:schemeClr val="tx2">
                    <a:lumMod val="40000"/>
                    <a:lumOff val="60000"/>
                  </a:schemeClr>
                </a:solidFill>
                <a:latin typeface="Aptos"/>
                <a:ea typeface="Public Sans"/>
                <a:cs typeface="Public Sans"/>
                <a:sym typeface="Public Sans"/>
              </a:rPr>
              <a:t> al </a:t>
            </a:r>
            <a:r>
              <a:rPr lang="en-US" sz="1700" b="0" dirty="0" err="1">
                <a:solidFill>
                  <a:schemeClr val="tx2">
                    <a:lumMod val="40000"/>
                    <a:lumOff val="60000"/>
                  </a:schemeClr>
                </a:solidFill>
                <a:latin typeface="Aptos"/>
                <a:ea typeface="Public Sans"/>
                <a:cs typeface="Public Sans"/>
                <a:sym typeface="Public Sans"/>
              </a:rPr>
              <a:t>copiilor</a:t>
            </a:r>
            <a:r>
              <a:rPr lang="en-US" sz="1700" b="0" dirty="0">
                <a:solidFill>
                  <a:schemeClr val="tx2">
                    <a:lumMod val="40000"/>
                    <a:lumOff val="60000"/>
                  </a:schemeClr>
                </a:solidFill>
                <a:latin typeface="Aptos"/>
                <a:ea typeface="Public Sans"/>
                <a:cs typeface="Public Sans"/>
                <a:sym typeface="Public Sans"/>
              </a:rPr>
              <a:t>;</a:t>
            </a:r>
            <a:endParaRPr lang="ro-RO" sz="1100" dirty="0">
              <a:solidFill>
                <a:schemeClr val="tx2">
                  <a:lumMod val="40000"/>
                  <a:lumOff val="60000"/>
                </a:schemeClr>
              </a:solidFill>
              <a:latin typeface="Public Sans"/>
              <a:ea typeface="Public Sans"/>
              <a:cs typeface="Public Sans"/>
              <a:sym typeface="Public Sans"/>
            </a:endParaRPr>
          </a:p>
          <a:p>
            <a:pPr>
              <a:lnSpc>
                <a:spcPts val="1540"/>
              </a:lnSpc>
              <a:spcAft>
                <a:spcPts val="400"/>
              </a:spcAft>
            </a:pPr>
            <a:r>
              <a:rPr lang="en-US" sz="1700" b="0" dirty="0" err="1">
                <a:solidFill>
                  <a:schemeClr val="tx2">
                    <a:lumMod val="40000"/>
                    <a:lumOff val="60000"/>
                  </a:schemeClr>
                </a:solidFill>
                <a:latin typeface="Aptos"/>
                <a:ea typeface="Public Sans"/>
                <a:cs typeface="Public Sans"/>
                <a:sym typeface="Public Sans"/>
              </a:rPr>
              <a:t>Oferirea</a:t>
            </a:r>
            <a:r>
              <a:rPr lang="en-US" sz="1700" b="0" dirty="0">
                <a:solidFill>
                  <a:schemeClr val="tx2">
                    <a:lumMod val="40000"/>
                    <a:lumOff val="60000"/>
                  </a:schemeClr>
                </a:solidFill>
                <a:latin typeface="Aptos"/>
                <a:ea typeface="Public Sans"/>
                <a:cs typeface="Public Sans"/>
                <a:sym typeface="Public Sans"/>
              </a:rPr>
              <a:t> de </a:t>
            </a:r>
            <a:r>
              <a:rPr lang="en-US" sz="1700" b="0" dirty="0" err="1">
                <a:solidFill>
                  <a:schemeClr val="tx2">
                    <a:lumMod val="40000"/>
                    <a:lumOff val="60000"/>
                  </a:schemeClr>
                </a:solidFill>
                <a:latin typeface="Aptos"/>
                <a:ea typeface="Public Sans"/>
                <a:cs typeface="Public Sans"/>
                <a:sym typeface="Public Sans"/>
              </a:rPr>
              <a:t>suport</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mentorat</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oportunități</a:t>
            </a:r>
            <a:r>
              <a:rPr lang="en-US" sz="1700" b="0" dirty="0">
                <a:solidFill>
                  <a:schemeClr val="tx2">
                    <a:lumMod val="40000"/>
                    <a:lumOff val="60000"/>
                  </a:schemeClr>
                </a:solidFill>
                <a:latin typeface="Aptos"/>
                <a:ea typeface="Public Sans"/>
                <a:cs typeface="Public Sans"/>
                <a:sym typeface="Public Sans"/>
              </a:rPr>
              <a:t> de </a:t>
            </a:r>
            <a:r>
              <a:rPr lang="en-US" sz="1700" b="0" dirty="0" err="1">
                <a:solidFill>
                  <a:schemeClr val="tx2">
                    <a:lumMod val="40000"/>
                    <a:lumOff val="60000"/>
                  </a:schemeClr>
                </a:solidFill>
                <a:latin typeface="Aptos"/>
                <a:ea typeface="Public Sans"/>
                <a:cs typeface="Public Sans"/>
                <a:sym typeface="Public Sans"/>
              </a:rPr>
              <a:t>colaborare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cadrelor</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didactice</a:t>
            </a:r>
            <a:r>
              <a:rPr lang="en-US" sz="1700" b="0" dirty="0">
                <a:solidFill>
                  <a:schemeClr val="tx2">
                    <a:lumMod val="40000"/>
                    <a:lumOff val="60000"/>
                  </a:schemeClr>
                </a:solidFill>
                <a:latin typeface="Aptos"/>
                <a:ea typeface="Public Sans"/>
                <a:cs typeface="Public Sans"/>
                <a:sym typeface="Public Sans"/>
              </a:rPr>
              <a:t>;</a:t>
            </a:r>
            <a:endParaRPr lang="ro-RO" sz="1100" dirty="0">
              <a:solidFill>
                <a:schemeClr val="tx2">
                  <a:lumMod val="40000"/>
                  <a:lumOff val="60000"/>
                </a:schemeClr>
              </a:solidFill>
              <a:latin typeface="Public Sans"/>
              <a:ea typeface="Public Sans"/>
              <a:cs typeface="Public Sans"/>
              <a:sym typeface="Public Sans"/>
            </a:endParaRPr>
          </a:p>
          <a:p>
            <a:pPr>
              <a:lnSpc>
                <a:spcPts val="1540"/>
              </a:lnSpc>
              <a:spcAft>
                <a:spcPts val="400"/>
              </a:spcAft>
            </a:pPr>
            <a:r>
              <a:rPr lang="en-US" sz="1700" b="0" dirty="0" err="1">
                <a:solidFill>
                  <a:schemeClr val="tx2">
                    <a:lumMod val="40000"/>
                    <a:lumOff val="60000"/>
                  </a:schemeClr>
                </a:solidFill>
                <a:latin typeface="Aptos"/>
                <a:ea typeface="Public Sans"/>
                <a:cs typeface="Public Sans"/>
                <a:sym typeface="Public Sans"/>
              </a:rPr>
              <a:t>Promovarea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respectului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pentru</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diversitate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combaterea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prejudecăților</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stereotipurilor</a:t>
            </a:r>
            <a:endParaRPr lang="en-US" sz="1100" dirty="0">
              <a:solidFill>
                <a:schemeClr val="tx2">
                  <a:lumMod val="40000"/>
                  <a:lumOff val="60000"/>
                </a:schemeClr>
              </a:solidFill>
              <a:latin typeface="Public Sans"/>
              <a:ea typeface="Public Sans"/>
              <a:cs typeface="Public Sans"/>
              <a:sym typeface="Public Sans"/>
            </a:endParaRPr>
          </a:p>
        </p:txBody>
      </p:sp>
      <p:sp>
        <p:nvSpPr>
          <p:cNvPr id="11" name="Freeform 11"/>
          <p:cNvSpPr/>
          <p:nvPr/>
        </p:nvSpPr>
        <p:spPr>
          <a:xfrm>
            <a:off x="4416208" y="4199253"/>
            <a:ext cx="1226012" cy="1518708"/>
          </a:xfrm>
          <a:custGeom>
            <a:avLst/>
            <a:gdLst/>
            <a:ahLst/>
            <a:cxnLst/>
            <a:rect l="l" t="t" r="r" b="b"/>
            <a:pathLst>
              <a:path w="2452023" h="3037416">
                <a:moveTo>
                  <a:pt x="0" y="0"/>
                </a:moveTo>
                <a:lnTo>
                  <a:pt x="2452023" y="0"/>
                </a:lnTo>
                <a:lnTo>
                  <a:pt x="2452023" y="3037416"/>
                </a:lnTo>
                <a:lnTo>
                  <a:pt x="0" y="30374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2" name="Freeform 12"/>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3" name="Rectangle 12"/>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54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a:p>
          </p:txBody>
        </p:sp>
      </p:grpSp>
      <p:sp>
        <p:nvSpPr>
          <p:cNvPr id="5" name="Freeform 5"/>
          <p:cNvSpPr/>
          <p:nvPr/>
        </p:nvSpPr>
        <p:spPr>
          <a:xfrm>
            <a:off x="-96487" y="655150"/>
            <a:ext cx="6629935" cy="3878512"/>
          </a:xfrm>
          <a:custGeom>
            <a:avLst/>
            <a:gdLst/>
            <a:ahLst/>
            <a:cxnLst/>
            <a:rect l="l" t="t" r="r" b="b"/>
            <a:pathLst>
              <a:path w="13259870" h="7757024">
                <a:moveTo>
                  <a:pt x="0" y="0"/>
                </a:moveTo>
                <a:lnTo>
                  <a:pt x="13259870" y="0"/>
                </a:lnTo>
                <a:lnTo>
                  <a:pt x="13259870" y="7757024"/>
                </a:lnTo>
                <a:lnTo>
                  <a:pt x="0" y="77570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dirty="0"/>
          </a:p>
        </p:txBody>
      </p:sp>
      <p:sp>
        <p:nvSpPr>
          <p:cNvPr id="6" name="Freeform 6"/>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a:p>
        </p:txBody>
      </p:sp>
      <p:sp>
        <p:nvSpPr>
          <p:cNvPr id="7" name="Freeform 7"/>
          <p:cNvSpPr/>
          <p:nvPr/>
        </p:nvSpPr>
        <p:spPr>
          <a:xfrm>
            <a:off x="3541725" y="2770644"/>
            <a:ext cx="5830216" cy="3454403"/>
          </a:xfrm>
          <a:custGeom>
            <a:avLst/>
            <a:gdLst/>
            <a:ahLst/>
            <a:cxnLst/>
            <a:rect l="l" t="t" r="r" b="b"/>
            <a:pathLst>
              <a:path w="11660432" h="6908806">
                <a:moveTo>
                  <a:pt x="0" y="0"/>
                </a:moveTo>
                <a:lnTo>
                  <a:pt x="11660432" y="0"/>
                </a:lnTo>
                <a:lnTo>
                  <a:pt x="11660432" y="6908805"/>
                </a:lnTo>
                <a:lnTo>
                  <a:pt x="0" y="6908805"/>
                </a:lnTo>
                <a:lnTo>
                  <a:pt x="0" y="0"/>
                </a:lnTo>
                <a:close/>
              </a:path>
            </a:pathLst>
          </a:custGeom>
          <a:blipFill>
            <a:blip r:embed="rId5"/>
            <a:stretch>
              <a:fillRect/>
            </a:stretch>
          </a:blipFill>
        </p:spPr>
        <p:txBody>
          <a:bodyPr/>
          <a:lstStyle/>
          <a:p>
            <a:endParaRPr lang="ro-RO" sz="1200"/>
          </a:p>
        </p:txBody>
      </p:sp>
      <p:sp>
        <p:nvSpPr>
          <p:cNvPr id="8" name="TextBox 8"/>
          <p:cNvSpPr txBox="1"/>
          <p:nvPr/>
        </p:nvSpPr>
        <p:spPr>
          <a:xfrm>
            <a:off x="543953" y="920675"/>
            <a:ext cx="3101739" cy="510204"/>
          </a:xfrm>
          <a:prstGeom prst="rect">
            <a:avLst/>
          </a:prstGeom>
        </p:spPr>
        <p:txBody>
          <a:bodyPr wrap="square" lIns="45720" tIns="27432" rIns="45720" bIns="27432" rtlCol="0" anchor="t">
            <a:spAutoFit/>
          </a:bodyPr>
          <a:lstStyle/>
          <a:p>
            <a:pPr>
              <a:lnSpc>
                <a:spcPts val="3749"/>
              </a:lnSpc>
              <a:spcAft>
                <a:spcPts val="400"/>
              </a:spcAft>
            </a:pPr>
            <a:r>
              <a:rPr lang="ro-RO" sz="2900" b="0" dirty="0">
                <a:latin typeface="Aptos"/>
                <a:ea typeface="Rockstone"/>
                <a:cs typeface="Rockstone"/>
                <a:sym typeface="Rockstone"/>
              </a:rPr>
              <a:t>Recomandări</a:t>
            </a:r>
            <a:endParaRPr lang="en-US" sz="3749" dirty="0">
              <a:latin typeface="Rockstone"/>
              <a:ea typeface="Rockstone"/>
              <a:cs typeface="Rockstone"/>
              <a:sym typeface="Rockstone"/>
            </a:endParaRPr>
          </a:p>
        </p:txBody>
      </p:sp>
      <p:sp>
        <p:nvSpPr>
          <p:cNvPr id="9" name="TextBox 9"/>
          <p:cNvSpPr txBox="1"/>
          <p:nvPr/>
        </p:nvSpPr>
        <p:spPr>
          <a:xfrm>
            <a:off x="120676" y="1479237"/>
            <a:ext cx="6063130" cy="2632516"/>
          </a:xfrm>
          <a:prstGeom prst="rect">
            <a:avLst/>
          </a:prstGeom>
        </p:spPr>
        <p:txBody>
          <a:bodyPr wrap="square" lIns="45720" tIns="27432" rIns="45720" bIns="27432" rtlCol="0" anchor="t">
            <a:spAutoFit/>
          </a:bodyPr>
          <a:lstStyle/>
          <a:p>
            <a:pPr marL="171450" indent="-171450">
              <a:lnSpc>
                <a:spcPts val="1540"/>
              </a:lnSpc>
              <a:spcAft>
                <a:spcPts val="400"/>
              </a:spcAft>
              <a:buFont typeface="Arial" panose="020B0604020202020204" pitchFamily="34" charset="0"/>
              <a:buChar char="•"/>
            </a:pPr>
            <a:r>
              <a:rPr lang="en-US" sz="1700" b="0" dirty="0" err="1">
                <a:solidFill>
                  <a:schemeClr val="tx2">
                    <a:lumMod val="40000"/>
                    <a:lumOff val="60000"/>
                  </a:schemeClr>
                </a:solidFill>
                <a:latin typeface="Aptos"/>
                <a:ea typeface="Public Sans"/>
                <a:cs typeface="Public Sans"/>
                <a:sym typeface="Public Sans"/>
              </a:rPr>
              <a:t>Organizarea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periodică</a:t>
            </a:r>
            <a:r>
              <a:rPr lang="en-US" sz="1700" b="0" dirty="0">
                <a:solidFill>
                  <a:schemeClr val="tx2">
                    <a:lumMod val="40000"/>
                    <a:lumOff val="60000"/>
                  </a:schemeClr>
                </a:solidFill>
                <a:latin typeface="Aptos"/>
                <a:ea typeface="Public Sans"/>
                <a:cs typeface="Public Sans"/>
                <a:sym typeface="Public Sans"/>
              </a:rPr>
              <a:t> a </a:t>
            </a:r>
            <a:r>
              <a:rPr lang="en-US" sz="1700" b="0" dirty="0" err="1">
                <a:solidFill>
                  <a:schemeClr val="tx2">
                    <a:lumMod val="40000"/>
                    <a:lumOff val="60000"/>
                  </a:schemeClr>
                </a:solidFill>
                <a:latin typeface="Aptos"/>
                <a:ea typeface="Public Sans"/>
                <a:cs typeface="Public Sans"/>
                <a:sym typeface="Public Sans"/>
              </a:rPr>
              <a:t>întâlnirilor</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metodice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 </a:t>
            </a:r>
            <a:r>
              <a:rPr lang="en-US" sz="1700" b="0" dirty="0" err="1">
                <a:solidFill>
                  <a:schemeClr val="tx2">
                    <a:lumMod val="40000"/>
                    <a:lumOff val="60000"/>
                  </a:schemeClr>
                </a:solidFill>
                <a:latin typeface="Aptos"/>
                <a:ea typeface="Public Sans"/>
                <a:cs typeface="Public Sans"/>
                <a:sym typeface="Public Sans"/>
              </a:rPr>
              <a:t>activităților</a:t>
            </a:r>
            <a:r>
              <a:rPr lang="en-US" sz="1700" b="0" dirty="0">
                <a:solidFill>
                  <a:schemeClr val="tx2">
                    <a:lumMod val="40000"/>
                    <a:lumOff val="60000"/>
                  </a:schemeClr>
                </a:solidFill>
                <a:latin typeface="Aptos"/>
                <a:ea typeface="Public Sans"/>
                <a:cs typeface="Public Sans"/>
                <a:sym typeface="Public Sans"/>
              </a:rPr>
              <a:t> de </a:t>
            </a:r>
            <a:r>
              <a:rPr lang="en-US" sz="1700" b="0" dirty="0" err="1">
                <a:solidFill>
                  <a:schemeClr val="tx2">
                    <a:lumMod val="40000"/>
                    <a:lumOff val="60000"/>
                  </a:schemeClr>
                </a:solidFill>
                <a:latin typeface="Aptos"/>
                <a:ea typeface="Public Sans"/>
                <a:cs typeface="Public Sans"/>
                <a:sym typeface="Public Sans"/>
              </a:rPr>
              <a:t>schimb</a:t>
            </a:r>
            <a:r>
              <a:rPr lang="en-US" sz="1700" b="0" dirty="0">
                <a:solidFill>
                  <a:schemeClr val="tx2">
                    <a:lumMod val="40000"/>
                    <a:lumOff val="60000"/>
                  </a:schemeClr>
                </a:solidFill>
                <a:latin typeface="Aptos"/>
                <a:ea typeface="Public Sans"/>
                <a:cs typeface="Public Sans"/>
                <a:sym typeface="Public Sans"/>
              </a:rPr>
              <a:t> de </a:t>
            </a:r>
            <a:r>
              <a:rPr lang="en-US" sz="1700" b="0" dirty="0" err="1">
                <a:solidFill>
                  <a:schemeClr val="tx2">
                    <a:lumMod val="40000"/>
                    <a:lumOff val="60000"/>
                  </a:schemeClr>
                </a:solidFill>
                <a:latin typeface="Aptos"/>
                <a:ea typeface="Public Sans"/>
                <a:cs typeface="Public Sans"/>
                <a:sym typeface="Public Sans"/>
              </a:rPr>
              <a:t>bune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practici</a:t>
            </a:r>
            <a:r>
              <a:rPr lang="en-US" sz="1700" b="0" dirty="0">
                <a:solidFill>
                  <a:schemeClr val="tx2">
                    <a:lumMod val="40000"/>
                    <a:lumOff val="60000"/>
                  </a:schemeClr>
                </a:solidFill>
                <a:latin typeface="Aptos"/>
                <a:ea typeface="Public Sans"/>
                <a:cs typeface="Public Sans"/>
                <a:sym typeface="Public Sans"/>
              </a:rPr>
              <a:t>;</a:t>
            </a:r>
            <a:endParaRPr lang="ro-RO" sz="1200" dirty="0">
              <a:solidFill>
                <a:schemeClr val="tx2">
                  <a:lumMod val="40000"/>
                  <a:lumOff val="60000"/>
                </a:schemeClr>
              </a:solidFill>
              <a:latin typeface="Public Sans"/>
              <a:ea typeface="Public Sans"/>
              <a:cs typeface="Public Sans"/>
              <a:sym typeface="Public Sans"/>
            </a:endParaRPr>
          </a:p>
          <a:p>
            <a:pPr marL="171450" indent="-171450">
              <a:lnSpc>
                <a:spcPts val="1540"/>
              </a:lnSpc>
              <a:spcAft>
                <a:spcPts val="400"/>
              </a:spcAft>
              <a:buFont typeface="Arial" panose="020B0604020202020204" pitchFamily="34" charset="0"/>
              <a:buChar char="•"/>
            </a:pPr>
            <a:r>
              <a:rPr lang="en-US" sz="1700" b="0" dirty="0" err="1">
                <a:solidFill>
                  <a:schemeClr val="tx2">
                    <a:lumMod val="40000"/>
                    <a:lumOff val="60000"/>
                  </a:schemeClr>
                </a:solidFill>
                <a:latin typeface="Aptos"/>
                <a:ea typeface="Public Sans"/>
                <a:cs typeface="Public Sans"/>
                <a:sym typeface="Public Sans"/>
              </a:rPr>
              <a:t>Consolidarea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colaborării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interdisciplinare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 </a:t>
            </a:r>
            <a:r>
              <a:rPr lang="en-US" sz="1700" b="0" dirty="0" err="1">
                <a:solidFill>
                  <a:schemeClr val="tx2">
                    <a:lumMod val="40000"/>
                    <a:lumOff val="60000"/>
                  </a:schemeClr>
                </a:solidFill>
                <a:latin typeface="Aptos"/>
                <a:ea typeface="Public Sans"/>
                <a:cs typeface="Public Sans"/>
                <a:sym typeface="Public Sans"/>
              </a:rPr>
              <a:t>lucrului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în</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echipă</a:t>
            </a:r>
            <a:r>
              <a:rPr lang="en-US" sz="1700" b="0" dirty="0">
                <a:solidFill>
                  <a:schemeClr val="tx2">
                    <a:lumMod val="40000"/>
                    <a:lumOff val="60000"/>
                  </a:schemeClr>
                </a:solidFill>
                <a:latin typeface="Aptos"/>
                <a:ea typeface="Public Sans"/>
                <a:cs typeface="Public Sans"/>
                <a:sym typeface="Public Sans"/>
              </a:rPr>
              <a:t>;</a:t>
            </a:r>
            <a:endParaRPr lang="ro-RO" sz="1200" dirty="0">
              <a:solidFill>
                <a:schemeClr val="tx2">
                  <a:lumMod val="40000"/>
                  <a:lumOff val="60000"/>
                </a:schemeClr>
              </a:solidFill>
              <a:latin typeface="Public Sans"/>
              <a:ea typeface="Public Sans"/>
              <a:cs typeface="Public Sans"/>
              <a:sym typeface="Public Sans"/>
            </a:endParaRPr>
          </a:p>
          <a:p>
            <a:pPr marL="171450" indent="-171450">
              <a:lnSpc>
                <a:spcPts val="1540"/>
              </a:lnSpc>
              <a:spcAft>
                <a:spcPts val="400"/>
              </a:spcAft>
              <a:buFont typeface="Arial" panose="020B0604020202020204" pitchFamily="34" charset="0"/>
              <a:buChar char="•"/>
            </a:pPr>
            <a:r>
              <a:rPr lang="en-US" sz="1700" b="0" dirty="0" err="1">
                <a:solidFill>
                  <a:schemeClr val="tx2">
                    <a:lumMod val="40000"/>
                    <a:lumOff val="60000"/>
                  </a:schemeClr>
                </a:solidFill>
                <a:latin typeface="Aptos"/>
                <a:ea typeface="Public Sans"/>
                <a:cs typeface="Public Sans"/>
                <a:sym typeface="Public Sans"/>
              </a:rPr>
              <a:t>Dezvoltarea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utilizarea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resurselor</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materiale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digitale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adaptate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diversității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nevoilor</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elevilor</a:t>
            </a:r>
            <a:r>
              <a:rPr lang="en-US" sz="1700" b="0" dirty="0">
                <a:solidFill>
                  <a:schemeClr val="tx2">
                    <a:lumMod val="40000"/>
                    <a:lumOff val="60000"/>
                  </a:schemeClr>
                </a:solidFill>
                <a:latin typeface="Aptos"/>
                <a:ea typeface="Public Sans"/>
                <a:cs typeface="Public Sans"/>
                <a:sym typeface="Public Sans"/>
              </a:rPr>
              <a:t>;</a:t>
            </a:r>
            <a:endParaRPr lang="ro-RO" sz="1200" dirty="0">
              <a:solidFill>
                <a:schemeClr val="tx2">
                  <a:lumMod val="40000"/>
                  <a:lumOff val="60000"/>
                </a:schemeClr>
              </a:solidFill>
              <a:latin typeface="Public Sans"/>
              <a:ea typeface="Public Sans"/>
              <a:cs typeface="Public Sans"/>
              <a:sym typeface="Public Sans"/>
            </a:endParaRPr>
          </a:p>
          <a:p>
            <a:pPr marL="171450" indent="-171450">
              <a:lnSpc>
                <a:spcPts val="1540"/>
              </a:lnSpc>
              <a:spcAft>
                <a:spcPts val="400"/>
              </a:spcAft>
              <a:buFont typeface="Arial" panose="020B0604020202020204" pitchFamily="34" charset="0"/>
              <a:buChar char="•"/>
            </a:pPr>
            <a:r>
              <a:rPr lang="en-US" sz="1700" b="0" dirty="0" err="1">
                <a:solidFill>
                  <a:schemeClr val="tx2">
                    <a:lumMod val="40000"/>
                    <a:lumOff val="60000"/>
                  </a:schemeClr>
                </a:solidFill>
                <a:latin typeface="Aptos"/>
                <a:ea typeface="Public Sans"/>
                <a:cs typeface="Public Sans"/>
                <a:sym typeface="Public Sans"/>
              </a:rPr>
              <a:t>Consolidarea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parteneriatului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școală</a:t>
            </a:r>
            <a:r>
              <a:rPr lang="en-US" sz="1700" b="0" dirty="0">
                <a:solidFill>
                  <a:schemeClr val="tx2">
                    <a:lumMod val="40000"/>
                    <a:lumOff val="60000"/>
                  </a:schemeClr>
                </a:solidFill>
                <a:latin typeface="Aptos"/>
                <a:ea typeface="Public Sans"/>
                <a:cs typeface="Public Sans"/>
                <a:sym typeface="Public Sans"/>
              </a:rPr>
              <a:t>–</a:t>
            </a:r>
            <a:r>
              <a:rPr lang="en-US" sz="1700" b="0" dirty="0" err="1">
                <a:solidFill>
                  <a:schemeClr val="tx2">
                    <a:lumMod val="40000"/>
                    <a:lumOff val="60000"/>
                  </a:schemeClr>
                </a:solidFill>
                <a:latin typeface="Aptos"/>
                <a:ea typeface="Public Sans"/>
                <a:cs typeface="Public Sans"/>
                <a:sym typeface="Public Sans"/>
              </a:rPr>
              <a:t>familie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prin</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comunicare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implicare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activă</a:t>
            </a:r>
            <a:r>
              <a:rPr lang="en-US" sz="1700" b="0" dirty="0">
                <a:solidFill>
                  <a:schemeClr val="tx2">
                    <a:lumMod val="40000"/>
                    <a:lumOff val="60000"/>
                  </a:schemeClr>
                </a:solidFill>
                <a:latin typeface="Aptos"/>
                <a:ea typeface="Public Sans"/>
                <a:cs typeface="Public Sans"/>
                <a:sym typeface="Public Sans"/>
              </a:rPr>
              <a:t>;</a:t>
            </a:r>
            <a:endParaRPr lang="ro-RO" sz="1200" dirty="0">
              <a:solidFill>
                <a:schemeClr val="tx2">
                  <a:lumMod val="40000"/>
                  <a:lumOff val="60000"/>
                </a:schemeClr>
              </a:solidFill>
              <a:latin typeface="Public Sans"/>
              <a:ea typeface="Public Sans"/>
              <a:cs typeface="Public Sans"/>
              <a:sym typeface="Public Sans"/>
            </a:endParaRPr>
          </a:p>
          <a:p>
            <a:pPr marL="171450" indent="-171450">
              <a:lnSpc>
                <a:spcPts val="1540"/>
              </a:lnSpc>
              <a:spcAft>
                <a:spcPts val="400"/>
              </a:spcAft>
              <a:buFont typeface="Arial" panose="020B0604020202020204" pitchFamily="34" charset="0"/>
              <a:buChar char="•"/>
            </a:pPr>
            <a:r>
              <a:rPr lang="en-US" sz="1700" b="0" dirty="0" err="1">
                <a:solidFill>
                  <a:schemeClr val="tx2">
                    <a:lumMod val="40000"/>
                    <a:lumOff val="60000"/>
                  </a:schemeClr>
                </a:solidFill>
                <a:latin typeface="Aptos"/>
                <a:ea typeface="Public Sans"/>
                <a:cs typeface="Public Sans"/>
                <a:sym typeface="Public Sans"/>
              </a:rPr>
              <a:t>Participarea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cadrelor</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didactice</a:t>
            </a:r>
            <a:r>
              <a:rPr lang="en-US" sz="1700" b="0" dirty="0">
                <a:solidFill>
                  <a:schemeClr val="tx2">
                    <a:lumMod val="40000"/>
                    <a:lumOff val="60000"/>
                  </a:schemeClr>
                </a:solidFill>
                <a:latin typeface="Aptos"/>
                <a:ea typeface="Public Sans"/>
                <a:cs typeface="Public Sans"/>
                <a:sym typeface="Public Sans"/>
              </a:rPr>
              <a:t> la </a:t>
            </a:r>
            <a:r>
              <a:rPr lang="en-US" sz="1700" b="0" dirty="0" err="1">
                <a:solidFill>
                  <a:schemeClr val="tx2">
                    <a:lumMod val="40000"/>
                    <a:lumOff val="60000"/>
                  </a:schemeClr>
                </a:solidFill>
                <a:latin typeface="Aptos"/>
                <a:ea typeface="Public Sans"/>
                <a:cs typeface="Public Sans"/>
                <a:sym typeface="Public Sans"/>
              </a:rPr>
              <a:t>programe</a:t>
            </a:r>
            <a:r>
              <a:rPr lang="en-US" sz="1700" b="0" dirty="0">
                <a:solidFill>
                  <a:schemeClr val="tx2">
                    <a:lumMod val="40000"/>
                    <a:lumOff val="60000"/>
                  </a:schemeClr>
                </a:solidFill>
                <a:latin typeface="Aptos"/>
                <a:ea typeface="Public Sans"/>
                <a:cs typeface="Public Sans"/>
                <a:sym typeface="Public Sans"/>
              </a:rPr>
              <a:t> de </a:t>
            </a:r>
            <a:r>
              <a:rPr lang="en-US" sz="1700" b="0" dirty="0" err="1">
                <a:solidFill>
                  <a:schemeClr val="tx2">
                    <a:lumMod val="40000"/>
                    <a:lumOff val="60000"/>
                  </a:schemeClr>
                </a:solidFill>
                <a:latin typeface="Aptos"/>
                <a:ea typeface="Public Sans"/>
                <a:cs typeface="Public Sans"/>
                <a:sym typeface="Public Sans"/>
              </a:rPr>
              <a:t>formare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continuă</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în</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domeniul</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educației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incluzive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multiculturale</a:t>
            </a:r>
            <a:r>
              <a:rPr lang="en-US" sz="1700" b="0" dirty="0">
                <a:solidFill>
                  <a:schemeClr val="tx2">
                    <a:lumMod val="40000"/>
                    <a:lumOff val="60000"/>
                  </a:schemeClr>
                </a:solidFill>
                <a:latin typeface="Aptos"/>
                <a:ea typeface="Public Sans"/>
                <a:cs typeface="Public Sans"/>
                <a:sym typeface="Public Sans"/>
              </a:rPr>
              <a:t>;</a:t>
            </a:r>
            <a:endParaRPr lang="ro-RO" sz="1200" dirty="0">
              <a:solidFill>
                <a:schemeClr val="tx2">
                  <a:lumMod val="40000"/>
                  <a:lumOff val="60000"/>
                </a:schemeClr>
              </a:solidFill>
              <a:latin typeface="Public Sans"/>
              <a:ea typeface="Public Sans"/>
              <a:cs typeface="Public Sans"/>
              <a:sym typeface="Public Sans"/>
            </a:endParaRPr>
          </a:p>
          <a:p>
            <a:pPr marL="171450" indent="-171450">
              <a:lnSpc>
                <a:spcPts val="1540"/>
              </a:lnSpc>
              <a:spcAft>
                <a:spcPts val="400"/>
              </a:spcAft>
              <a:buFont typeface="Arial" panose="020B0604020202020204" pitchFamily="34" charset="0"/>
              <a:buChar char="•"/>
            </a:pPr>
            <a:r>
              <a:rPr lang="en-US" sz="1700" b="0" dirty="0" err="1">
                <a:solidFill>
                  <a:schemeClr val="tx2">
                    <a:lumMod val="40000"/>
                    <a:lumOff val="60000"/>
                  </a:schemeClr>
                </a:solidFill>
                <a:latin typeface="Aptos"/>
                <a:ea typeface="Public Sans"/>
                <a:cs typeface="Public Sans"/>
                <a:sym typeface="Public Sans"/>
              </a:rPr>
              <a:t>Promovarea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unui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climat</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educațional</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bazat</a:t>
            </a:r>
            <a:r>
              <a:rPr lang="en-US" sz="1700" b="0" dirty="0">
                <a:solidFill>
                  <a:schemeClr val="tx2">
                    <a:lumMod val="40000"/>
                    <a:lumOff val="60000"/>
                  </a:schemeClr>
                </a:solidFill>
                <a:latin typeface="Aptos"/>
                <a:ea typeface="Public Sans"/>
                <a:cs typeface="Public Sans"/>
                <a:sym typeface="Public Sans"/>
              </a:rPr>
              <a:t> pe </a:t>
            </a:r>
            <a:r>
              <a:rPr lang="en-US" sz="1700" b="0" dirty="0" err="1">
                <a:solidFill>
                  <a:schemeClr val="tx2">
                    <a:lumMod val="40000"/>
                    <a:lumOff val="60000"/>
                  </a:schemeClr>
                </a:solidFill>
                <a:latin typeface="Aptos"/>
                <a:ea typeface="Public Sans"/>
                <a:cs typeface="Public Sans"/>
                <a:sym typeface="Public Sans"/>
              </a:rPr>
              <a:t>incluziune</a:t>
            </a:r>
            <a:r>
              <a:rPr lang="en-US" sz="1700" b="0" dirty="0">
                <a:solidFill>
                  <a:schemeClr val="tx2">
                    <a:lumMod val="40000"/>
                    <a:lumOff val="60000"/>
                  </a:schemeClr>
                </a:solidFill>
                <a:latin typeface="Aptos"/>
                <a:ea typeface="Public Sans"/>
                <a:cs typeface="Public Sans"/>
                <a:sym typeface="Public Sans"/>
              </a:rPr>
              <a:t>, respect, </a:t>
            </a:r>
            <a:r>
              <a:rPr lang="en-US" sz="1700" b="0" dirty="0" err="1">
                <a:solidFill>
                  <a:schemeClr val="tx2">
                    <a:lumMod val="40000"/>
                    <a:lumOff val="60000"/>
                  </a:schemeClr>
                </a:solidFill>
                <a:latin typeface="Aptos"/>
                <a:ea typeface="Public Sans"/>
                <a:cs typeface="Public Sans"/>
                <a:sym typeface="Public Sans"/>
              </a:rPr>
              <a:t>echitate</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și</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valorizarea</a:t>
            </a:r>
            <a:r>
              <a:rPr lang="en-US" sz="1700" b="0" dirty="0">
                <a:solidFill>
                  <a:schemeClr val="tx2">
                    <a:lumMod val="40000"/>
                    <a:lumOff val="60000"/>
                  </a:schemeClr>
                </a:solidFill>
                <a:latin typeface="Aptos"/>
                <a:ea typeface="Public Sans"/>
                <a:cs typeface="Public Sans"/>
                <a:sym typeface="Public Sans"/>
              </a:rPr>
              <a:t> </a:t>
            </a:r>
            <a:r>
              <a:rPr lang="en-US" sz="1700" b="0" dirty="0" err="1">
                <a:solidFill>
                  <a:schemeClr val="tx2">
                    <a:lumMod val="40000"/>
                    <a:lumOff val="60000"/>
                  </a:schemeClr>
                </a:solidFill>
                <a:latin typeface="Aptos"/>
                <a:ea typeface="Public Sans"/>
                <a:cs typeface="Public Sans"/>
                <a:sym typeface="Public Sans"/>
              </a:rPr>
              <a:t>diversității</a:t>
            </a:r>
            <a:r>
              <a:rPr lang="en-US" sz="1700" b="0" dirty="0">
                <a:solidFill>
                  <a:schemeClr val="tx2">
                    <a:lumMod val="40000"/>
                    <a:lumOff val="60000"/>
                  </a:schemeClr>
                </a:solidFill>
                <a:latin typeface="Aptos"/>
                <a:ea typeface="Public Sans"/>
                <a:cs typeface="Public Sans"/>
                <a:sym typeface="Public Sans"/>
              </a:rPr>
              <a:t>.</a:t>
            </a:r>
          </a:p>
        </p:txBody>
      </p:sp>
      <p:sp>
        <p:nvSpPr>
          <p:cNvPr id="10" name="Freeform 10"/>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a:p>
        </p:txBody>
      </p:sp>
      <p:sp>
        <p:nvSpPr>
          <p:cNvPr id="11" name="Freeform 11"/>
          <p:cNvSpPr/>
          <p:nvPr/>
        </p:nvSpPr>
        <p:spPr>
          <a:xfrm rot="880130">
            <a:off x="7979214" y="1229539"/>
            <a:ext cx="1300873" cy="1691442"/>
          </a:xfrm>
          <a:custGeom>
            <a:avLst/>
            <a:gdLst/>
            <a:ahLst/>
            <a:cxnLst/>
            <a:rect l="l" t="t" r="r" b="b"/>
            <a:pathLst>
              <a:path w="2601745" h="3382883">
                <a:moveTo>
                  <a:pt x="0" y="0"/>
                </a:moveTo>
                <a:lnTo>
                  <a:pt x="2601744" y="0"/>
                </a:lnTo>
                <a:lnTo>
                  <a:pt x="2601744" y="3382883"/>
                </a:lnTo>
                <a:lnTo>
                  <a:pt x="0" y="338288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a:p>
        </p:txBody>
      </p:sp>
      <p:sp>
        <p:nvSpPr>
          <p:cNvPr id="12" name="Freeform 12"/>
          <p:cNvSpPr/>
          <p:nvPr/>
        </p:nvSpPr>
        <p:spPr>
          <a:xfrm>
            <a:off x="6504403" y="857250"/>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8"/>
            <a:stretch>
              <a:fillRect/>
            </a:stretch>
          </a:blipFill>
        </p:spPr>
        <p:txBody>
          <a:bodyPr/>
          <a:lstStyle/>
          <a:p>
            <a:endParaRPr lang="ro-RO" sz="1200"/>
          </a:p>
        </p:txBody>
      </p:sp>
      <p:sp>
        <p:nvSpPr>
          <p:cNvPr id="13" name="Rectangle 12"/>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55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oup 2"/>
          <p:cNvGrpSpPr/>
          <p:nvPr/>
        </p:nvGrpSpPr>
        <p:grpSpPr>
          <a:xfrm>
            <a:off x="-662137" y="811932"/>
            <a:ext cx="10468274" cy="5234137"/>
            <a:chOff x="0" y="0"/>
            <a:chExt cx="27915396" cy="13957698"/>
          </a:xfrm>
        </p:grpSpPr>
        <p:sp>
          <p:nvSpPr>
            <p:cNvPr id="3" name="Freeform 3"/>
            <p:cNvSpPr/>
            <p:nvPr/>
          </p:nvSpPr>
          <p:spPr>
            <a:xfrm>
              <a:off x="0"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noProof="0" dirty="0"/>
            </a:p>
          </p:txBody>
        </p:sp>
        <p:sp>
          <p:nvSpPr>
            <p:cNvPr id="4" name="Freeform 4"/>
            <p:cNvSpPr/>
            <p:nvPr/>
          </p:nvSpPr>
          <p:spPr>
            <a:xfrm>
              <a:off x="13957698" y="0"/>
              <a:ext cx="13957698" cy="13957698"/>
            </a:xfrm>
            <a:custGeom>
              <a:avLst/>
              <a:gdLst/>
              <a:ahLst/>
              <a:cxnLst/>
              <a:rect l="l" t="t" r="r" b="b"/>
              <a:pathLst>
                <a:path w="13957698" h="13957698">
                  <a:moveTo>
                    <a:pt x="0" y="0"/>
                  </a:moveTo>
                  <a:lnTo>
                    <a:pt x="13957698" y="0"/>
                  </a:lnTo>
                  <a:lnTo>
                    <a:pt x="13957698" y="13957698"/>
                  </a:lnTo>
                  <a:lnTo>
                    <a:pt x="0" y="13957698"/>
                  </a:lnTo>
                  <a:lnTo>
                    <a:pt x="0" y="0"/>
                  </a:lnTo>
                  <a:close/>
                </a:path>
              </a:pathLst>
            </a:custGeom>
            <a:blipFill>
              <a:blip>
                <a:alphaModFix amt="15000"/>
                <a:extLst>
                  <a:ext uri="{96DAC541-7B7A-43D3-8B79-37D633B846F1}">
                    <asvg:svgBlip xmlns:asvg="http://schemas.microsoft.com/office/drawing/2016/SVG/main" r:embed="rId2"/>
                  </a:ext>
                </a:extLst>
              </a:blip>
              <a:stretch>
                <a:fillRect/>
              </a:stretch>
            </a:blipFill>
          </p:spPr>
          <p:txBody>
            <a:bodyPr/>
            <a:lstStyle/>
            <a:p>
              <a:endParaRPr lang="ro-RO" sz="1200" noProof="0" dirty="0"/>
            </a:p>
          </p:txBody>
        </p:sp>
      </p:grpSp>
      <p:sp>
        <p:nvSpPr>
          <p:cNvPr id="5" name="Freeform 5"/>
          <p:cNvSpPr/>
          <p:nvPr/>
        </p:nvSpPr>
        <p:spPr>
          <a:xfrm>
            <a:off x="-134230" y="5602241"/>
            <a:ext cx="9412459" cy="1078155"/>
          </a:xfrm>
          <a:custGeom>
            <a:avLst/>
            <a:gdLst/>
            <a:ahLst/>
            <a:cxnLst/>
            <a:rect l="l" t="t" r="r" b="b"/>
            <a:pathLst>
              <a:path w="18824918" h="2156309">
                <a:moveTo>
                  <a:pt x="0" y="0"/>
                </a:moveTo>
                <a:lnTo>
                  <a:pt x="18824918" y="0"/>
                </a:lnTo>
                <a:lnTo>
                  <a:pt x="18824918" y="2156309"/>
                </a:lnTo>
                <a:lnTo>
                  <a:pt x="0" y="21563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ro-RO" sz="1200" noProof="0" dirty="0"/>
          </a:p>
        </p:txBody>
      </p:sp>
      <p:sp>
        <p:nvSpPr>
          <p:cNvPr id="6" name="Freeform 6"/>
          <p:cNvSpPr/>
          <p:nvPr/>
        </p:nvSpPr>
        <p:spPr>
          <a:xfrm>
            <a:off x="1733889" y="1768705"/>
            <a:ext cx="5676223" cy="3320591"/>
          </a:xfrm>
          <a:custGeom>
            <a:avLst/>
            <a:gdLst/>
            <a:ahLst/>
            <a:cxnLst/>
            <a:rect l="l" t="t" r="r" b="b"/>
            <a:pathLst>
              <a:path w="11352446" h="6641181">
                <a:moveTo>
                  <a:pt x="0" y="0"/>
                </a:moveTo>
                <a:lnTo>
                  <a:pt x="11352446" y="0"/>
                </a:lnTo>
                <a:lnTo>
                  <a:pt x="11352446" y="6641182"/>
                </a:lnTo>
                <a:lnTo>
                  <a:pt x="0" y="66411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ro-RO" sz="1200" noProof="0" dirty="0"/>
          </a:p>
        </p:txBody>
      </p:sp>
      <p:sp>
        <p:nvSpPr>
          <p:cNvPr id="7" name="TextBox 7"/>
          <p:cNvSpPr txBox="1"/>
          <p:nvPr/>
        </p:nvSpPr>
        <p:spPr>
          <a:xfrm>
            <a:off x="2114650" y="2658748"/>
            <a:ext cx="4914701" cy="683329"/>
          </a:xfrm>
          <a:prstGeom prst="rect">
            <a:avLst/>
          </a:prstGeom>
        </p:spPr>
        <p:txBody>
          <a:bodyPr wrap="square" lIns="45720" tIns="27432" rIns="45720" bIns="27432" rtlCol="0" anchor="t">
            <a:spAutoFit/>
          </a:bodyPr>
          <a:lstStyle/>
          <a:p>
            <a:pPr algn="ctr">
              <a:lnSpc>
                <a:spcPts val="5525"/>
              </a:lnSpc>
              <a:spcAft>
                <a:spcPts val="400"/>
              </a:spcAft>
            </a:pPr>
            <a:r>
              <a:rPr lang="ro-RO" sz="2900" b="0" noProof="0" dirty="0">
                <a:latin typeface="Aptos"/>
                <a:ea typeface="Rockstone"/>
                <a:cs typeface="Rockstone"/>
                <a:sym typeface="Rockstone"/>
              </a:rPr>
              <a:t>Mulțumim pentru atenție</a:t>
            </a:r>
            <a:endParaRPr lang="ro-RO" sz="5525" noProof="0" dirty="0">
              <a:latin typeface="Rockstone"/>
              <a:ea typeface="Rockstone"/>
              <a:cs typeface="Rockstone"/>
              <a:sym typeface="Rockstone"/>
            </a:endParaRPr>
          </a:p>
        </p:txBody>
      </p:sp>
      <p:sp>
        <p:nvSpPr>
          <p:cNvPr id="8" name="Freeform 8"/>
          <p:cNvSpPr/>
          <p:nvPr/>
        </p:nvSpPr>
        <p:spPr>
          <a:xfrm>
            <a:off x="5205970" y="3376246"/>
            <a:ext cx="4408281" cy="2948038"/>
          </a:xfrm>
          <a:custGeom>
            <a:avLst/>
            <a:gdLst/>
            <a:ahLst/>
            <a:cxnLst/>
            <a:rect l="l" t="t" r="r" b="b"/>
            <a:pathLst>
              <a:path w="8816561" h="5896075">
                <a:moveTo>
                  <a:pt x="0" y="0"/>
                </a:moveTo>
                <a:lnTo>
                  <a:pt x="8816562" y="0"/>
                </a:lnTo>
                <a:lnTo>
                  <a:pt x="8816562" y="5896075"/>
                </a:lnTo>
                <a:lnTo>
                  <a:pt x="0" y="5896075"/>
                </a:lnTo>
                <a:lnTo>
                  <a:pt x="0" y="0"/>
                </a:lnTo>
                <a:close/>
              </a:path>
            </a:pathLst>
          </a:custGeom>
          <a:blipFill>
            <a:blip r:embed="rId5"/>
            <a:stretch>
              <a:fillRect/>
            </a:stretch>
          </a:blipFill>
        </p:spPr>
        <p:txBody>
          <a:bodyPr/>
          <a:lstStyle/>
          <a:p>
            <a:endParaRPr lang="ro-RO" sz="1200" noProof="0" dirty="0"/>
          </a:p>
        </p:txBody>
      </p:sp>
      <p:sp>
        <p:nvSpPr>
          <p:cNvPr id="9" name="Freeform 9"/>
          <p:cNvSpPr/>
          <p:nvPr/>
        </p:nvSpPr>
        <p:spPr>
          <a:xfrm>
            <a:off x="7746967" y="1037458"/>
            <a:ext cx="987712" cy="993129"/>
          </a:xfrm>
          <a:custGeom>
            <a:avLst/>
            <a:gdLst/>
            <a:ahLst/>
            <a:cxnLst/>
            <a:rect l="l" t="t" r="r" b="b"/>
            <a:pathLst>
              <a:path w="1975423" h="1986257">
                <a:moveTo>
                  <a:pt x="0" y="0"/>
                </a:moveTo>
                <a:lnTo>
                  <a:pt x="1975423" y="0"/>
                </a:lnTo>
                <a:lnTo>
                  <a:pt x="1975423" y="1986257"/>
                </a:lnTo>
                <a:lnTo>
                  <a:pt x="0" y="198625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ro-RO" sz="1200" noProof="0" dirty="0"/>
          </a:p>
        </p:txBody>
      </p:sp>
      <p:sp>
        <p:nvSpPr>
          <p:cNvPr id="10" name="Freeform 10"/>
          <p:cNvSpPr/>
          <p:nvPr/>
        </p:nvSpPr>
        <p:spPr>
          <a:xfrm rot="-592048">
            <a:off x="-90286" y="935059"/>
            <a:ext cx="1444985" cy="1839680"/>
          </a:xfrm>
          <a:custGeom>
            <a:avLst/>
            <a:gdLst/>
            <a:ahLst/>
            <a:cxnLst/>
            <a:rect l="l" t="t" r="r" b="b"/>
            <a:pathLst>
              <a:path w="2889969" h="3679359">
                <a:moveTo>
                  <a:pt x="0" y="0"/>
                </a:moveTo>
                <a:lnTo>
                  <a:pt x="2889969" y="0"/>
                </a:lnTo>
                <a:lnTo>
                  <a:pt x="2889969" y="3679359"/>
                </a:lnTo>
                <a:lnTo>
                  <a:pt x="0" y="367935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ro-RO" sz="1200" noProof="0" dirty="0"/>
          </a:p>
        </p:txBody>
      </p:sp>
      <p:sp>
        <p:nvSpPr>
          <p:cNvPr id="11" name="Freeform 11"/>
          <p:cNvSpPr/>
          <p:nvPr/>
        </p:nvSpPr>
        <p:spPr>
          <a:xfrm>
            <a:off x="888639" y="4199253"/>
            <a:ext cx="1226012" cy="1518708"/>
          </a:xfrm>
          <a:custGeom>
            <a:avLst/>
            <a:gdLst/>
            <a:ahLst/>
            <a:cxnLst/>
            <a:rect l="l" t="t" r="r" b="b"/>
            <a:pathLst>
              <a:path w="2452023" h="3037416">
                <a:moveTo>
                  <a:pt x="0" y="0"/>
                </a:moveTo>
                <a:lnTo>
                  <a:pt x="2452022" y="0"/>
                </a:lnTo>
                <a:lnTo>
                  <a:pt x="2452022" y="3037416"/>
                </a:lnTo>
                <a:lnTo>
                  <a:pt x="0" y="303741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ro-RO" sz="1200" noProof="0" dirty="0"/>
          </a:p>
        </p:txBody>
      </p:sp>
      <p:sp>
        <p:nvSpPr>
          <p:cNvPr id="13" name="Freeform 12">
            <a:extLst>
              <a:ext uri="{FF2B5EF4-FFF2-40B4-BE49-F238E27FC236}">
                <a16:creationId xmlns:a16="http://schemas.microsoft.com/office/drawing/2014/main" id="{D4B1A298-BC8E-F561-57F5-29E6DE2C739F}"/>
              </a:ext>
            </a:extLst>
          </p:cNvPr>
          <p:cNvSpPr/>
          <p:nvPr/>
        </p:nvSpPr>
        <p:spPr>
          <a:xfrm>
            <a:off x="2895600" y="1020615"/>
            <a:ext cx="2579729" cy="470287"/>
          </a:xfrm>
          <a:custGeom>
            <a:avLst/>
            <a:gdLst/>
            <a:ahLst/>
            <a:cxnLst/>
            <a:rect l="l" t="t" r="r" b="b"/>
            <a:pathLst>
              <a:path w="5159457" h="940574">
                <a:moveTo>
                  <a:pt x="0" y="0"/>
                </a:moveTo>
                <a:lnTo>
                  <a:pt x="5159457" y="0"/>
                </a:lnTo>
                <a:lnTo>
                  <a:pt x="5159457" y="940574"/>
                </a:lnTo>
                <a:lnTo>
                  <a:pt x="0" y="940574"/>
                </a:lnTo>
                <a:lnTo>
                  <a:pt x="0" y="0"/>
                </a:lnTo>
                <a:close/>
              </a:path>
            </a:pathLst>
          </a:custGeom>
          <a:blipFill>
            <a:blip r:embed="rId9"/>
            <a:stretch>
              <a:fillRect/>
            </a:stretch>
          </a:blipFill>
        </p:spPr>
        <p:txBody>
          <a:bodyPr/>
          <a:lstStyle/>
          <a:p>
            <a:endParaRPr lang="ro-RO" sz="1200" noProof="0" dirty="0"/>
          </a:p>
        </p:txBody>
      </p:sp>
      <p:sp>
        <p:nvSpPr>
          <p:cNvPr id="14" name="Rectangle 1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o-RO" noProof="0" dirty="0"/>
          </a:p>
        </p:txBody>
      </p:sp>
      <p:sp>
        <p:nvSpPr>
          <p:cNvPr id="15" name="Rectangle 1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o-RO" noProof="0" dirty="0"/>
          </a:p>
        </p:txBody>
      </p:sp>
      <p:sp>
        <p:nvSpPr>
          <p:cNvPr id="16" name="TextBox 1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rPr lang="ro-RO" noProof="0" dirty="0"/>
              <a:t>56</a:t>
            </a:r>
          </a:p>
        </p:txBody>
      </p:sp>
      <p:sp>
        <p:nvSpPr>
          <p:cNvPr id="17" name="Rectangle 16"/>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o-RO" noProof="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u 1"/>
          <p:cNvSpPr>
            <a:spLocks noGrp="1"/>
          </p:cNvSpPr>
          <p:nvPr>
            <p:ph type="title"/>
          </p:nvPr>
        </p:nvSpPr>
        <p:spPr/>
        <p:txBody>
          <a:bodyPr wrap="square" lIns="45720" tIns="27432" rIns="45720" bIns="27432">
            <a:normAutofit/>
          </a:bodyPr>
          <a:lstStyle/>
          <a:p>
            <a:pPr algn="ctr">
              <a:spcAft>
                <a:spcPts val="700"/>
              </a:spcAft>
            </a:pPr>
            <a:r>
              <a:rPr lang="ro-RO" sz="2700" b="1" dirty="0">
                <a:solidFill>
                  <a:srgbClr val="1F374E"/>
                </a:solidFill>
                <a:latin typeface="Aptos"/>
              </a:rPr>
              <a:t>ASPECTE legislative și metodologice</a:t>
            </a:r>
            <a:br>
              <a:rPr lang="ro-RO" b="1" dirty="0">
                <a:solidFill>
                  <a:schemeClr val="accent2">
                    <a:lumMod val="50000"/>
                  </a:schemeClr>
                </a:solidFill>
              </a:rPr>
            </a:br>
            <a:r>
              <a:rPr lang="ro-RO" sz="2700" b="1" dirty="0">
                <a:solidFill>
                  <a:srgbClr val="1F374E"/>
                </a:solidFill>
                <a:latin typeface="Aptos"/>
              </a:rPr>
              <a:t>Documente curriculare </a:t>
            </a:r>
            <a:endParaRPr lang="ro-RO" dirty="0"/>
          </a:p>
        </p:txBody>
      </p:sp>
      <p:sp>
        <p:nvSpPr>
          <p:cNvPr id="3" name="Substituent conținut 2"/>
          <p:cNvSpPr>
            <a:spLocks noGrp="1"/>
          </p:cNvSpPr>
          <p:nvPr>
            <p:ph idx="1"/>
          </p:nvPr>
        </p:nvSpPr>
        <p:spPr>
          <a:xfrm>
            <a:off x="463216" y="2222834"/>
            <a:ext cx="8069224" cy="4158494"/>
          </a:xfrm>
        </p:spPr>
        <p:txBody>
          <a:bodyPr wrap="square" lIns="45720" tIns="27432" rIns="45720" bIns="27432">
            <a:normAutofit fontScale="85000" lnSpcReduction="20000"/>
          </a:bodyPr>
          <a:lstStyle/>
          <a:p>
            <a:pPr lvl="0" algn="just">
              <a:spcAft>
                <a:spcPts val="400"/>
              </a:spcAft>
              <a:buFont typeface="Wingdings" panose="05000000000000000000" pitchFamily="2" charset="2"/>
              <a:buChar char="ü"/>
            </a:pPr>
            <a:r>
              <a:rPr lang="ro-RO" sz="2900" b="0" dirty="0">
                <a:solidFill>
                  <a:srgbClr val="1B2631"/>
                </a:solidFill>
                <a:latin typeface="Aptos"/>
              </a:rPr>
              <a:t>OMEC nr. 3194/2026 privind structura anului școlar 2026 -2027 </a:t>
            </a:r>
          </a:p>
          <a:p>
            <a:pPr lvl="0" algn="just">
              <a:spcAft>
                <a:spcPts val="400"/>
              </a:spcAft>
              <a:buFont typeface="Wingdings" panose="05000000000000000000" pitchFamily="2" charset="2"/>
              <a:buChar char="ü"/>
            </a:pPr>
            <a:r>
              <a:rPr lang="ro-RO" sz="2900" b="0" dirty="0">
                <a:solidFill>
                  <a:srgbClr val="1B2631"/>
                </a:solidFill>
                <a:latin typeface="Aptos"/>
              </a:rPr>
              <a:t>Legea nr. 198/2023 Legea învățământului preuniversitar, cu completările și modificările ulterioare</a:t>
            </a:r>
            <a:endParaRPr lang="en-GB" sz="7700" b="1" dirty="0"/>
          </a:p>
          <a:p>
            <a:pPr lvl="0" algn="just">
              <a:spcAft>
                <a:spcPts val="400"/>
              </a:spcAft>
              <a:buFont typeface="Wingdings" panose="05000000000000000000" pitchFamily="2" charset="2"/>
              <a:buChar char="ü"/>
            </a:pPr>
            <a:r>
              <a:rPr lang="ro-RO" sz="2900" b="0" dirty="0">
                <a:solidFill>
                  <a:srgbClr val="1B2631"/>
                </a:solidFill>
                <a:latin typeface="Aptos"/>
              </a:rPr>
              <a:t>OME  nr. 5726/2024 privind aprobarea </a:t>
            </a:r>
            <a:r>
              <a:rPr lang="ro-RO" sz="2900" b="0" i="1" dirty="0">
                <a:solidFill>
                  <a:srgbClr val="1B2631"/>
                </a:solidFill>
                <a:latin typeface="Aptos"/>
              </a:rPr>
              <a:t>Regulamentului-cadru de organizare și funcționare a unităților de învățământ preuniversitar, </a:t>
            </a:r>
            <a:r>
              <a:rPr lang="ro-RO" sz="2900" b="0" dirty="0">
                <a:solidFill>
                  <a:srgbClr val="1B2631"/>
                </a:solidFill>
                <a:latin typeface="Aptos"/>
              </a:rPr>
              <a:t>cu modificările și completările ulterioare</a:t>
            </a:r>
            <a:endParaRPr lang="en-US" sz="7700" b="1" dirty="0"/>
          </a:p>
          <a:p>
            <a:pPr algn="just">
              <a:spcAft>
                <a:spcPts val="400"/>
              </a:spcAft>
              <a:buFont typeface="Wingdings" panose="05000000000000000000" pitchFamily="2" charset="2"/>
              <a:buChar char="ü"/>
            </a:pPr>
            <a:r>
              <a:rPr lang="ro-RO" sz="2900" b="0" dirty="0">
                <a:solidFill>
                  <a:srgbClr val="1B2631"/>
                </a:solidFill>
                <a:latin typeface="Aptos"/>
              </a:rPr>
              <a:t>OME nr. 5707/2024 privind aprobarea </a:t>
            </a:r>
            <a:r>
              <a:rPr lang="ro-RO" sz="2900" b="0" i="1" dirty="0">
                <a:solidFill>
                  <a:srgbClr val="1B2631"/>
                </a:solidFill>
                <a:latin typeface="Aptos"/>
              </a:rPr>
              <a:t>Statutului elevului </a:t>
            </a:r>
            <a:endParaRPr lang="ro-RO" sz="7700" b="1" dirty="0"/>
          </a:p>
          <a:p>
            <a:pPr marL="0" indent="0" algn="just">
              <a:spcAft>
                <a:spcPts val="400"/>
              </a:spcAft>
              <a:buNone/>
            </a:pPr>
            <a:endParaRPr lang="en-GB" sz="1500" dirty="0"/>
          </a:p>
          <a:p>
            <a:pPr marL="0" indent="0" algn="just">
              <a:lnSpc>
                <a:spcPct val="107000"/>
              </a:lnSpc>
              <a:spcBef>
                <a:spcPts val="0"/>
              </a:spcBef>
              <a:spcAft>
                <a:spcPts val="400"/>
              </a:spcAft>
              <a:buNone/>
            </a:pPr>
            <a:endParaRPr lang="en-US" altLang="en-US" sz="1500" b="1" dirty="0">
              <a:latin typeface="Times New Roman" panose="02020603050405020304" pitchFamily="18" charset="0"/>
              <a:cs typeface="Times New Roman" panose="02020603050405020304" pitchFamily="18" charset="0"/>
            </a:endParaRPr>
          </a:p>
          <a:p>
            <a:pPr>
              <a:spcAft>
                <a:spcPts val="400"/>
              </a:spcAft>
            </a:pPr>
            <a:endParaRPr lang="ro-RO" sz="1500" dirty="0">
              <a:latin typeface="Times New Roman" panose="02020603050405020304" pitchFamily="18" charset="0"/>
              <a:cs typeface="Times New Roman" panose="02020603050405020304" pitchFamily="18" charset="0"/>
            </a:endParaRP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57</a:t>
            </a:r>
          </a:p>
        </p:txBody>
      </p:sp>
    </p:spTree>
    <p:extLst>
      <p:ext uri="{BB962C8B-B14F-4D97-AF65-F5344CB8AC3E}">
        <p14:creationId xmlns:p14="http://schemas.microsoft.com/office/powerpoint/2010/main" val="30243935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ubstituent conținut 2"/>
          <p:cNvSpPr>
            <a:spLocks noGrp="1"/>
          </p:cNvSpPr>
          <p:nvPr>
            <p:ph idx="1"/>
          </p:nvPr>
        </p:nvSpPr>
        <p:spPr>
          <a:xfrm>
            <a:off x="508000" y="548680"/>
            <a:ext cx="8312472" cy="5616624"/>
          </a:xfrm>
        </p:spPr>
        <p:txBody>
          <a:bodyPr wrap="square" lIns="45720" tIns="27432" rIns="45720" bIns="27432">
            <a:normAutofit fontScale="25000" lnSpcReduction="20000"/>
          </a:bodyPr>
          <a:lstStyle/>
          <a:p>
            <a:pPr algn="just">
              <a:lnSpc>
                <a:spcPct val="107000"/>
              </a:lnSpc>
              <a:spcAft>
                <a:spcPts val="400"/>
              </a:spcAft>
              <a:buFont typeface="Wingdings" panose="05000000000000000000" pitchFamily="2" charset="2"/>
              <a:buChar char="ü"/>
            </a:pPr>
            <a:r>
              <a:rPr lang="ro-RO" sz="6400" b="0" noProof="0" dirty="0">
                <a:solidFill>
                  <a:srgbClr val="1B2631"/>
                </a:solidFill>
                <a:latin typeface="Aptos"/>
                <a:ea typeface="Calibri" panose="020F0502020204030204" pitchFamily="34" charset="0"/>
                <a:cs typeface="Times New Roman" panose="02020603050405020304" pitchFamily="18" charset="0"/>
              </a:rPr>
              <a:t>Ordinul MEC nr. 4.106/2026 privind programele școlare și centralizatorul acestora pentru disciplinele din planurile-cadru ale învățământului liceal</a:t>
            </a:r>
            <a:endParaRPr lang="ro-RO" sz="6400" noProof="0" dirty="0">
              <a:solidFill>
                <a:schemeClr val="tx1"/>
              </a:solidFill>
              <a:ea typeface="Calibri" panose="020F0502020204030204" pitchFamily="34" charset="0"/>
              <a:cs typeface="Times New Roman" panose="02020603050405020304" pitchFamily="18" charset="0"/>
            </a:endParaRPr>
          </a:p>
          <a:p>
            <a:pPr algn="just">
              <a:lnSpc>
                <a:spcPct val="107000"/>
              </a:lnSpc>
              <a:spcAft>
                <a:spcPts val="400"/>
              </a:spcAft>
              <a:buFont typeface="Wingdings" panose="05000000000000000000" pitchFamily="2" charset="2"/>
              <a:buChar char="ü"/>
            </a:pPr>
            <a:r>
              <a:rPr lang="ro-RO" sz="6400" b="0" noProof="0" dirty="0">
                <a:solidFill>
                  <a:srgbClr val="1B2631"/>
                </a:solidFill>
                <a:latin typeface="Aptos"/>
              </a:rPr>
              <a:t>OMEC nr. 5211/27.08.2026 privind organizarea și desfășurarea examenului național de bacalaureat – 2027</a:t>
            </a:r>
          </a:p>
          <a:p>
            <a:pPr algn="just">
              <a:lnSpc>
                <a:spcPct val="107000"/>
              </a:lnSpc>
              <a:spcAft>
                <a:spcPts val="400"/>
              </a:spcAft>
              <a:buFont typeface="Wingdings" panose="05000000000000000000" pitchFamily="2" charset="2"/>
              <a:buChar char="ü"/>
            </a:pPr>
            <a:r>
              <a:rPr lang="ro-RO" sz="6400" b="0" noProof="0" dirty="0">
                <a:solidFill>
                  <a:srgbClr val="1B2631"/>
                </a:solidFill>
                <a:latin typeface="Aptos"/>
              </a:rPr>
              <a:t>O.M.E. nr. 3.629/02.02.2023 privind aprobarea Metodologiei de organizare a Programului „Săptămâna verde“</a:t>
            </a:r>
          </a:p>
          <a:p>
            <a:pPr algn="just">
              <a:lnSpc>
                <a:spcPct val="107000"/>
              </a:lnSpc>
              <a:spcAft>
                <a:spcPts val="400"/>
              </a:spcAft>
              <a:buFont typeface="Wingdings" panose="05000000000000000000" pitchFamily="2" charset="2"/>
              <a:buChar char="ü"/>
            </a:pPr>
            <a:r>
              <a:rPr lang="ro-RO" sz="6400" b="0" noProof="0" dirty="0">
                <a:solidFill>
                  <a:srgbClr val="1B2631"/>
                </a:solidFill>
                <a:latin typeface="Aptos"/>
              </a:rPr>
              <a:t>O.M.E. nr. 6.479/05.10.2023 privind aprobarea Metodologiei de organizare a Programului „Școala altfel“</a:t>
            </a:r>
          </a:p>
          <a:p>
            <a:pPr algn="just">
              <a:lnSpc>
                <a:spcPct val="107000"/>
              </a:lnSpc>
              <a:spcAft>
                <a:spcPts val="400"/>
              </a:spcAft>
              <a:buFont typeface="Wingdings" panose="05000000000000000000" pitchFamily="2" charset="2"/>
              <a:buChar char="ü"/>
            </a:pPr>
            <a:r>
              <a:rPr lang="ro-RO" sz="6400" b="0" noProof="0" dirty="0">
                <a:solidFill>
                  <a:srgbClr val="1B2631"/>
                </a:solidFill>
                <a:latin typeface="Aptos"/>
              </a:rPr>
              <a:t>Ordinul MEC  nr. 4.615/2026 privind aprobarea standardelor naționale de evaluare pentru învățământul primar și gimnazial</a:t>
            </a:r>
            <a:endParaRPr lang="ro-RO" sz="6400" noProof="0" dirty="0">
              <a:solidFill>
                <a:schemeClr val="tx1"/>
              </a:solidFill>
            </a:endParaRPr>
          </a:p>
          <a:p>
            <a:pPr algn="just">
              <a:lnSpc>
                <a:spcPct val="107000"/>
              </a:lnSpc>
              <a:spcAft>
                <a:spcPts val="400"/>
              </a:spcAft>
              <a:buFont typeface="Wingdings" panose="05000000000000000000" pitchFamily="2" charset="2"/>
              <a:buChar char="ü"/>
            </a:pPr>
            <a:r>
              <a:rPr lang="ro-RO" sz="6400" b="0" noProof="0" dirty="0">
                <a:solidFill>
                  <a:srgbClr val="1B2631"/>
                </a:solidFill>
                <a:latin typeface="Aptos"/>
              </a:rPr>
              <a:t>Ordinul MEC nr. 3858/2026  pentru aprobarea Metodologiei-cadru privind elaborarea și gestionarea portofoliului profesional al cadrului didactic</a:t>
            </a:r>
          </a:p>
          <a:p>
            <a:pPr algn="just">
              <a:lnSpc>
                <a:spcPct val="107000"/>
              </a:lnSpc>
              <a:spcAft>
                <a:spcPts val="400"/>
              </a:spcAft>
              <a:buFont typeface="Wingdings" panose="05000000000000000000" pitchFamily="2" charset="2"/>
              <a:buChar char="ü"/>
            </a:pPr>
            <a:r>
              <a:rPr lang="en-US" altLang="en-US" sz="6400" dirty="0">
                <a:solidFill>
                  <a:srgbClr val="1B2631"/>
                </a:solidFill>
                <a:latin typeface="Aptos"/>
              </a:rPr>
              <a:t>OMEC </a:t>
            </a:r>
            <a:r>
              <a:rPr lang="ro-RO" sz="6400" dirty="0">
                <a:solidFill>
                  <a:srgbClr val="1B2631"/>
                </a:solidFill>
                <a:latin typeface="Aptos"/>
              </a:rPr>
              <a:t>nr. 3.454 /2026</a:t>
            </a:r>
            <a:r>
              <a:rPr lang="en-US" altLang="en-US" sz="6400" dirty="0">
                <a:solidFill>
                  <a:srgbClr val="1B2631"/>
                </a:solidFill>
                <a:latin typeface="Aptos"/>
              </a:rPr>
              <a:t> </a:t>
            </a:r>
            <a:r>
              <a:rPr lang="ro-RO" sz="6400" dirty="0">
                <a:solidFill>
                  <a:srgbClr val="1B2631"/>
                </a:solidFill>
                <a:latin typeface="Aptos"/>
              </a:rPr>
              <a:t>privind curriculumul la decizia elevului din oferta școlii (CDEOȘ)</a:t>
            </a:r>
          </a:p>
          <a:p>
            <a:pPr algn="just">
              <a:lnSpc>
                <a:spcPct val="107000"/>
              </a:lnSpc>
              <a:spcAft>
                <a:spcPts val="400"/>
              </a:spcAft>
              <a:buFont typeface="Wingdings" panose="05000000000000000000" pitchFamily="2" charset="2"/>
              <a:buChar char="ü"/>
            </a:pPr>
            <a:r>
              <a:rPr lang="ro-RO" sz="6400" b="0" noProof="0" dirty="0">
                <a:solidFill>
                  <a:srgbClr val="1B2631"/>
                </a:solidFill>
                <a:latin typeface="Aptos"/>
              </a:rPr>
              <a:t>OMEC Nr. 6.727/2025  pentru aprobarea Normelor metodologice privind organizarea și desfășurarea olimpiadelor școlare și a concursurilor școlare și a Regulamentului specific de întocmire a calendarelor de proiecte de educație extrașcolară* instrucțiuni, notificări </a:t>
            </a:r>
            <a:r>
              <a:rPr lang="ro-RO" sz="6400" b="0" noProof="0" dirty="0" err="1">
                <a:solidFill>
                  <a:srgbClr val="1B2631"/>
                </a:solidFill>
                <a:latin typeface="Aptos"/>
              </a:rPr>
              <a:t>şi</a:t>
            </a:r>
            <a:r>
              <a:rPr lang="ro-RO" sz="6400" b="0" noProof="0" dirty="0">
                <a:solidFill>
                  <a:srgbClr val="1B2631"/>
                </a:solidFill>
                <a:latin typeface="Aptos"/>
              </a:rPr>
              <a:t> precizări ale M.E.C.</a:t>
            </a:r>
          </a:p>
          <a:p>
            <a:pPr>
              <a:spcAft>
                <a:spcPts val="400"/>
              </a:spcAft>
            </a:pPr>
            <a:endParaRPr lang="ro-RO"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58</a:t>
            </a:r>
          </a:p>
        </p:txBody>
      </p:sp>
    </p:spTree>
    <p:extLst>
      <p:ext uri="{BB962C8B-B14F-4D97-AF65-F5344CB8AC3E}">
        <p14:creationId xmlns:p14="http://schemas.microsoft.com/office/powerpoint/2010/main" val="2765296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u 1"/>
          <p:cNvSpPr>
            <a:spLocks noGrp="1"/>
          </p:cNvSpPr>
          <p:nvPr>
            <p:ph type="title"/>
          </p:nvPr>
        </p:nvSpPr>
        <p:spPr>
          <a:xfrm>
            <a:off x="730584" y="1302419"/>
            <a:ext cx="5634121" cy="360947"/>
          </a:xfrm>
        </p:spPr>
        <p:txBody>
          <a:bodyPr>
            <a:normAutofit fontScale="90000"/>
          </a:bodyPr>
          <a:lstStyle/>
          <a:p>
            <a:pPr algn="ctr"/>
            <a:br>
              <a:rPr lang="ro-RO" b="1" dirty="0">
                <a:solidFill>
                  <a:schemeClr val="accent2">
                    <a:lumMod val="50000"/>
                  </a:schemeClr>
                </a:solidFill>
              </a:rPr>
            </a:br>
            <a:br>
              <a:rPr lang="ro-RO" b="1" dirty="0">
                <a:solidFill>
                  <a:schemeClr val="accent2">
                    <a:lumMod val="50000"/>
                  </a:schemeClr>
                </a:solidFill>
              </a:rPr>
            </a:br>
            <a:br>
              <a:rPr lang="en-US" sz="825" u="sng" dirty="0">
                <a:solidFill>
                  <a:schemeClr val="bg1"/>
                </a:solidFill>
                <a:latin typeface="Public Sans"/>
                <a:ea typeface="Public Sans"/>
                <a:cs typeface="Public Sans"/>
                <a:sym typeface="Public Sans"/>
              </a:rPr>
            </a:br>
            <a:br>
              <a:rPr lang="en-US" sz="825" u="sng" dirty="0">
                <a:solidFill>
                  <a:schemeClr val="bg1"/>
                </a:solidFill>
                <a:latin typeface="Public Sans"/>
                <a:ea typeface="Public Sans"/>
                <a:cs typeface="Public Sans"/>
                <a:sym typeface="Public Sans"/>
              </a:rPr>
            </a:br>
            <a:br>
              <a:rPr lang="ro-RO" sz="900" dirty="0"/>
            </a:br>
            <a:br>
              <a:rPr lang="ro-RO" sz="975" u="sng" dirty="0">
                <a:solidFill>
                  <a:schemeClr val="accent2">
                    <a:lumMod val="75000"/>
                  </a:schemeClr>
                </a:solidFill>
              </a:rPr>
            </a:br>
            <a:br>
              <a:rPr lang="ro-RO" sz="975" u="sng" dirty="0">
                <a:solidFill>
                  <a:schemeClr val="accent2">
                    <a:lumMod val="75000"/>
                  </a:schemeClr>
                </a:solidFill>
              </a:rPr>
            </a:br>
            <a:br>
              <a:rPr lang="ro-RO" sz="975" dirty="0">
                <a:solidFill>
                  <a:schemeClr val="accent2">
                    <a:lumMod val="75000"/>
                  </a:schemeClr>
                </a:solidFill>
              </a:rPr>
            </a:br>
            <a:br>
              <a:rPr lang="ro-RO" sz="975" dirty="0">
                <a:solidFill>
                  <a:schemeClr val="accent2">
                    <a:lumMod val="75000"/>
                  </a:schemeClr>
                </a:solidFill>
              </a:rPr>
            </a:br>
            <a:br>
              <a:rPr lang="ro-RO" dirty="0"/>
            </a:br>
            <a:br>
              <a:rPr lang="ro-RO" dirty="0"/>
            </a:br>
            <a:endParaRPr lang="ro-RO" dirty="0"/>
          </a:p>
        </p:txBody>
      </p:sp>
      <p:sp>
        <p:nvSpPr>
          <p:cNvPr id="3" name="Substituent conținut 2"/>
          <p:cNvSpPr>
            <a:spLocks noGrp="1"/>
          </p:cNvSpPr>
          <p:nvPr>
            <p:ph idx="1"/>
          </p:nvPr>
        </p:nvSpPr>
        <p:spPr>
          <a:xfrm>
            <a:off x="508001" y="1302418"/>
            <a:ext cx="8168455" cy="4403558"/>
          </a:xfrm>
        </p:spPr>
        <p:txBody>
          <a:bodyPr wrap="square" lIns="45720" tIns="27432" rIns="45720" bIns="27432">
            <a:normAutofit/>
          </a:bodyPr>
          <a:lstStyle/>
          <a:p>
            <a:pPr marL="0" indent="0" algn="ctr">
              <a:spcAft>
                <a:spcPts val="400"/>
              </a:spcAft>
              <a:buNone/>
            </a:pPr>
            <a:r>
              <a:rPr lang="en-US" sz="2300" b="0" dirty="0" err="1">
                <a:solidFill>
                  <a:srgbClr val="1B2631"/>
                </a:solidFill>
                <a:latin typeface="Aptos"/>
              </a:rPr>
              <a:t>Materiale</a:t>
            </a:r>
            <a:r>
              <a:rPr lang="en-US" sz="2300" b="0" dirty="0">
                <a:solidFill>
                  <a:srgbClr val="1B2631"/>
                </a:solidFill>
                <a:latin typeface="Aptos"/>
              </a:rPr>
              <a:t> </a:t>
            </a:r>
            <a:r>
              <a:rPr lang="en-US" sz="2300" b="0" dirty="0" err="1">
                <a:solidFill>
                  <a:srgbClr val="1B2631"/>
                </a:solidFill>
                <a:latin typeface="Aptos"/>
              </a:rPr>
              <a:t>suport</a:t>
            </a:r>
            <a:r>
              <a:rPr lang="en-US" sz="2300" b="0" dirty="0">
                <a:solidFill>
                  <a:srgbClr val="1B2631"/>
                </a:solidFill>
                <a:latin typeface="Aptos"/>
              </a:rPr>
              <a:t> </a:t>
            </a:r>
            <a:r>
              <a:rPr lang="en-US" sz="2300" b="0" dirty="0" err="1">
                <a:solidFill>
                  <a:srgbClr val="1B2631"/>
                </a:solidFill>
                <a:latin typeface="Aptos"/>
              </a:rPr>
              <a:t>pentru</a:t>
            </a:r>
            <a:r>
              <a:rPr lang="en-US" sz="2300" b="0" dirty="0">
                <a:solidFill>
                  <a:srgbClr val="1B2631"/>
                </a:solidFill>
                <a:latin typeface="Aptos"/>
              </a:rPr>
              <a:t> </a:t>
            </a:r>
            <a:r>
              <a:rPr lang="en-US" sz="2300" b="0" dirty="0" err="1">
                <a:solidFill>
                  <a:srgbClr val="1B2631"/>
                </a:solidFill>
                <a:latin typeface="Aptos"/>
              </a:rPr>
              <a:t>anul</a:t>
            </a:r>
            <a:r>
              <a:rPr lang="en-US" sz="2300" b="0" dirty="0">
                <a:solidFill>
                  <a:srgbClr val="1B2631"/>
                </a:solidFill>
                <a:latin typeface="Aptos"/>
              </a:rPr>
              <a:t> </a:t>
            </a:r>
            <a:r>
              <a:rPr lang="ro-RO" sz="2300" b="0" dirty="0">
                <a:solidFill>
                  <a:srgbClr val="1B2631"/>
                </a:solidFill>
                <a:latin typeface="Aptos"/>
              </a:rPr>
              <a:t>școlar 2026-2027</a:t>
            </a:r>
            <a:endParaRPr lang="en-US" sz="2700" b="1" dirty="0"/>
          </a:p>
          <a:p>
            <a:pPr marL="0" indent="0" algn="ctr">
              <a:spcAft>
                <a:spcPts val="400"/>
              </a:spcAft>
              <a:buNone/>
            </a:pPr>
            <a:r>
              <a:rPr lang="ro-RO" sz="2300" b="0" i="1" dirty="0">
                <a:solidFill>
                  <a:schemeClr val="bg2">
                    <a:lumMod val="60000"/>
                    <a:lumOff val="40000"/>
                  </a:schemeClr>
                </a:solidFill>
                <a:latin typeface="Aptos"/>
                <a:hlinkClick r:id="rId2">
                  <a:extLst>
                    <a:ext uri="{A12FA001-AC4F-418D-AE19-62706E023703}">
                      <ahyp:hlinkClr xmlns:ahyp="http://schemas.microsoft.com/office/drawing/2018/hyperlinkcolor" val="tx"/>
                    </a:ext>
                  </a:extLst>
                </a:hlinkClick>
              </a:rPr>
              <a:t>https://rocnee.eu/index.php/en/curriculum/materiale-suport-pentru-anul-scolar-2026-2027-documente</a:t>
            </a:r>
            <a:endParaRPr lang="en-US" sz="2700" i="1" dirty="0">
              <a:solidFill>
                <a:schemeClr val="bg2">
                  <a:lumMod val="60000"/>
                  <a:lumOff val="40000"/>
                </a:schemeClr>
              </a:solidFill>
            </a:endParaRPr>
          </a:p>
          <a:p>
            <a:pPr marL="0" indent="0">
              <a:spcAft>
                <a:spcPts val="400"/>
              </a:spcAft>
              <a:buNone/>
            </a:pPr>
            <a:br>
              <a:rPr lang="ro-RO" dirty="0"/>
            </a:br>
            <a:endParaRPr lang="ro-RO"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59</a:t>
            </a:r>
          </a:p>
        </p:txBody>
      </p:sp>
      <p:sp>
        <p:nvSpPr>
          <p:cNvPr id="7" name="Rectangle 6"/>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9597134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2" name="Substituent conținut 1"/>
          <p:cNvGraphicFramePr>
            <a:graphicFrameLocks noGrp="1"/>
          </p:cNvGraphicFramePr>
          <p:nvPr>
            <p:ph idx="1"/>
            <p:extLst>
              <p:ext uri="{D42A27DB-BD31-4B8C-83A1-F6EECF244321}">
                <p14:modId xmlns:p14="http://schemas.microsoft.com/office/powerpoint/2010/main" val="2941097133"/>
              </p:ext>
            </p:extLst>
          </p:nvPr>
        </p:nvGraphicFramePr>
        <p:xfrm>
          <a:off x="666609" y="2612585"/>
          <a:ext cx="7791591" cy="1176455"/>
        </p:xfrm>
        <a:graphic>
          <a:graphicData uri="http://schemas.openxmlformats.org/drawingml/2006/table">
            <a:tbl>
              <a:tblPr firstRow="1" firstCol="1" bandRow="1">
                <a:tableStyleId>{5C22544A-7EE6-4342-B048-85BDC9FD1C3A}</a:tableStyleId>
              </a:tblPr>
              <a:tblGrid>
                <a:gridCol w="7791591">
                  <a:extLst>
                    <a:ext uri="{9D8B030D-6E8A-4147-A177-3AD203B41FA5}">
                      <a16:colId xmlns:a16="http://schemas.microsoft.com/office/drawing/2014/main" val="20000"/>
                    </a:ext>
                  </a:extLst>
                </a:gridCol>
              </a:tblGrid>
              <a:tr h="1176455">
                <a:tc>
                  <a:txBody>
                    <a:bodyPr/>
                    <a:lstStyle/>
                    <a:p>
                      <a:pPr algn="ctr">
                        <a:lnSpc>
                          <a:spcPct val="107000"/>
                        </a:lnSpc>
                        <a:spcAft>
                          <a:spcPts val="0"/>
                        </a:spcAft>
                      </a:pPr>
                      <a:endParaRPr lang="ro-RO" sz="1400" dirty="0">
                        <a:effectLst/>
                      </a:endParaRPr>
                    </a:p>
                    <a:p>
                      <a:pPr algn="ctr">
                        <a:lnSpc>
                          <a:spcPct val="107000"/>
                        </a:lnSpc>
                        <a:spcAft>
                          <a:spcPts val="0"/>
                        </a:spcAft>
                      </a:pPr>
                      <a:r>
                        <a:rPr lang="ro-RO" sz="1100" b="1" dirty="0">
                          <a:solidFill>
                            <a:srgbClr val="FFFFFF"/>
                          </a:solidFill>
                          <a:effectLst/>
                          <a:latin typeface="Aptos"/>
                        </a:rPr>
                        <a:t>Proiect „REGLEMENTĂRI NOI PENTRU UN CURRICULUM RELEVANT ȘI EDUCAȚIE DESCHISĂ”</a:t>
                      </a:r>
                      <a:br>
                        <a:rPr lang="ro-RO" sz="1400" dirty="0">
                          <a:effectLst/>
                        </a:rPr>
                      </a:br>
                      <a:r>
                        <a:rPr lang="ro-RO" sz="1100" b="1" dirty="0">
                          <a:solidFill>
                            <a:srgbClr val="FFFFFF"/>
                          </a:solidFill>
                          <a:effectLst/>
                          <a:latin typeface="Aptos"/>
                        </a:rPr>
                        <a:t>Activitatea A3 – Resurse educaționale de sprijin pentru aplicarea noului curriculum pentru liceu</a:t>
                      </a:r>
                      <a:br>
                        <a:rPr lang="ro-RO" sz="1400" dirty="0">
                          <a:effectLst/>
                        </a:rPr>
                      </a:br>
                      <a:r>
                        <a:rPr lang="ro-RO" sz="1100" b="1" dirty="0">
                          <a:solidFill>
                            <a:srgbClr val="FFFFFF"/>
                          </a:solidFill>
                          <a:effectLst/>
                          <a:latin typeface="Aptos"/>
                        </a:rPr>
                        <a:t>A3.1 – Elaborarea și publicarea de ghiduri metodologice pentru disciplinele de trunchi comun</a:t>
                      </a:r>
                      <a:endParaRPr lang="ro-RO" sz="1400" dirty="0">
                        <a:solidFill>
                          <a:srgbClr val="1F2937"/>
                        </a:solidFill>
                        <a:effectLst/>
                        <a:latin typeface="Aptos"/>
                        <a:ea typeface="MS Mincho"/>
                        <a:cs typeface="Arial" panose="020B0604020202020204" pitchFamily="34" charset="0"/>
                      </a:endParaRPr>
                    </a:p>
                  </a:txBody>
                  <a:tcPr marL="50292" marR="50292" marT="32004" marB="32004">
                    <a:solidFill>
                      <a:srgbClr val="1F374E"/>
                    </a:solidFill>
                  </a:tcPr>
                </a:tc>
                <a:extLst>
                  <a:ext uri="{0D108BD9-81ED-4DB2-BD59-A6C34878D82A}">
                    <a16:rowId xmlns:a16="http://schemas.microsoft.com/office/drawing/2014/main" val="10000"/>
                  </a:ext>
                </a:extLst>
              </a:tr>
            </a:tbl>
          </a:graphicData>
        </a:graphic>
      </p:graphicFrame>
      <p:sp>
        <p:nvSpPr>
          <p:cNvPr id="4" name="Rectangle 1"/>
          <p:cNvSpPr>
            <a:spLocks noChangeArrowheads="1"/>
          </p:cNvSpPr>
          <p:nvPr/>
        </p:nvSpPr>
        <p:spPr bwMode="auto">
          <a:xfrm>
            <a:off x="256756" y="404664"/>
            <a:ext cx="8460431" cy="1315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27432" rIns="45720" bIns="27432" numCol="1" anchor="ctr" anchorCtr="0" compatLnSpc="1">
            <a:prstTxWarp prst="textNoShape">
              <a:avLst/>
            </a:prstTxWarp>
            <a:spAutoFit/>
          </a:bodyPr>
          <a:lstStyle/>
          <a:p>
            <a:pPr algn="ctr" defTabSz="685800" eaLnBrk="0" hangingPunct="0">
              <a:spcAft>
                <a:spcPts val="400"/>
              </a:spcAft>
            </a:pPr>
            <a:r>
              <a:rPr lang="ro-RO" altLang="ro-RO" sz="1900" b="0" dirty="0">
                <a:solidFill>
                  <a:srgbClr val="1B2631"/>
                </a:solidFill>
                <a:latin typeface="Aptos"/>
                <a:ea typeface="MS Gothic" panose="020B0609070205080204" pitchFamily="49" charset="-128"/>
                <a:cs typeface="Times New Roman" panose="02020603050405020304" pitchFamily="18" charset="0"/>
              </a:rPr>
              <a:t>SCRISOARE METODICĂ </a:t>
            </a:r>
            <a:r>
              <a:rPr lang="ro-RO" altLang="ro-RO" sz="1900" b="0" dirty="0">
                <a:solidFill>
                  <a:srgbClr val="1B2631"/>
                </a:solidFill>
                <a:latin typeface="Aptos" panose="020F0502020204030204" pitchFamily="34" charset="0"/>
                <a:ea typeface="MS Gothic" panose="020B0609070205080204" pitchFamily="49" charset="-128"/>
                <a:cs typeface="Times New Roman" panose="02020603050405020304" pitchFamily="18" charset="0"/>
              </a:rPr>
              <a:t>–</a:t>
            </a:r>
            <a:r>
              <a:rPr lang="ro-RO" altLang="ro-RO" sz="1900" b="0" dirty="0">
                <a:solidFill>
                  <a:srgbClr val="1B2631"/>
                </a:solidFill>
                <a:latin typeface="Aptos"/>
                <a:ea typeface="MS Gothic" panose="020B0609070205080204" pitchFamily="49" charset="-128"/>
                <a:cs typeface="Times New Roman" panose="02020603050405020304" pitchFamily="18" charset="0"/>
              </a:rPr>
              <a:t> START </a:t>
            </a:r>
            <a:r>
              <a:rPr lang="ro-RO" altLang="ro-RO" sz="1900" b="0" dirty="0">
                <a:solidFill>
                  <a:srgbClr val="1B2631"/>
                </a:solidFill>
                <a:latin typeface="Aptos" panose="020F0502020204030204" pitchFamily="34" charset="0"/>
                <a:ea typeface="MS Gothic" panose="020B0609070205080204" pitchFamily="49" charset="-128"/>
                <a:cs typeface="Times New Roman" panose="02020603050405020304" pitchFamily="18" charset="0"/>
              </a:rPr>
              <a:t>Î</a:t>
            </a:r>
            <a:r>
              <a:rPr lang="ro-RO" altLang="ro-RO" sz="1900" b="0" dirty="0">
                <a:solidFill>
                  <a:srgbClr val="1B2631"/>
                </a:solidFill>
                <a:latin typeface="Aptos"/>
                <a:ea typeface="MS Gothic" panose="020B0609070205080204" pitchFamily="49" charset="-128"/>
                <a:cs typeface="Times New Roman" panose="02020603050405020304" pitchFamily="18" charset="0"/>
              </a:rPr>
              <a:t>N CLASA a IX-a</a:t>
            </a:r>
            <a:endParaRPr lang="ro-RO" altLang="ro-RO" sz="600" dirty="0"/>
          </a:p>
          <a:p>
            <a:pPr algn="ctr" defTabSz="685800" eaLnBrk="0" hangingPunct="0">
              <a:spcAft>
                <a:spcPts val="400"/>
              </a:spcAft>
            </a:pPr>
            <a:r>
              <a:rPr lang="ro-RO" altLang="ro-RO" sz="1900" b="0" dirty="0">
                <a:solidFill>
                  <a:srgbClr val="1B2631"/>
                </a:solidFill>
                <a:latin typeface="Aptos"/>
                <a:ea typeface="MS Mincho"/>
                <a:cs typeface="Times New Roman" panose="02020603050405020304" pitchFamily="18" charset="0"/>
              </a:rPr>
              <a:t>Repere pentru înțelegerea schimbării curriculare și organizarea primelor 7 săptămâni de clasa a IX-a – disciplina </a:t>
            </a:r>
            <a:r>
              <a:rPr lang="ro-RO" altLang="ro-RO" sz="1900" b="0" i="1" dirty="0">
                <a:solidFill>
                  <a:srgbClr val="1B2631"/>
                </a:solidFill>
                <a:latin typeface="Aptos"/>
                <a:ea typeface="MS Mincho"/>
                <a:cs typeface="Times New Roman" panose="02020603050405020304" pitchFamily="18" charset="0"/>
              </a:rPr>
              <a:t>matematică</a:t>
            </a:r>
            <a:r>
              <a:rPr lang="ro-RO" altLang="ro-RO" sz="1900" b="0" dirty="0">
                <a:solidFill>
                  <a:srgbClr val="1B2631"/>
                </a:solidFill>
                <a:latin typeface="Aptos"/>
                <a:ea typeface="MS Mincho"/>
                <a:cs typeface="Times New Roman" panose="02020603050405020304" pitchFamily="18" charset="0"/>
              </a:rPr>
              <a:t> din trunchiul comun</a:t>
            </a:r>
            <a:endParaRPr lang="ro-RO" altLang="ro-RO" sz="600" dirty="0"/>
          </a:p>
          <a:p>
            <a:pPr algn="ctr" defTabSz="685800" eaLnBrk="0" hangingPunct="0">
              <a:spcAft>
                <a:spcPts val="400"/>
              </a:spcAft>
            </a:pPr>
            <a:r>
              <a:rPr lang="en-US" altLang="ro-RO" sz="1900" b="0" dirty="0">
                <a:solidFill>
                  <a:srgbClr val="1B2631"/>
                </a:solidFill>
                <a:latin typeface="Aptos" panose="020B0604020202020204" pitchFamily="34" charset="0"/>
              </a:rPr>
              <a:t>Se </a:t>
            </a:r>
            <a:r>
              <a:rPr lang="en-US" altLang="ro-RO" sz="1900" b="0" dirty="0" err="1">
                <a:solidFill>
                  <a:srgbClr val="1B2631"/>
                </a:solidFill>
                <a:latin typeface="Aptos" panose="020B0604020202020204" pitchFamily="34" charset="0"/>
              </a:rPr>
              <a:t>va</a:t>
            </a:r>
            <a:r>
              <a:rPr lang="en-US" altLang="ro-RO" sz="1900" b="0" dirty="0">
                <a:solidFill>
                  <a:srgbClr val="1B2631"/>
                </a:solidFill>
                <a:latin typeface="Aptos" panose="020B0604020202020204" pitchFamily="34" charset="0"/>
              </a:rPr>
              <a:t> </a:t>
            </a:r>
            <a:r>
              <a:rPr lang="en-US" altLang="ro-RO" sz="1900" b="0" dirty="0" err="1">
                <a:solidFill>
                  <a:srgbClr val="1B2631"/>
                </a:solidFill>
                <a:latin typeface="Aptos" panose="020B0604020202020204" pitchFamily="34" charset="0"/>
              </a:rPr>
              <a:t>accesa</a:t>
            </a:r>
            <a:r>
              <a:rPr lang="en-US" altLang="ro-RO" sz="1900" b="0" dirty="0">
                <a:solidFill>
                  <a:srgbClr val="1B2631"/>
                </a:solidFill>
                <a:latin typeface="Aptos" panose="020B0604020202020204" pitchFamily="34" charset="0"/>
              </a:rPr>
              <a:t> </a:t>
            </a:r>
            <a:r>
              <a:rPr lang="en-US" altLang="ro-RO" sz="1900" b="0" dirty="0" err="1">
                <a:solidFill>
                  <a:srgbClr val="1B2631"/>
                </a:solidFill>
                <a:latin typeface="Aptos" panose="020B0604020202020204" pitchFamily="34" charset="0"/>
              </a:rPr>
              <a:t>urm</a:t>
            </a:r>
            <a:r>
              <a:rPr lang="ro-RO" altLang="ro-RO" sz="1900" b="0" dirty="0" err="1">
                <a:solidFill>
                  <a:srgbClr val="1B2631"/>
                </a:solidFill>
                <a:latin typeface="Aptos" panose="020B0604020202020204" pitchFamily="34" charset="0"/>
              </a:rPr>
              <a:t>ătorul</a:t>
            </a:r>
            <a:r>
              <a:rPr lang="ro-RO" altLang="ro-RO" sz="1900" b="0" dirty="0">
                <a:solidFill>
                  <a:srgbClr val="1B2631"/>
                </a:solidFill>
                <a:latin typeface="Aptos" panose="020B0604020202020204" pitchFamily="34" charset="0"/>
              </a:rPr>
              <a:t> link, se va căuta arhiva Matematică pentru lectura scrisorii metodice și a celorlalte documente</a:t>
            </a:r>
            <a:endParaRPr lang="ro-RO" altLang="ro-RO" sz="1350" b="1" dirty="0">
              <a:latin typeface="Arial" panose="020B0604020202020204" pitchFamily="34" charset="0"/>
            </a:endParaRPr>
          </a:p>
        </p:txBody>
      </p:sp>
      <p:pic>
        <p:nvPicPr>
          <p:cNvPr id="7" name="Substituent conținut 3"/>
          <p:cNvPicPr>
            <a:picLocks noChangeAspect="1"/>
          </p:cNvPicPr>
          <p:nvPr/>
        </p:nvPicPr>
        <p:blipFill>
          <a:blip r:embed="rId2"/>
          <a:stretch>
            <a:fillRect/>
          </a:stretch>
        </p:blipFill>
        <p:spPr>
          <a:xfrm>
            <a:off x="2907360" y="3850052"/>
            <a:ext cx="3522643" cy="2907363"/>
          </a:xfrm>
          <a:prstGeom prst="rect">
            <a:avLst/>
          </a:prstGeom>
        </p:spPr>
      </p:pic>
      <p:sp>
        <p:nvSpPr>
          <p:cNvPr id="8" name="Dreptunghi 7"/>
          <p:cNvSpPr/>
          <p:nvPr/>
        </p:nvSpPr>
        <p:spPr>
          <a:xfrm>
            <a:off x="1403648" y="1954713"/>
            <a:ext cx="5966964" cy="923330"/>
          </a:xfrm>
          <a:prstGeom prst="rect">
            <a:avLst/>
          </a:prstGeom>
        </p:spPr>
        <p:txBody>
          <a:bodyPr wrap="square" lIns="45720" tIns="27432" rIns="45720" bIns="27432">
            <a:spAutoFit/>
          </a:bodyPr>
          <a:lstStyle/>
          <a:p>
            <a:pPr>
              <a:spcAft>
                <a:spcPts val="400"/>
              </a:spcAft>
            </a:pPr>
            <a:r>
              <a:rPr lang="ro-RO" sz="1700" b="0" i="1" dirty="0">
                <a:solidFill>
                  <a:schemeClr val="bg2">
                    <a:lumMod val="60000"/>
                    <a:lumOff val="40000"/>
                  </a:schemeClr>
                </a:solidFill>
                <a:latin typeface="Aptos"/>
                <a:hlinkClick r:id="rId3">
                  <a:extLst>
                    <a:ext uri="{A12FA001-AC4F-418D-AE19-62706E023703}">
                      <ahyp:hlinkClr xmlns:ahyp="http://schemas.microsoft.com/office/drawing/2018/hyperlinkcolor" val="tx"/>
                    </a:ext>
                  </a:extLst>
                </a:hlinkClick>
              </a:rPr>
              <a:t>https://rocnee.eu/index.php/en/curriculum/materiale-suport-pentru-anul-scolar-2026-2027-documente</a:t>
            </a:r>
            <a:endParaRPr lang="en-US" sz="1800" i="1" dirty="0">
              <a:solidFill>
                <a:schemeClr val="bg2">
                  <a:lumMod val="60000"/>
                  <a:lumOff val="40000"/>
                </a:schemeClr>
              </a:solidFill>
            </a:endParaRPr>
          </a:p>
          <a:p>
            <a:pPr>
              <a:spcAft>
                <a:spcPts val="400"/>
              </a:spcAft>
            </a:pPr>
            <a:endParaRPr lang="ro-RO" sz="1800" dirty="0"/>
          </a:p>
        </p:txBody>
      </p:sp>
      <p:sp>
        <p:nvSpPr>
          <p:cNvPr id="9" name="Rectangle 8"/>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60</a:t>
            </a:r>
          </a:p>
        </p:txBody>
      </p:sp>
    </p:spTree>
    <p:extLst>
      <p:ext uri="{BB962C8B-B14F-4D97-AF65-F5344CB8AC3E}">
        <p14:creationId xmlns:p14="http://schemas.microsoft.com/office/powerpoint/2010/main" val="540641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u 1"/>
          <p:cNvSpPr>
            <a:spLocks noGrp="1"/>
          </p:cNvSpPr>
          <p:nvPr>
            <p:ph type="title"/>
          </p:nvPr>
        </p:nvSpPr>
        <p:spPr/>
        <p:txBody>
          <a:bodyPr wrap="square" lIns="45720" tIns="27432" rIns="45720" bIns="27432"/>
          <a:lstStyle/>
          <a:p>
            <a:pPr algn="ctr">
              <a:spcAft>
                <a:spcPts val="700"/>
              </a:spcAft>
            </a:pPr>
            <a:r>
              <a:rPr lang="ro-RO" sz="2700" b="1" dirty="0">
                <a:solidFill>
                  <a:srgbClr val="1F374E"/>
                </a:solidFill>
                <a:latin typeface="Aptos"/>
              </a:rPr>
              <a:t>Programe școlare în vigoare</a:t>
            </a:r>
          </a:p>
        </p:txBody>
      </p:sp>
      <p:sp>
        <p:nvSpPr>
          <p:cNvPr id="3" name="Substituent conținut 2"/>
          <p:cNvSpPr>
            <a:spLocks noGrp="1"/>
          </p:cNvSpPr>
          <p:nvPr>
            <p:ph idx="1"/>
          </p:nvPr>
        </p:nvSpPr>
        <p:spPr>
          <a:xfrm>
            <a:off x="508000" y="1867903"/>
            <a:ext cx="8240463" cy="4585433"/>
          </a:xfrm>
        </p:spPr>
        <p:txBody>
          <a:bodyPr wrap="square" lIns="45720" tIns="27432" rIns="45720" bIns="27432">
            <a:normAutofit fontScale="25000" lnSpcReduction="20000"/>
          </a:bodyPr>
          <a:lstStyle/>
          <a:p>
            <a:pPr marL="0" indent="0" algn="ctr">
              <a:spcAft>
                <a:spcPts val="400"/>
              </a:spcAft>
              <a:buNone/>
            </a:pPr>
            <a:endParaRPr lang="ro-RO" sz="2100" dirty="0"/>
          </a:p>
          <a:p>
            <a:pPr marL="0" indent="0" fontAlgn="base">
              <a:spcAft>
                <a:spcPts val="400"/>
              </a:spcAft>
              <a:buNone/>
            </a:pPr>
            <a:r>
              <a:rPr lang="ro-RO" sz="8000" b="0" i="1" dirty="0">
                <a:solidFill>
                  <a:schemeClr val="bg2">
                    <a:lumMod val="60000"/>
                    <a:lumOff val="40000"/>
                  </a:schemeClr>
                </a:solidFill>
                <a:latin typeface="Aptos"/>
                <a:hlinkClick r:id="rId2">
                  <a:extLst>
                    <a:ext uri="{A12FA001-AC4F-418D-AE19-62706E023703}">
                      <ahyp:hlinkClr xmlns:ahyp="http://schemas.microsoft.com/office/drawing/2018/hyperlinkcolor" val="tx"/>
                    </a:ext>
                  </a:extLst>
                </a:hlinkClick>
              </a:rPr>
              <a:t>https://rocnee.eu/images/rocnee/fisiere/curriculum/ordin3176/OMEC%20nr.%203716-2026_redacted.pdf</a:t>
            </a:r>
            <a:r>
              <a:rPr lang="ro-RO" sz="8000" b="0" i="1" dirty="0">
                <a:solidFill>
                  <a:schemeClr val="bg2">
                    <a:lumMod val="60000"/>
                    <a:lumOff val="40000"/>
                  </a:schemeClr>
                </a:solidFill>
                <a:latin typeface="Aptos"/>
              </a:rPr>
              <a:t> </a:t>
            </a:r>
          </a:p>
          <a:p>
            <a:pPr marL="0" indent="0" fontAlgn="base">
              <a:spcAft>
                <a:spcPts val="400"/>
              </a:spcAft>
              <a:buNone/>
            </a:pPr>
            <a:br>
              <a:rPr lang="ro-RO" sz="4000" i="1" dirty="0">
                <a:solidFill>
                  <a:schemeClr val="accent2">
                    <a:lumMod val="75000"/>
                  </a:schemeClr>
                </a:solidFill>
              </a:rPr>
            </a:br>
            <a:r>
              <a:rPr lang="ro-RO" sz="9600" b="0" dirty="0">
                <a:solidFill>
                  <a:srgbClr val="1B2631"/>
                </a:solidFill>
                <a:latin typeface="Aptos"/>
                <a:hlinkClick r:id="rId3">
                  <a:extLst>
                    <a:ext uri="{A12FA001-AC4F-418D-AE19-62706E023703}">
                      <ahyp:hlinkClr xmlns:ahyp="http://schemas.microsoft.com/office/drawing/2018/hyperlinkcolor" val="tx"/>
                    </a:ext>
                  </a:extLst>
                </a:hlinkClick>
              </a:rPr>
              <a:t>OMEC</a:t>
            </a:r>
            <a:r>
              <a:rPr lang="en-US" sz="9600" b="0" dirty="0">
                <a:solidFill>
                  <a:srgbClr val="1B2631"/>
                </a:solidFill>
                <a:latin typeface="Aptos"/>
                <a:hlinkClick r:id="rId3">
                  <a:extLst>
                    <a:ext uri="{A12FA001-AC4F-418D-AE19-62706E023703}">
                      <ahyp:hlinkClr xmlns:ahyp="http://schemas.microsoft.com/office/drawing/2018/hyperlinkcolor" val="tx"/>
                    </a:ext>
                  </a:extLst>
                </a:hlinkClick>
              </a:rPr>
              <a:t> 6930 din 19.12.2025 - </a:t>
            </a:r>
            <a:r>
              <a:rPr lang="en-US" sz="9600" b="0" dirty="0" err="1">
                <a:solidFill>
                  <a:srgbClr val="1B2631"/>
                </a:solidFill>
                <a:latin typeface="Aptos"/>
                <a:hlinkClick r:id="rId3">
                  <a:extLst>
                    <a:ext uri="{A12FA001-AC4F-418D-AE19-62706E023703}">
                      <ahyp:hlinkClr xmlns:ahyp="http://schemas.microsoft.com/office/drawing/2018/hyperlinkcolor" val="tx"/>
                    </a:ext>
                  </a:extLst>
                </a:hlinkClick>
              </a:rPr>
              <a:t>aprobare</a:t>
            </a:r>
            <a:r>
              <a:rPr lang="en-US" sz="9600" b="0" dirty="0">
                <a:solidFill>
                  <a:srgbClr val="1B2631"/>
                </a:solidFill>
                <a:latin typeface="Aptos"/>
                <a:hlinkClick r:id="rId3">
                  <a:extLst>
                    <a:ext uri="{A12FA001-AC4F-418D-AE19-62706E023703}">
                      <ahyp:hlinkClr xmlns:ahyp="http://schemas.microsoft.com/office/drawing/2018/hyperlinkcolor" val="tx"/>
                    </a:ext>
                  </a:extLst>
                </a:hlinkClick>
              </a:rPr>
              <a:t> </a:t>
            </a:r>
            <a:r>
              <a:rPr lang="en-US" sz="9600" b="0" dirty="0" err="1">
                <a:solidFill>
                  <a:srgbClr val="1B2631"/>
                </a:solidFill>
                <a:latin typeface="Aptos"/>
                <a:hlinkClick r:id="rId3">
                  <a:extLst>
                    <a:ext uri="{A12FA001-AC4F-418D-AE19-62706E023703}">
                      <ahyp:hlinkClr xmlns:ahyp="http://schemas.microsoft.com/office/drawing/2018/hyperlinkcolor" val="tx"/>
                    </a:ext>
                  </a:extLst>
                </a:hlinkClick>
              </a:rPr>
              <a:t>programe</a:t>
            </a:r>
            <a:r>
              <a:rPr lang="en-US" sz="9600" b="0" dirty="0">
                <a:solidFill>
                  <a:srgbClr val="1B2631"/>
                </a:solidFill>
                <a:latin typeface="Aptos"/>
                <a:hlinkClick r:id="rId3">
                  <a:extLst>
                    <a:ext uri="{A12FA001-AC4F-418D-AE19-62706E023703}">
                      <ahyp:hlinkClr xmlns:ahyp="http://schemas.microsoft.com/office/drawing/2018/hyperlinkcolor" val="tx"/>
                    </a:ext>
                  </a:extLst>
                </a:hlinkClick>
              </a:rPr>
              <a:t> </a:t>
            </a:r>
            <a:r>
              <a:rPr lang="en-US" sz="9600" b="0" dirty="0" err="1">
                <a:solidFill>
                  <a:srgbClr val="1B2631"/>
                </a:solidFill>
                <a:latin typeface="Aptos"/>
                <a:hlinkClick r:id="rId3">
                  <a:extLst>
                    <a:ext uri="{A12FA001-AC4F-418D-AE19-62706E023703}">
                      <ahyp:hlinkClr xmlns:ahyp="http://schemas.microsoft.com/office/drawing/2018/hyperlinkcolor" val="tx"/>
                    </a:ext>
                  </a:extLst>
                </a:hlinkClick>
              </a:rPr>
              <a:t>scolare</a:t>
            </a:r>
            <a:r>
              <a:rPr lang="en-US" sz="9600" b="0" dirty="0">
                <a:solidFill>
                  <a:srgbClr val="1B2631"/>
                </a:solidFill>
                <a:latin typeface="Aptos"/>
                <a:hlinkClick r:id="rId3">
                  <a:extLst>
                    <a:ext uri="{A12FA001-AC4F-418D-AE19-62706E023703}">
                      <ahyp:hlinkClr xmlns:ahyp="http://schemas.microsoft.com/office/drawing/2018/hyperlinkcolor" val="tx"/>
                    </a:ext>
                  </a:extLst>
                </a:hlinkClick>
              </a:rPr>
              <a:t> </a:t>
            </a:r>
            <a:r>
              <a:rPr lang="en-US" sz="9600" b="0" dirty="0" err="1">
                <a:solidFill>
                  <a:srgbClr val="1B2631"/>
                </a:solidFill>
                <a:latin typeface="Aptos"/>
                <a:hlinkClick r:id="rId3">
                  <a:extLst>
                    <a:ext uri="{A12FA001-AC4F-418D-AE19-62706E023703}">
                      <ahyp:hlinkClr xmlns:ahyp="http://schemas.microsoft.com/office/drawing/2018/hyperlinkcolor" val="tx"/>
                    </a:ext>
                  </a:extLst>
                </a:hlinkClick>
              </a:rPr>
              <a:t>privind</a:t>
            </a:r>
            <a:r>
              <a:rPr lang="en-US" sz="9600" b="0" dirty="0">
                <a:solidFill>
                  <a:srgbClr val="1B2631"/>
                </a:solidFill>
                <a:latin typeface="Aptos"/>
                <a:hlinkClick r:id="rId3">
                  <a:extLst>
                    <a:ext uri="{A12FA001-AC4F-418D-AE19-62706E023703}">
                      <ahyp:hlinkClr xmlns:ahyp="http://schemas.microsoft.com/office/drawing/2018/hyperlinkcolor" val="tx"/>
                    </a:ext>
                  </a:extLst>
                </a:hlinkClick>
              </a:rPr>
              <a:t> </a:t>
            </a:r>
            <a:r>
              <a:rPr lang="en-US" sz="9600" b="0" dirty="0" err="1">
                <a:solidFill>
                  <a:srgbClr val="1B2631"/>
                </a:solidFill>
                <a:latin typeface="Aptos"/>
                <a:hlinkClick r:id="rId3">
                  <a:extLst>
                    <a:ext uri="{A12FA001-AC4F-418D-AE19-62706E023703}">
                      <ahyp:hlinkClr xmlns:ahyp="http://schemas.microsoft.com/office/drawing/2018/hyperlinkcolor" val="tx"/>
                    </a:ext>
                  </a:extLst>
                </a:hlinkClick>
              </a:rPr>
              <a:t>planurile</a:t>
            </a:r>
            <a:r>
              <a:rPr lang="en-US" sz="9600" b="0" dirty="0">
                <a:solidFill>
                  <a:srgbClr val="1B2631"/>
                </a:solidFill>
                <a:latin typeface="Aptos"/>
                <a:hlinkClick r:id="rId3">
                  <a:extLst>
                    <a:ext uri="{A12FA001-AC4F-418D-AE19-62706E023703}">
                      <ahyp:hlinkClr xmlns:ahyp="http://schemas.microsoft.com/office/drawing/2018/hyperlinkcolor" val="tx"/>
                    </a:ext>
                  </a:extLst>
                </a:hlinkClick>
              </a:rPr>
              <a:t> </a:t>
            </a:r>
            <a:r>
              <a:rPr lang="en-US" sz="9600" b="0" dirty="0" err="1">
                <a:solidFill>
                  <a:srgbClr val="1B2631"/>
                </a:solidFill>
                <a:latin typeface="Aptos"/>
                <a:hlinkClick r:id="rId3">
                  <a:extLst>
                    <a:ext uri="{A12FA001-AC4F-418D-AE19-62706E023703}">
                      <ahyp:hlinkClr xmlns:ahyp="http://schemas.microsoft.com/office/drawing/2018/hyperlinkcolor" val="tx"/>
                    </a:ext>
                  </a:extLst>
                </a:hlinkClick>
              </a:rPr>
              <a:t>cadru</a:t>
            </a:r>
            <a:r>
              <a:rPr lang="en-US" sz="9600" b="0" dirty="0">
                <a:solidFill>
                  <a:srgbClr val="1B2631"/>
                </a:solidFill>
                <a:latin typeface="Aptos"/>
                <a:hlinkClick r:id="rId3">
                  <a:extLst>
                    <a:ext uri="{A12FA001-AC4F-418D-AE19-62706E023703}">
                      <ahyp:hlinkClr xmlns:ahyp="http://schemas.microsoft.com/office/drawing/2018/hyperlinkcolor" val="tx"/>
                    </a:ext>
                  </a:extLst>
                </a:hlinkClick>
              </a:rPr>
              <a:t> </a:t>
            </a:r>
            <a:r>
              <a:rPr lang="en-US" sz="9600" b="0" dirty="0" err="1">
                <a:solidFill>
                  <a:srgbClr val="1B2631"/>
                </a:solidFill>
                <a:latin typeface="Aptos"/>
                <a:hlinkClick r:id="rId3">
                  <a:extLst>
                    <a:ext uri="{A12FA001-AC4F-418D-AE19-62706E023703}">
                      <ahyp:hlinkClr xmlns:ahyp="http://schemas.microsoft.com/office/drawing/2018/hyperlinkcolor" val="tx"/>
                    </a:ext>
                  </a:extLst>
                </a:hlinkClick>
              </a:rPr>
              <a:t>invatamant</a:t>
            </a:r>
            <a:r>
              <a:rPr lang="en-US" sz="9600" b="0" dirty="0">
                <a:solidFill>
                  <a:srgbClr val="1B2631"/>
                </a:solidFill>
                <a:latin typeface="Aptos"/>
                <a:hlinkClick r:id="rId3">
                  <a:extLst>
                    <a:ext uri="{A12FA001-AC4F-418D-AE19-62706E023703}">
                      <ahyp:hlinkClr xmlns:ahyp="http://schemas.microsoft.com/office/drawing/2018/hyperlinkcolor" val="tx"/>
                    </a:ext>
                  </a:extLst>
                </a:hlinkClick>
              </a:rPr>
              <a:t> </a:t>
            </a:r>
            <a:r>
              <a:rPr lang="en-US" sz="9600" b="0" dirty="0" err="1">
                <a:solidFill>
                  <a:srgbClr val="1B2631"/>
                </a:solidFill>
                <a:latin typeface="Aptos"/>
                <a:hlinkClick r:id="rId3">
                  <a:extLst>
                    <a:ext uri="{A12FA001-AC4F-418D-AE19-62706E023703}">
                      <ahyp:hlinkClr xmlns:ahyp="http://schemas.microsoft.com/office/drawing/2018/hyperlinkcolor" val="tx"/>
                    </a:ext>
                  </a:extLst>
                </a:hlinkClick>
              </a:rPr>
              <a:t>liceal</a:t>
            </a:r>
            <a:r>
              <a:rPr lang="en-US" sz="9600" b="0" dirty="0">
                <a:solidFill>
                  <a:srgbClr val="1B2631"/>
                </a:solidFill>
                <a:latin typeface="Aptos"/>
                <a:hlinkClick r:id="rId3">
                  <a:extLst>
                    <a:ext uri="{A12FA001-AC4F-418D-AE19-62706E023703}">
                      <ahyp:hlinkClr xmlns:ahyp="http://schemas.microsoft.com/office/drawing/2018/hyperlinkcolor" val="tx"/>
                    </a:ext>
                  </a:extLst>
                </a:hlinkClick>
              </a:rPr>
              <a:t> cu </a:t>
            </a:r>
            <a:r>
              <a:rPr lang="en-US" sz="9600" b="0" dirty="0" err="1">
                <a:solidFill>
                  <a:srgbClr val="1B2631"/>
                </a:solidFill>
                <a:latin typeface="Aptos"/>
                <a:hlinkClick r:id="rId3">
                  <a:extLst>
                    <a:ext uri="{A12FA001-AC4F-418D-AE19-62706E023703}">
                      <ahyp:hlinkClr xmlns:ahyp="http://schemas.microsoft.com/office/drawing/2018/hyperlinkcolor" val="tx"/>
                    </a:ext>
                  </a:extLst>
                </a:hlinkClick>
              </a:rPr>
              <a:t>frecventa</a:t>
            </a:r>
            <a:r>
              <a:rPr lang="en-US" sz="9600" b="0" dirty="0">
                <a:solidFill>
                  <a:srgbClr val="1B2631"/>
                </a:solidFill>
                <a:latin typeface="Aptos"/>
                <a:hlinkClick r:id="rId3">
                  <a:extLst>
                    <a:ext uri="{A12FA001-AC4F-418D-AE19-62706E023703}">
                      <ahyp:hlinkClr xmlns:ahyp="http://schemas.microsoft.com/office/drawing/2018/hyperlinkcolor" val="tx"/>
                    </a:ext>
                  </a:extLst>
                </a:hlinkClick>
              </a:rPr>
              <a:t> zi</a:t>
            </a:r>
            <a:r>
              <a:rPr lang="en-US" sz="9600" b="0" dirty="0">
                <a:solidFill>
                  <a:srgbClr val="1B2631"/>
                </a:solidFill>
                <a:latin typeface="Aptos"/>
              </a:rPr>
              <a:t>, </a:t>
            </a:r>
            <a:r>
              <a:rPr lang="en-US" sz="9600" b="0" dirty="0" err="1">
                <a:solidFill>
                  <a:srgbClr val="1B2631"/>
                </a:solidFill>
                <a:latin typeface="Aptos"/>
              </a:rPr>
              <a:t>anexele</a:t>
            </a:r>
            <a:r>
              <a:rPr lang="en-US" sz="9600" b="0" dirty="0">
                <a:solidFill>
                  <a:srgbClr val="1B2631"/>
                </a:solidFill>
                <a:latin typeface="Aptos"/>
              </a:rPr>
              <a:t> 3,27,28,29,70</a:t>
            </a:r>
          </a:p>
          <a:p>
            <a:pPr marL="0" indent="0" defTabSz="685800" eaLnBrk="0" fontAlgn="base" hangingPunct="0">
              <a:spcBef>
                <a:spcPct val="0"/>
              </a:spcBef>
              <a:spcAft>
                <a:spcPts val="400"/>
              </a:spcAft>
              <a:buSzTx/>
              <a:buNone/>
            </a:pPr>
            <a:r>
              <a:rPr lang="ro-RO" sz="9600" b="0" dirty="0">
                <a:solidFill>
                  <a:srgbClr val="1B2631"/>
                </a:solidFill>
                <a:latin typeface="Aptos"/>
              </a:rPr>
              <a:t>Și</a:t>
            </a:r>
          </a:p>
          <a:p>
            <a:pPr marL="0" indent="0" defTabSz="685800" eaLnBrk="0" fontAlgn="base" hangingPunct="0">
              <a:spcBef>
                <a:spcPct val="0"/>
              </a:spcBef>
              <a:spcAft>
                <a:spcPts val="400"/>
              </a:spcAft>
              <a:buSzTx/>
              <a:buNone/>
            </a:pPr>
            <a:r>
              <a:rPr lang="en-US" altLang="en-US" sz="9600" b="0" dirty="0">
                <a:solidFill>
                  <a:srgbClr val="1B2631"/>
                </a:solidFill>
                <a:latin typeface="Aptos"/>
              </a:rPr>
              <a:t>OMEC </a:t>
            </a:r>
            <a:r>
              <a:rPr lang="en-US" altLang="en-US" sz="9600" b="0" dirty="0" err="1">
                <a:solidFill>
                  <a:srgbClr val="1B2631"/>
                </a:solidFill>
                <a:latin typeface="Aptos"/>
              </a:rPr>
              <a:t>nr</a:t>
            </a:r>
            <a:r>
              <a:rPr lang="en-US" altLang="en-US" sz="9600" b="0" dirty="0">
                <a:solidFill>
                  <a:srgbClr val="1B2631"/>
                </a:solidFill>
                <a:latin typeface="Aptos"/>
              </a:rPr>
              <a:t>. 3716-2026 - PROGRAME ȘCOLARE PENTRU DISCIPLINE OBLIGATORII CU ALOCARE ORARĂ ÎN TRUNCHIUL COMUN (TC) ȘI ÎN CURRICULUMUL DE SPECIALITATE (CS) PENTRU ÎNVĂȚĂMÂNTUL ÎN LIMBA MINORITĂȚILOR NAȚIONALE</a:t>
            </a:r>
            <a:r>
              <a:rPr lang="ro-RO" altLang="en-US" sz="9600" b="0" dirty="0">
                <a:solidFill>
                  <a:srgbClr val="1B2631"/>
                </a:solidFill>
                <a:latin typeface="Aptos"/>
              </a:rPr>
              <a:t>, anexele 34,35,36,37,38</a:t>
            </a:r>
            <a:endParaRPr lang="en-US" altLang="en-US" sz="19200" dirty="0">
              <a:solidFill>
                <a:schemeClr val="accent2">
                  <a:lumMod val="75000"/>
                </a:schemeClr>
              </a:solidFill>
            </a:endParaRPr>
          </a:p>
          <a:p>
            <a:pPr marL="0" indent="0">
              <a:spcAft>
                <a:spcPts val="400"/>
              </a:spcAft>
              <a:buNone/>
            </a:pPr>
            <a:br>
              <a:rPr lang="ro-RO" dirty="0"/>
            </a:br>
            <a:endParaRPr lang="ro-RO"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61</a:t>
            </a:r>
          </a:p>
        </p:txBody>
      </p:sp>
    </p:spTree>
    <p:extLst>
      <p:ext uri="{BB962C8B-B14F-4D97-AF65-F5344CB8AC3E}">
        <p14:creationId xmlns:p14="http://schemas.microsoft.com/office/powerpoint/2010/main" val="34989935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8E5E3FF-EF49-12C8-EA29-63BB91A4C075}"/>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6D2BADB7-24AD-52FF-987A-096BB0B48C47}"/>
              </a:ext>
            </a:extLst>
          </p:cNvPr>
          <p:cNvSpPr>
            <a:spLocks noGrp="1"/>
          </p:cNvSpPr>
          <p:nvPr>
            <p:ph type="title"/>
          </p:nvPr>
        </p:nvSpPr>
        <p:spPr>
          <a:xfrm>
            <a:off x="856060" y="618518"/>
            <a:ext cx="7429499" cy="908729"/>
          </a:xfrm>
        </p:spPr>
        <p:txBody>
          <a:bodyPr wrap="square" lIns="45720" tIns="27432" rIns="45720" bIns="27432"/>
          <a:lstStyle/>
          <a:p>
            <a:pPr algn="ctr">
              <a:spcAft>
                <a:spcPts val="700"/>
              </a:spcAft>
            </a:pPr>
            <a:r>
              <a:rPr lang="ro-RO" sz="2700" b="1" dirty="0">
                <a:solidFill>
                  <a:srgbClr val="1F374E"/>
                </a:solidFill>
                <a:latin typeface="Aptos"/>
              </a:rPr>
              <a:t>Noutăți curriculare</a:t>
            </a:r>
          </a:p>
        </p:txBody>
      </p:sp>
      <p:sp>
        <p:nvSpPr>
          <p:cNvPr id="3" name="Substituent conținut 2">
            <a:extLst>
              <a:ext uri="{FF2B5EF4-FFF2-40B4-BE49-F238E27FC236}">
                <a16:creationId xmlns:a16="http://schemas.microsoft.com/office/drawing/2014/main" id="{23F45399-EDF8-4809-6403-93AA8AC371F5}"/>
              </a:ext>
            </a:extLst>
          </p:cNvPr>
          <p:cNvSpPr>
            <a:spLocks noGrp="1"/>
          </p:cNvSpPr>
          <p:nvPr>
            <p:ph idx="1"/>
          </p:nvPr>
        </p:nvSpPr>
        <p:spPr>
          <a:xfrm>
            <a:off x="508000" y="1527247"/>
            <a:ext cx="8240463" cy="4926089"/>
          </a:xfrm>
        </p:spPr>
        <p:txBody>
          <a:bodyPr wrap="square" lIns="45720" tIns="27432" rIns="45720" bIns="27432">
            <a:normAutofit fontScale="25000" lnSpcReduction="20000"/>
          </a:bodyPr>
          <a:lstStyle/>
          <a:p>
            <a:pPr marL="0" indent="0" algn="ctr">
              <a:spcAft>
                <a:spcPts val="400"/>
              </a:spcAft>
              <a:buNone/>
            </a:pPr>
            <a:endParaRPr lang="ro-RO" sz="2100" dirty="0">
              <a:solidFill>
                <a:schemeClr val="bg1"/>
              </a:solidFill>
            </a:endParaRPr>
          </a:p>
          <a:p>
            <a:pPr marL="0" indent="0">
              <a:buNone/>
            </a:pPr>
            <a:r>
              <a:rPr lang="ro-RO" sz="8000" b="1" dirty="0">
                <a:solidFill>
                  <a:schemeClr val="bg1"/>
                </a:solidFill>
              </a:rPr>
              <a:t>OMEC nr. 3.858/30.04.2026 pentru aprobarea Metodologiei-cadru privind elaborarea și gestionarea portofoliului profesional al cadrului didactic     </a:t>
            </a:r>
          </a:p>
          <a:p>
            <a:r>
              <a:rPr lang="ro-RO" sz="8000" dirty="0">
                <a:solidFill>
                  <a:schemeClr val="bg1"/>
                </a:solidFill>
              </a:rPr>
              <a:t>portofoliul profesional al cadrului didactic = dovada documentată a competențelor și a evoluției profesionale, raportată la profilul și standardele profesionale ale cadrului didactic (OME nr. 7.386/2024)   cuprinde 5 secțiuni:</a:t>
            </a:r>
          </a:p>
          <a:p>
            <a:pPr marL="0" indent="0">
              <a:buNone/>
            </a:pPr>
            <a:r>
              <a:rPr lang="ro-RO" sz="8000" dirty="0">
                <a:solidFill>
                  <a:schemeClr val="bg1"/>
                </a:solidFill>
              </a:rPr>
              <a:t>a) date personale și de identificare profesională;</a:t>
            </a:r>
          </a:p>
          <a:p>
            <a:pPr marL="0" indent="0">
              <a:buNone/>
            </a:pPr>
            <a:r>
              <a:rPr lang="ro-RO" sz="8000" dirty="0">
                <a:solidFill>
                  <a:schemeClr val="bg1"/>
                </a:solidFill>
              </a:rPr>
              <a:t>b) activitate specifică normei didactice de predare-învățare-evaluare;</a:t>
            </a:r>
          </a:p>
          <a:p>
            <a:pPr marL="0" indent="0">
              <a:buNone/>
            </a:pPr>
            <a:r>
              <a:rPr lang="ro-RO" sz="8000" dirty="0">
                <a:solidFill>
                  <a:schemeClr val="bg1"/>
                </a:solidFill>
              </a:rPr>
              <a:t>c) activități complementare procesului de învățământ;</a:t>
            </a:r>
          </a:p>
          <a:p>
            <a:pPr marL="0" indent="0">
              <a:buNone/>
            </a:pPr>
            <a:r>
              <a:rPr lang="ro-RO" sz="8000" dirty="0">
                <a:solidFill>
                  <a:schemeClr val="bg1"/>
                </a:solidFill>
              </a:rPr>
              <a:t>d) activități de management al clasei;</a:t>
            </a:r>
          </a:p>
          <a:p>
            <a:pPr marL="0" indent="0">
              <a:buNone/>
            </a:pPr>
            <a:r>
              <a:rPr lang="ro-RO" sz="8000" dirty="0">
                <a:solidFill>
                  <a:schemeClr val="bg1"/>
                </a:solidFill>
              </a:rPr>
              <a:t>e) evoluția în cariera didactică și dezvoltarea profesională</a:t>
            </a:r>
          </a:p>
          <a:p>
            <a:pPr marL="0" indent="0">
              <a:spcAft>
                <a:spcPts val="400"/>
              </a:spcAft>
              <a:buNone/>
            </a:pPr>
            <a:br>
              <a:rPr lang="ro-RO" dirty="0"/>
            </a:br>
            <a:endParaRPr lang="ro-RO" dirty="0"/>
          </a:p>
        </p:txBody>
      </p:sp>
      <p:sp>
        <p:nvSpPr>
          <p:cNvPr id="4" name="Rectangle 3">
            <a:extLst>
              <a:ext uri="{FF2B5EF4-FFF2-40B4-BE49-F238E27FC236}">
                <a16:creationId xmlns:a16="http://schemas.microsoft.com/office/drawing/2014/main" id="{0381BD72-E4AF-90AD-967C-D33EF2663869}"/>
              </a:ext>
            </a:extLst>
          </p:cNvPr>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550F0624-A194-DDFD-686F-11CAA328CE13}"/>
              </a:ext>
            </a:extLst>
          </p:cNvPr>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A75A7D47-6ACF-5A62-2601-6F3352B1FB6C}"/>
              </a:ext>
            </a:extLst>
          </p:cNvPr>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61</a:t>
            </a:r>
          </a:p>
        </p:txBody>
      </p:sp>
    </p:spTree>
    <p:extLst>
      <p:ext uri="{BB962C8B-B14F-4D97-AF65-F5344CB8AC3E}">
        <p14:creationId xmlns:p14="http://schemas.microsoft.com/office/powerpoint/2010/main" val="10627216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B5B5D05-7D49-38A7-CBEA-90B348336467}"/>
              </a:ext>
            </a:extLst>
          </p:cNvPr>
          <p:cNvSpPr txBox="1">
            <a:spLocks/>
          </p:cNvSpPr>
          <p:nvPr/>
        </p:nvSpPr>
        <p:spPr>
          <a:xfrm>
            <a:off x="539552" y="2348880"/>
            <a:ext cx="8244916" cy="1099841"/>
          </a:xfrm>
          <a:prstGeom prst="rect">
            <a:avLst/>
          </a:prstGeom>
        </p:spPr>
        <p:txBody>
          <a:bodyPr vert="horz" wrap="square" lIns="45720" tIns="27432" rIns="45720" bIns="27432"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fontAlgn="auto">
              <a:lnSpc>
                <a:spcPct val="100000"/>
              </a:lnSpc>
              <a:spcAft>
                <a:spcPts val="400"/>
              </a:spcAft>
            </a:pPr>
            <a:r>
              <a:rPr lang="ro-RO" sz="2900" b="0" dirty="0">
                <a:solidFill>
                  <a:srgbClr val="1B2631"/>
                </a:solidFill>
                <a:effectLst/>
                <a:latin typeface="Aptos" panose="02020603050405020304" pitchFamily="18" charset="0"/>
                <a:cs typeface="Times New Roman" panose="02020603050405020304" pitchFamily="18" charset="0"/>
              </a:rPr>
              <a:t>Examene, olimpiade și concursuri naționale</a:t>
            </a:r>
            <a:r>
              <a:rPr lang="en-US" sz="2900" b="0" dirty="0">
                <a:solidFill>
                  <a:srgbClr val="1B2631"/>
                </a:solidFill>
                <a:effectLst/>
                <a:latin typeface="Aptos" panose="02020603050405020304" pitchFamily="18" charset="0"/>
                <a:cs typeface="Times New Roman" panose="02020603050405020304" pitchFamily="18" charset="0"/>
              </a:rPr>
              <a:t> </a:t>
            </a:r>
          </a:p>
          <a:p>
            <a:pPr fontAlgn="auto">
              <a:lnSpc>
                <a:spcPct val="100000"/>
              </a:lnSpc>
              <a:spcAft>
                <a:spcPts val="400"/>
              </a:spcAft>
            </a:pPr>
            <a:r>
              <a:rPr lang="ro-RO" sz="2900" b="0" dirty="0">
                <a:solidFill>
                  <a:srgbClr val="1B2631"/>
                </a:solidFill>
                <a:effectLst/>
                <a:latin typeface="Aptos" panose="02020603050405020304" pitchFamily="18" charset="0"/>
                <a:cs typeface="Times New Roman" panose="02020603050405020304" pitchFamily="18" charset="0"/>
              </a:rPr>
              <a:t>2026 - 2027</a:t>
            </a:r>
          </a:p>
        </p:txBody>
      </p:sp>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62</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9452589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4C0EB-BBCF-48E1-BA18-2E8EC1EF7DD7}"/>
              </a:ext>
            </a:extLst>
          </p:cNvPr>
          <p:cNvSpPr>
            <a:spLocks noGrp="1"/>
          </p:cNvSpPr>
          <p:nvPr>
            <p:ph type="title"/>
          </p:nvPr>
        </p:nvSpPr>
        <p:spPr>
          <a:xfrm>
            <a:off x="1093788" y="284163"/>
            <a:ext cx="7772400" cy="840581"/>
          </a:xfrm>
        </p:spPr>
        <p:txBody>
          <a:bodyPr wrap="square" lIns="45720" tIns="27432" rIns="45720" bIns="27432">
            <a:normAutofit/>
          </a:bodyPr>
          <a:lstStyle/>
          <a:p>
            <a:pPr algn="ctr">
              <a:spcAft>
                <a:spcPts val="700"/>
              </a:spcAft>
            </a:pPr>
            <a:r>
              <a:rPr lang="ro-RO" sz="2700" b="1" dirty="0">
                <a:solidFill>
                  <a:srgbClr val="1F374E"/>
                </a:solidFill>
                <a:latin typeface="Aptos"/>
              </a:rPr>
              <a:t>Examene Naționale </a:t>
            </a:r>
            <a:r>
              <a:rPr lang="en-US" sz="2700" b="1" dirty="0">
                <a:solidFill>
                  <a:srgbClr val="1F374E"/>
                </a:solidFill>
                <a:latin typeface="Aptos"/>
              </a:rPr>
              <a:t>202</a:t>
            </a:r>
            <a:r>
              <a:rPr lang="ro-RO" sz="2700" b="1" dirty="0">
                <a:solidFill>
                  <a:srgbClr val="1F374E"/>
                </a:solidFill>
                <a:latin typeface="Aptos"/>
              </a:rPr>
              <a:t>6</a:t>
            </a:r>
            <a:r>
              <a:rPr lang="en-US" sz="2700" b="1" dirty="0">
                <a:solidFill>
                  <a:srgbClr val="1F374E"/>
                </a:solidFill>
                <a:latin typeface="Aptos"/>
              </a:rPr>
              <a:t>-202</a:t>
            </a:r>
            <a:r>
              <a:rPr lang="ro-RO" sz="2700" b="1" dirty="0">
                <a:solidFill>
                  <a:srgbClr val="1F374E"/>
                </a:solidFill>
                <a:latin typeface="Aptos"/>
              </a:rPr>
              <a:t>7</a:t>
            </a:r>
            <a:endParaRPr lang="en-US" sz="3200" dirty="0"/>
          </a:p>
        </p:txBody>
      </p:sp>
      <p:sp>
        <p:nvSpPr>
          <p:cNvPr id="3" name="Content Placeholder 2">
            <a:extLst>
              <a:ext uri="{FF2B5EF4-FFF2-40B4-BE49-F238E27FC236}">
                <a16:creationId xmlns:a16="http://schemas.microsoft.com/office/drawing/2014/main" id="{32A65A7C-DD4C-4621-BF76-1995A0E9CF69}"/>
              </a:ext>
            </a:extLst>
          </p:cNvPr>
          <p:cNvSpPr>
            <a:spLocks noGrp="1"/>
          </p:cNvSpPr>
          <p:nvPr>
            <p:ph idx="1"/>
          </p:nvPr>
        </p:nvSpPr>
        <p:spPr>
          <a:xfrm>
            <a:off x="323528" y="1772816"/>
            <a:ext cx="8134672" cy="4680520"/>
          </a:xfrm>
        </p:spPr>
        <p:txBody>
          <a:bodyPr wrap="square" lIns="45720" tIns="27432" rIns="45720" bIns="27432">
            <a:normAutofit fontScale="92500" lnSpcReduction="20000"/>
          </a:bodyPr>
          <a:lstStyle/>
          <a:p>
            <a:pPr algn="just">
              <a:buFont typeface="Wingdings" panose="05000000000000000000" pitchFamily="2" charset="2"/>
              <a:buChar char="ü"/>
              <a:defRPr/>
            </a:pPr>
            <a:r>
              <a:rPr lang="ro-RO" altLang="ro-RO" sz="2000" b="1" dirty="0">
                <a:solidFill>
                  <a:schemeClr val="bg1"/>
                </a:solidFill>
              </a:rPr>
              <a:t>OMEC nr. 5211/2026 </a:t>
            </a:r>
            <a:r>
              <a:rPr lang="ro-RO" sz="2000" dirty="0">
                <a:solidFill>
                  <a:schemeClr val="bg1"/>
                </a:solidFill>
                <a:latin typeface="Times New Roman" panose="02020603050405020304" pitchFamily="18" charset="0"/>
                <a:cs typeface="Times New Roman" panose="02020603050405020304" pitchFamily="18" charset="0"/>
              </a:rPr>
              <a:t>privind organizarea și desfășurarea examenului național de </a:t>
            </a:r>
            <a:r>
              <a:rPr lang="ro-RO" sz="2000" b="1" dirty="0">
                <a:solidFill>
                  <a:schemeClr val="bg1"/>
                </a:solidFill>
                <a:latin typeface="Times New Roman" panose="02020603050405020304" pitchFamily="18" charset="0"/>
                <a:cs typeface="Times New Roman" panose="02020603050405020304" pitchFamily="18" charset="0"/>
              </a:rPr>
              <a:t>bacalaureat — 2027</a:t>
            </a:r>
          </a:p>
          <a:p>
            <a:pPr algn="just">
              <a:buFont typeface="Wingdings" panose="05000000000000000000" pitchFamily="2" charset="2"/>
              <a:buChar char="ü"/>
              <a:defRPr/>
            </a:pPr>
            <a:r>
              <a:rPr lang="en-US" sz="2000" b="1" dirty="0">
                <a:solidFill>
                  <a:schemeClr val="bg1"/>
                </a:solidFill>
              </a:rPr>
              <a:t>OMEC nr. 4138/2026</a:t>
            </a:r>
            <a:r>
              <a:rPr lang="en-US" sz="2000" dirty="0">
                <a:solidFill>
                  <a:schemeClr val="bg1"/>
                </a:solidFill>
              </a:rPr>
              <a:t> </a:t>
            </a:r>
            <a:r>
              <a:rPr lang="en-US" sz="2000" dirty="0" err="1">
                <a:solidFill>
                  <a:schemeClr val="bg1"/>
                </a:solidFill>
              </a:rPr>
              <a:t>privind</a:t>
            </a:r>
            <a:r>
              <a:rPr lang="en-US" sz="2000" dirty="0">
                <a:solidFill>
                  <a:schemeClr val="bg1"/>
                </a:solidFill>
              </a:rPr>
              <a:t> </a:t>
            </a:r>
            <a:r>
              <a:rPr lang="en-US" sz="2000" dirty="0" err="1">
                <a:solidFill>
                  <a:schemeClr val="bg1"/>
                </a:solidFill>
              </a:rPr>
              <a:t>aprobarea</a:t>
            </a:r>
            <a:r>
              <a:rPr lang="en-US" sz="2000" dirty="0">
                <a:solidFill>
                  <a:schemeClr val="bg1"/>
                </a:solidFill>
              </a:rPr>
              <a:t> </a:t>
            </a:r>
            <a:r>
              <a:rPr lang="en-US" sz="2000" b="1" dirty="0" err="1">
                <a:solidFill>
                  <a:schemeClr val="bg1"/>
                </a:solidFill>
              </a:rPr>
              <a:t>probelor</a:t>
            </a:r>
            <a:r>
              <a:rPr lang="en-US" sz="2000" b="1" dirty="0">
                <a:solidFill>
                  <a:schemeClr val="bg1"/>
                </a:solidFill>
              </a:rPr>
              <a:t> </a:t>
            </a:r>
            <a:r>
              <a:rPr lang="en-US" sz="2000" b="1" dirty="0" err="1">
                <a:solidFill>
                  <a:schemeClr val="bg1"/>
                </a:solidFill>
              </a:rPr>
              <a:t>și</a:t>
            </a:r>
            <a:r>
              <a:rPr lang="en-US" sz="2000" b="1" dirty="0">
                <a:solidFill>
                  <a:schemeClr val="bg1"/>
                </a:solidFill>
              </a:rPr>
              <a:t> </a:t>
            </a:r>
            <a:r>
              <a:rPr lang="en-US" sz="2000" b="1" dirty="0" err="1">
                <a:solidFill>
                  <a:schemeClr val="bg1"/>
                </a:solidFill>
              </a:rPr>
              <a:t>disciplinelor</a:t>
            </a:r>
            <a:r>
              <a:rPr lang="en-US" sz="2000" dirty="0">
                <a:solidFill>
                  <a:schemeClr val="bg1"/>
                </a:solidFill>
              </a:rPr>
              <a:t> </a:t>
            </a:r>
            <a:r>
              <a:rPr lang="en-US" sz="2000" dirty="0" err="1">
                <a:solidFill>
                  <a:schemeClr val="bg1"/>
                </a:solidFill>
              </a:rPr>
              <a:t>examenului</a:t>
            </a:r>
            <a:r>
              <a:rPr lang="en-US" sz="2000" dirty="0">
                <a:solidFill>
                  <a:schemeClr val="bg1"/>
                </a:solidFill>
              </a:rPr>
              <a:t> </a:t>
            </a:r>
            <a:r>
              <a:rPr lang="en-US" sz="2000" dirty="0" err="1">
                <a:solidFill>
                  <a:schemeClr val="bg1"/>
                </a:solidFill>
              </a:rPr>
              <a:t>național</a:t>
            </a:r>
            <a:r>
              <a:rPr lang="en-US" sz="2000" dirty="0">
                <a:solidFill>
                  <a:schemeClr val="bg1"/>
                </a:solidFill>
              </a:rPr>
              <a:t> de </a:t>
            </a:r>
            <a:r>
              <a:rPr lang="en-US" sz="2000" b="1" dirty="0" err="1">
                <a:solidFill>
                  <a:schemeClr val="bg1"/>
                </a:solidFill>
              </a:rPr>
              <a:t>bacalaureat</a:t>
            </a:r>
            <a:r>
              <a:rPr lang="en-US" sz="2000" b="1" dirty="0">
                <a:solidFill>
                  <a:schemeClr val="bg1"/>
                </a:solidFill>
              </a:rPr>
              <a:t> - 2030</a:t>
            </a:r>
            <a:endParaRPr lang="ro-RO" sz="2000" b="1" dirty="0">
              <a:solidFill>
                <a:schemeClr val="bg1"/>
              </a:solidFill>
            </a:endParaRPr>
          </a:p>
          <a:p>
            <a:pPr algn="just">
              <a:buFont typeface="Wingdings" panose="05000000000000000000" pitchFamily="2" charset="2"/>
              <a:buChar char="ü"/>
              <a:defRPr/>
            </a:pPr>
            <a:r>
              <a:rPr lang="ro-RO" sz="2000" b="1" dirty="0">
                <a:solidFill>
                  <a:schemeClr val="bg1"/>
                </a:solidFill>
              </a:rPr>
              <a:t>OMEC nr. 5077/25.08.2026 </a:t>
            </a:r>
            <a:r>
              <a:rPr lang="ro-RO" sz="2000" dirty="0">
                <a:solidFill>
                  <a:schemeClr val="bg1"/>
                </a:solidFill>
              </a:rPr>
              <a:t>privind aprobarea programelor de examen pentru disciplinele/modulele de pregătire corespunzătoare probelor examenului național de </a:t>
            </a:r>
            <a:r>
              <a:rPr lang="ro-RO" sz="2000" b="1" dirty="0">
                <a:solidFill>
                  <a:schemeClr val="bg1"/>
                </a:solidFill>
              </a:rPr>
              <a:t>bacalaureat — 2030</a:t>
            </a:r>
            <a:endParaRPr lang="ro-RO" altLang="ro-RO" sz="2000" dirty="0">
              <a:solidFill>
                <a:schemeClr val="bg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ü"/>
              <a:defRPr/>
            </a:pPr>
            <a:r>
              <a:rPr lang="ro-RO" sz="2000" b="1" dirty="0">
                <a:solidFill>
                  <a:schemeClr val="bg1"/>
                </a:solidFill>
              </a:rPr>
              <a:t>OMEC nr. 5214/27.08.2026</a:t>
            </a:r>
            <a:r>
              <a:rPr lang="ro-RO" sz="2000" dirty="0">
                <a:solidFill>
                  <a:schemeClr val="bg1"/>
                </a:solidFill>
              </a:rPr>
              <a:t> privind aprobarea graficului de desfășurare a examenelor de </a:t>
            </a:r>
            <a:r>
              <a:rPr lang="ro-RO" sz="2000" b="1" dirty="0">
                <a:solidFill>
                  <a:schemeClr val="bg1"/>
                </a:solidFill>
              </a:rPr>
              <a:t>certificare a calificării profesionale</a:t>
            </a:r>
            <a:r>
              <a:rPr lang="ro-RO" sz="2000" dirty="0">
                <a:solidFill>
                  <a:schemeClr val="bg1"/>
                </a:solidFill>
              </a:rPr>
              <a:t> a absolvenților din învățământul profesional și tehnic preuniversitar în anul școlar 2026-2027</a:t>
            </a:r>
          </a:p>
          <a:p>
            <a:pPr algn="just">
              <a:buFont typeface="Wingdings" panose="05000000000000000000" pitchFamily="2" charset="2"/>
              <a:buChar char="ü"/>
              <a:defRPr/>
            </a:pPr>
            <a:r>
              <a:rPr lang="ro-RO" sz="2000" dirty="0">
                <a:solidFill>
                  <a:schemeClr val="bg1"/>
                </a:solidFill>
              </a:rPr>
              <a:t>Proiect de </a:t>
            </a:r>
            <a:r>
              <a:rPr lang="en-US" sz="2000" b="1" dirty="0">
                <a:solidFill>
                  <a:schemeClr val="bg1"/>
                </a:solidFill>
              </a:rPr>
              <a:t>OMEC nr. 5109/27.08.2026 </a:t>
            </a:r>
            <a:r>
              <a:rPr lang="en-US" sz="2000" dirty="0" err="1">
                <a:solidFill>
                  <a:schemeClr val="bg1"/>
                </a:solidFill>
              </a:rPr>
              <a:t>privind</a:t>
            </a:r>
            <a:r>
              <a:rPr lang="en-US" sz="2000" dirty="0">
                <a:solidFill>
                  <a:schemeClr val="bg1"/>
                </a:solidFill>
              </a:rPr>
              <a:t> </a:t>
            </a:r>
            <a:r>
              <a:rPr lang="en-US" sz="2000" dirty="0" err="1">
                <a:solidFill>
                  <a:schemeClr val="bg1"/>
                </a:solidFill>
              </a:rPr>
              <a:t>aprobarea</a:t>
            </a:r>
            <a:r>
              <a:rPr lang="en-US" sz="2000" dirty="0">
                <a:solidFill>
                  <a:schemeClr val="bg1"/>
                </a:solidFill>
              </a:rPr>
              <a:t> </a:t>
            </a:r>
            <a:r>
              <a:rPr lang="en-US" sz="2000" dirty="0" err="1">
                <a:solidFill>
                  <a:schemeClr val="bg1"/>
                </a:solidFill>
              </a:rPr>
              <a:t>Metodologiei-cadru</a:t>
            </a:r>
            <a:r>
              <a:rPr lang="en-US" sz="2000" dirty="0">
                <a:solidFill>
                  <a:schemeClr val="bg1"/>
                </a:solidFill>
              </a:rPr>
              <a:t> de </a:t>
            </a:r>
            <a:r>
              <a:rPr lang="en-US" sz="2000" dirty="0" err="1">
                <a:solidFill>
                  <a:schemeClr val="bg1"/>
                </a:solidFill>
              </a:rPr>
              <a:t>organizare</a:t>
            </a:r>
            <a:r>
              <a:rPr lang="en-US" sz="2000" dirty="0">
                <a:solidFill>
                  <a:schemeClr val="bg1"/>
                </a:solidFill>
              </a:rPr>
              <a:t> </a:t>
            </a:r>
            <a:r>
              <a:rPr lang="en-US" sz="2000" dirty="0" err="1">
                <a:solidFill>
                  <a:schemeClr val="bg1"/>
                </a:solidFill>
              </a:rPr>
              <a:t>şi</a:t>
            </a:r>
            <a:r>
              <a:rPr lang="en-US" sz="2000" dirty="0">
                <a:solidFill>
                  <a:schemeClr val="bg1"/>
                </a:solidFill>
              </a:rPr>
              <a:t> </a:t>
            </a:r>
            <a:r>
              <a:rPr lang="en-US" sz="2000" dirty="0" err="1">
                <a:solidFill>
                  <a:schemeClr val="bg1"/>
                </a:solidFill>
              </a:rPr>
              <a:t>desfăşurare</a:t>
            </a:r>
            <a:r>
              <a:rPr lang="en-US" sz="2000" dirty="0">
                <a:solidFill>
                  <a:schemeClr val="bg1"/>
                </a:solidFill>
              </a:rPr>
              <a:t> a </a:t>
            </a:r>
            <a:r>
              <a:rPr lang="en-US" sz="2000" dirty="0" err="1">
                <a:solidFill>
                  <a:schemeClr val="bg1"/>
                </a:solidFill>
              </a:rPr>
              <a:t>Evaluării</a:t>
            </a:r>
            <a:r>
              <a:rPr lang="en-US" sz="2000" dirty="0">
                <a:solidFill>
                  <a:schemeClr val="bg1"/>
                </a:solidFill>
              </a:rPr>
              <a:t> </a:t>
            </a:r>
            <a:r>
              <a:rPr lang="en-US" sz="2000" dirty="0" err="1">
                <a:solidFill>
                  <a:schemeClr val="bg1"/>
                </a:solidFill>
              </a:rPr>
              <a:t>Naţionale</a:t>
            </a:r>
            <a:r>
              <a:rPr lang="en-US" sz="2000" dirty="0">
                <a:solidFill>
                  <a:schemeClr val="bg1"/>
                </a:solidFill>
              </a:rPr>
              <a:t> </a:t>
            </a:r>
            <a:r>
              <a:rPr lang="en-US" sz="2000" dirty="0" err="1">
                <a:solidFill>
                  <a:schemeClr val="bg1"/>
                </a:solidFill>
              </a:rPr>
              <a:t>pentru</a:t>
            </a:r>
            <a:r>
              <a:rPr lang="en-US" sz="2000" dirty="0">
                <a:solidFill>
                  <a:schemeClr val="bg1"/>
                </a:solidFill>
              </a:rPr>
              <a:t> </a:t>
            </a:r>
            <a:r>
              <a:rPr lang="en-US" sz="2000" dirty="0" err="1">
                <a:solidFill>
                  <a:schemeClr val="bg1"/>
                </a:solidFill>
              </a:rPr>
              <a:t>absolvenţii</a:t>
            </a:r>
            <a:r>
              <a:rPr lang="en-US" sz="2000" dirty="0">
                <a:solidFill>
                  <a:schemeClr val="bg1"/>
                </a:solidFill>
              </a:rPr>
              <a:t> </a:t>
            </a:r>
            <a:r>
              <a:rPr lang="en-US" sz="2000" dirty="0" err="1">
                <a:solidFill>
                  <a:schemeClr val="bg1"/>
                </a:solidFill>
              </a:rPr>
              <a:t>clasei</a:t>
            </a:r>
            <a:r>
              <a:rPr lang="en-US" sz="2000" dirty="0">
                <a:solidFill>
                  <a:schemeClr val="bg1"/>
                </a:solidFill>
              </a:rPr>
              <a:t> a VIII-a </a:t>
            </a:r>
            <a:r>
              <a:rPr lang="en-US" sz="2000" dirty="0" err="1">
                <a:solidFill>
                  <a:schemeClr val="bg1"/>
                </a:solidFill>
              </a:rPr>
              <a:t>și</a:t>
            </a:r>
            <a:r>
              <a:rPr lang="en-US" sz="2000" dirty="0">
                <a:solidFill>
                  <a:schemeClr val="bg1"/>
                </a:solidFill>
              </a:rPr>
              <a:t> a </a:t>
            </a:r>
            <a:r>
              <a:rPr lang="en-US" sz="2000" dirty="0" err="1">
                <a:solidFill>
                  <a:schemeClr val="bg1"/>
                </a:solidFill>
              </a:rPr>
              <a:t>Calendarului</a:t>
            </a:r>
            <a:r>
              <a:rPr lang="en-US" sz="2000" dirty="0">
                <a:solidFill>
                  <a:schemeClr val="bg1"/>
                </a:solidFill>
              </a:rPr>
              <a:t> de </a:t>
            </a:r>
            <a:r>
              <a:rPr lang="en-US" sz="2000" dirty="0" err="1">
                <a:solidFill>
                  <a:schemeClr val="bg1"/>
                </a:solidFill>
              </a:rPr>
              <a:t>desfăşurare</a:t>
            </a:r>
            <a:r>
              <a:rPr lang="en-US" sz="2000" dirty="0">
                <a:solidFill>
                  <a:schemeClr val="bg1"/>
                </a:solidFill>
              </a:rPr>
              <a:t> a </a:t>
            </a:r>
            <a:r>
              <a:rPr lang="en-US" sz="2000" dirty="0" err="1">
                <a:solidFill>
                  <a:schemeClr val="bg1"/>
                </a:solidFill>
              </a:rPr>
              <a:t>evaluării</a:t>
            </a:r>
            <a:r>
              <a:rPr lang="en-US" sz="2000" dirty="0">
                <a:solidFill>
                  <a:schemeClr val="bg1"/>
                </a:solidFill>
              </a:rPr>
              <a:t> </a:t>
            </a:r>
            <a:r>
              <a:rPr lang="en-US" sz="2000" dirty="0" err="1">
                <a:solidFill>
                  <a:schemeClr val="bg1"/>
                </a:solidFill>
              </a:rPr>
              <a:t>naţionale</a:t>
            </a:r>
            <a:r>
              <a:rPr lang="en-US" sz="2000" dirty="0">
                <a:solidFill>
                  <a:schemeClr val="bg1"/>
                </a:solidFill>
              </a:rPr>
              <a:t> </a:t>
            </a:r>
            <a:r>
              <a:rPr lang="en-US" sz="2000" dirty="0" err="1">
                <a:solidFill>
                  <a:schemeClr val="bg1"/>
                </a:solidFill>
              </a:rPr>
              <a:t>pentru</a:t>
            </a:r>
            <a:r>
              <a:rPr lang="en-US" sz="2000" dirty="0">
                <a:solidFill>
                  <a:schemeClr val="bg1"/>
                </a:solidFill>
              </a:rPr>
              <a:t> </a:t>
            </a:r>
            <a:r>
              <a:rPr lang="en-US" sz="2000" dirty="0" err="1">
                <a:solidFill>
                  <a:schemeClr val="bg1"/>
                </a:solidFill>
              </a:rPr>
              <a:t>absolvenţii</a:t>
            </a:r>
            <a:r>
              <a:rPr lang="en-US" sz="2000" dirty="0">
                <a:solidFill>
                  <a:schemeClr val="bg1"/>
                </a:solidFill>
              </a:rPr>
              <a:t> </a:t>
            </a:r>
            <a:r>
              <a:rPr lang="en-US" sz="2000" dirty="0" err="1">
                <a:solidFill>
                  <a:schemeClr val="bg1"/>
                </a:solidFill>
              </a:rPr>
              <a:t>clasei</a:t>
            </a:r>
            <a:r>
              <a:rPr lang="en-US" sz="2000" dirty="0">
                <a:solidFill>
                  <a:schemeClr val="bg1"/>
                </a:solidFill>
              </a:rPr>
              <a:t> a VIII-a </a:t>
            </a:r>
            <a:r>
              <a:rPr lang="en-US" sz="2000" dirty="0" err="1">
                <a:solidFill>
                  <a:schemeClr val="bg1"/>
                </a:solidFill>
              </a:rPr>
              <a:t>în</a:t>
            </a:r>
            <a:r>
              <a:rPr lang="en-US" sz="2000" dirty="0">
                <a:solidFill>
                  <a:schemeClr val="bg1"/>
                </a:solidFill>
              </a:rPr>
              <a:t> </a:t>
            </a:r>
            <a:r>
              <a:rPr lang="en-US" sz="2000" dirty="0" err="1">
                <a:solidFill>
                  <a:schemeClr val="bg1"/>
                </a:solidFill>
              </a:rPr>
              <a:t>anul</a:t>
            </a:r>
            <a:r>
              <a:rPr lang="en-US" sz="2000" dirty="0">
                <a:solidFill>
                  <a:schemeClr val="bg1"/>
                </a:solidFill>
              </a:rPr>
              <a:t> </a:t>
            </a:r>
            <a:r>
              <a:rPr lang="en-US" sz="2000" dirty="0" err="1">
                <a:solidFill>
                  <a:schemeClr val="bg1"/>
                </a:solidFill>
              </a:rPr>
              <a:t>şcolar</a:t>
            </a:r>
            <a:r>
              <a:rPr lang="en-US" sz="2000" dirty="0">
                <a:solidFill>
                  <a:schemeClr val="bg1"/>
                </a:solidFill>
              </a:rPr>
              <a:t> 2026 – 2027</a:t>
            </a: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63</a:t>
            </a:r>
          </a:p>
        </p:txBody>
      </p:sp>
    </p:spTree>
    <p:extLst>
      <p:ext uri="{BB962C8B-B14F-4D97-AF65-F5344CB8AC3E}">
        <p14:creationId xmlns:p14="http://schemas.microsoft.com/office/powerpoint/2010/main" val="31504349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u 1"/>
          <p:cNvSpPr>
            <a:spLocks noGrp="1"/>
          </p:cNvSpPr>
          <p:nvPr>
            <p:ph type="title"/>
          </p:nvPr>
        </p:nvSpPr>
        <p:spPr>
          <a:xfrm>
            <a:off x="856060" y="618518"/>
            <a:ext cx="7429499" cy="724501"/>
          </a:xfrm>
        </p:spPr>
        <p:txBody>
          <a:bodyPr>
            <a:normAutofit fontScale="90000"/>
          </a:bodyPr>
          <a:lstStyle/>
          <a:p>
            <a:pPr algn="ctr"/>
            <a:r>
              <a:rPr lang="ro-RO" b="1" dirty="0">
                <a:solidFill>
                  <a:srgbClr val="20364E"/>
                </a:solidFill>
                <a:latin typeface="Arial" pitchFamily="34" charset="0"/>
                <a:ea typeface="Arial" pitchFamily="34" charset="-122"/>
                <a:cs typeface="Arial" pitchFamily="34" charset="-120"/>
              </a:rPr>
              <a:t>BACALAUREAT 2030 - </a:t>
            </a:r>
            <a:r>
              <a:rPr lang="en-US" sz="2800" b="1" dirty="0" err="1">
                <a:solidFill>
                  <a:srgbClr val="20364E"/>
                </a:solidFill>
                <a:latin typeface="Arial" pitchFamily="34" charset="0"/>
                <a:ea typeface="Arial" pitchFamily="34" charset="-122"/>
                <a:cs typeface="Arial" pitchFamily="34" charset="-120"/>
              </a:rPr>
              <a:t>Arhitectura</a:t>
            </a:r>
            <a:r>
              <a:rPr lang="en-US" sz="2800" b="1" dirty="0">
                <a:solidFill>
                  <a:srgbClr val="20364E"/>
                </a:solidFill>
                <a:latin typeface="Arial" pitchFamily="34" charset="0"/>
                <a:ea typeface="Arial" pitchFamily="34" charset="-122"/>
                <a:cs typeface="Arial" pitchFamily="34" charset="-120"/>
              </a:rPr>
              <a:t> </a:t>
            </a:r>
            <a:r>
              <a:rPr lang="en-US" sz="2800" b="1" dirty="0" err="1">
                <a:solidFill>
                  <a:srgbClr val="20364E"/>
                </a:solidFill>
                <a:latin typeface="Arial" pitchFamily="34" charset="0"/>
                <a:ea typeface="Arial" pitchFamily="34" charset="-122"/>
                <a:cs typeface="Arial" pitchFamily="34" charset="-120"/>
              </a:rPr>
              <a:t>deciziei</a:t>
            </a:r>
            <a:r>
              <a:rPr lang="en-US" sz="2800" b="1" dirty="0">
                <a:solidFill>
                  <a:srgbClr val="20364E"/>
                </a:solidFill>
                <a:latin typeface="Arial" pitchFamily="34" charset="0"/>
                <a:ea typeface="Arial" pitchFamily="34" charset="-122"/>
                <a:cs typeface="Arial" pitchFamily="34" charset="-120"/>
              </a:rPr>
              <a:t> </a:t>
            </a:r>
            <a:r>
              <a:rPr lang="en-US" sz="2800" b="1" dirty="0" err="1">
                <a:solidFill>
                  <a:srgbClr val="20364E"/>
                </a:solidFill>
                <a:latin typeface="Arial" pitchFamily="34" charset="0"/>
                <a:ea typeface="Arial" pitchFamily="34" charset="-122"/>
                <a:cs typeface="Arial" pitchFamily="34" charset="-120"/>
              </a:rPr>
              <a:t>publice</a:t>
            </a:r>
            <a:br>
              <a:rPr lang="en-US" dirty="0"/>
            </a:br>
            <a:endParaRPr lang="ro-RO" dirty="0"/>
          </a:p>
        </p:txBody>
      </p:sp>
      <p:sp>
        <p:nvSpPr>
          <p:cNvPr id="6" name="Shape 5"/>
          <p:cNvSpPr/>
          <p:nvPr/>
        </p:nvSpPr>
        <p:spPr>
          <a:xfrm>
            <a:off x="761967" y="2888788"/>
            <a:ext cx="1828595" cy="1477326"/>
          </a:xfrm>
          <a:prstGeom prst="roundRect">
            <a:avLst>
              <a:gd name="adj" fmla="val 4000"/>
            </a:avLst>
          </a:prstGeom>
          <a:solidFill>
            <a:srgbClr val="FBFCFD"/>
          </a:solidFill>
          <a:ln w="12700">
            <a:solidFill>
              <a:srgbClr val="CFD8DE">
                <a:alpha val="90000"/>
              </a:srgbClr>
            </a:solidFill>
            <a:prstDash val="solid"/>
          </a:ln>
        </p:spPr>
      </p:sp>
      <p:sp>
        <p:nvSpPr>
          <p:cNvPr id="7" name="Shape 5"/>
          <p:cNvSpPr/>
          <p:nvPr/>
        </p:nvSpPr>
        <p:spPr>
          <a:xfrm>
            <a:off x="2864267" y="3344237"/>
            <a:ext cx="2038602" cy="1477327"/>
          </a:xfrm>
          <a:prstGeom prst="roundRect">
            <a:avLst>
              <a:gd name="adj" fmla="val 4000"/>
            </a:avLst>
          </a:prstGeom>
          <a:solidFill>
            <a:srgbClr val="FBFCFD"/>
          </a:solidFill>
          <a:ln w="12700">
            <a:solidFill>
              <a:srgbClr val="CFD8DE">
                <a:alpha val="90000"/>
              </a:srgbClr>
            </a:solidFill>
            <a:prstDash val="solid"/>
          </a:ln>
        </p:spPr>
      </p:sp>
      <p:sp>
        <p:nvSpPr>
          <p:cNvPr id="8" name="Shape 5"/>
          <p:cNvSpPr/>
          <p:nvPr/>
        </p:nvSpPr>
        <p:spPr>
          <a:xfrm>
            <a:off x="4989721" y="4420964"/>
            <a:ext cx="2377638" cy="1104439"/>
          </a:xfrm>
          <a:prstGeom prst="roundRect">
            <a:avLst>
              <a:gd name="adj" fmla="val 4000"/>
            </a:avLst>
          </a:prstGeom>
          <a:solidFill>
            <a:srgbClr val="FBFCFD"/>
          </a:solidFill>
          <a:ln w="12700">
            <a:solidFill>
              <a:srgbClr val="CFD8DE">
                <a:alpha val="90000"/>
              </a:srgbClr>
            </a:solidFill>
            <a:prstDash val="solid"/>
          </a:ln>
        </p:spPr>
      </p:sp>
      <p:sp>
        <p:nvSpPr>
          <p:cNvPr id="9" name="Dreptunghi 8"/>
          <p:cNvSpPr/>
          <p:nvPr/>
        </p:nvSpPr>
        <p:spPr>
          <a:xfrm>
            <a:off x="736794" y="2422650"/>
            <a:ext cx="2324715" cy="369332"/>
          </a:xfrm>
          <a:prstGeom prst="rect">
            <a:avLst/>
          </a:prstGeom>
        </p:spPr>
        <p:txBody>
          <a:bodyPr wrap="square">
            <a:spAutoFit/>
          </a:bodyPr>
          <a:lstStyle/>
          <a:p>
            <a:r>
              <a:rPr lang="en-US" sz="1800" b="1" dirty="0">
                <a:solidFill>
                  <a:srgbClr val="486F85"/>
                </a:solidFill>
                <a:latin typeface="Arial" pitchFamily="34" charset="0"/>
                <a:cs typeface="Arial" pitchFamily="34" charset="-120"/>
              </a:rPr>
              <a:t>Legea nr.</a:t>
            </a:r>
            <a:r>
              <a:rPr lang="ro-RO" sz="1800" b="1" dirty="0">
                <a:solidFill>
                  <a:srgbClr val="486F85"/>
                </a:solidFill>
                <a:latin typeface="Arial" pitchFamily="34" charset="0"/>
                <a:cs typeface="Arial" pitchFamily="34" charset="-120"/>
              </a:rPr>
              <a:t> </a:t>
            </a:r>
            <a:r>
              <a:rPr lang="en-US" sz="1800" b="1" dirty="0">
                <a:solidFill>
                  <a:srgbClr val="486F85"/>
                </a:solidFill>
                <a:latin typeface="Arial" pitchFamily="34" charset="0"/>
                <a:cs typeface="Arial" pitchFamily="34" charset="-120"/>
              </a:rPr>
              <a:t>198/2023</a:t>
            </a:r>
          </a:p>
        </p:txBody>
      </p:sp>
      <p:sp>
        <p:nvSpPr>
          <p:cNvPr id="10" name="Dreptunghi 9"/>
          <p:cNvSpPr/>
          <p:nvPr/>
        </p:nvSpPr>
        <p:spPr>
          <a:xfrm>
            <a:off x="2769895" y="3067239"/>
            <a:ext cx="2377639" cy="369332"/>
          </a:xfrm>
          <a:prstGeom prst="rect">
            <a:avLst/>
          </a:prstGeom>
        </p:spPr>
        <p:txBody>
          <a:bodyPr wrap="none">
            <a:spAutoFit/>
          </a:bodyPr>
          <a:lstStyle/>
          <a:p>
            <a:r>
              <a:rPr lang="en-US" sz="1800" b="1" dirty="0">
                <a:solidFill>
                  <a:srgbClr val="486F85"/>
                </a:solidFill>
                <a:latin typeface="Arial" pitchFamily="34" charset="0"/>
                <a:ea typeface="Arial" pitchFamily="34" charset="-122"/>
                <a:cs typeface="Arial" pitchFamily="34" charset="-120"/>
              </a:rPr>
              <a:t>OMEC </a:t>
            </a:r>
            <a:r>
              <a:rPr lang="en-US" sz="1800" b="1" dirty="0" err="1">
                <a:solidFill>
                  <a:srgbClr val="486F85"/>
                </a:solidFill>
                <a:latin typeface="Arial" pitchFamily="34" charset="0"/>
                <a:ea typeface="Arial" pitchFamily="34" charset="-122"/>
                <a:cs typeface="Arial" pitchFamily="34" charset="-120"/>
              </a:rPr>
              <a:t>nr</a:t>
            </a:r>
            <a:r>
              <a:rPr lang="en-US" sz="1800" b="1" dirty="0">
                <a:solidFill>
                  <a:srgbClr val="486F85"/>
                </a:solidFill>
                <a:latin typeface="Arial" pitchFamily="34" charset="0"/>
                <a:ea typeface="Arial" pitchFamily="34" charset="-122"/>
                <a:cs typeface="Arial" pitchFamily="34" charset="-120"/>
              </a:rPr>
              <a:t>. 4138/2026</a:t>
            </a:r>
            <a:endParaRPr lang="en-US" sz="1800" dirty="0"/>
          </a:p>
        </p:txBody>
      </p:sp>
      <p:sp>
        <p:nvSpPr>
          <p:cNvPr id="11" name="Dreptunghi 10"/>
          <p:cNvSpPr/>
          <p:nvPr/>
        </p:nvSpPr>
        <p:spPr>
          <a:xfrm>
            <a:off x="4989721" y="3975623"/>
            <a:ext cx="2377639" cy="369332"/>
          </a:xfrm>
          <a:prstGeom prst="rect">
            <a:avLst/>
          </a:prstGeom>
        </p:spPr>
        <p:txBody>
          <a:bodyPr wrap="none">
            <a:spAutoFit/>
          </a:bodyPr>
          <a:lstStyle/>
          <a:p>
            <a:r>
              <a:rPr lang="en-US" sz="1800" b="1" dirty="0">
                <a:solidFill>
                  <a:srgbClr val="557C78"/>
                </a:solidFill>
                <a:latin typeface="Arial" pitchFamily="34" charset="0"/>
                <a:ea typeface="Arial" pitchFamily="34" charset="-122"/>
                <a:cs typeface="Arial" pitchFamily="34" charset="-120"/>
              </a:rPr>
              <a:t>OMEC </a:t>
            </a:r>
            <a:r>
              <a:rPr lang="en-US" sz="1800" b="1" dirty="0" err="1">
                <a:solidFill>
                  <a:srgbClr val="557C78"/>
                </a:solidFill>
                <a:latin typeface="Arial" pitchFamily="34" charset="0"/>
                <a:ea typeface="Arial" pitchFamily="34" charset="-122"/>
                <a:cs typeface="Arial" pitchFamily="34" charset="-120"/>
              </a:rPr>
              <a:t>nr</a:t>
            </a:r>
            <a:r>
              <a:rPr lang="en-US" sz="1800" b="1" dirty="0">
                <a:solidFill>
                  <a:srgbClr val="557C78"/>
                </a:solidFill>
                <a:latin typeface="Arial" pitchFamily="34" charset="0"/>
                <a:ea typeface="Arial" pitchFamily="34" charset="-122"/>
                <a:cs typeface="Arial" pitchFamily="34" charset="-120"/>
              </a:rPr>
              <a:t>. 5077/2026</a:t>
            </a:r>
            <a:endParaRPr lang="en-US" sz="1800" dirty="0"/>
          </a:p>
        </p:txBody>
      </p:sp>
      <p:sp>
        <p:nvSpPr>
          <p:cNvPr id="12" name="Text 8"/>
          <p:cNvSpPr/>
          <p:nvPr/>
        </p:nvSpPr>
        <p:spPr>
          <a:xfrm>
            <a:off x="826070" y="3069970"/>
            <a:ext cx="1589754" cy="1028700"/>
          </a:xfrm>
          <a:prstGeom prst="rect">
            <a:avLst/>
          </a:prstGeom>
          <a:noFill/>
          <a:ln/>
        </p:spPr>
        <p:txBody>
          <a:bodyPr wrap="square" lIns="357" tIns="357" rIns="357" bIns="357" rtlCol="0" anchor="t">
            <a:noAutofit/>
          </a:bodyPr>
          <a:lstStyle/>
          <a:p>
            <a:r>
              <a:rPr lang="en-US" sz="1200" dirty="0">
                <a:solidFill>
                  <a:srgbClr val="26343B"/>
                </a:solidFill>
                <a:latin typeface="Arial" pitchFamily="34" charset="0"/>
                <a:ea typeface="Arial" pitchFamily="34" charset="-122"/>
                <a:cs typeface="Arial" pitchFamily="34" charset="-120"/>
              </a:rPr>
              <a:t>Art. 102 </a:t>
            </a:r>
            <a:r>
              <a:rPr lang="en-US" sz="1200" dirty="0" err="1">
                <a:solidFill>
                  <a:srgbClr val="26343B"/>
                </a:solidFill>
                <a:latin typeface="Arial" pitchFamily="34" charset="0"/>
                <a:ea typeface="Arial" pitchFamily="34" charset="-122"/>
                <a:cs typeface="Arial" pitchFamily="34" charset="-120"/>
              </a:rPr>
              <a:t>și</a:t>
            </a:r>
            <a:r>
              <a:rPr lang="en-US" sz="1200" dirty="0">
                <a:solidFill>
                  <a:srgbClr val="26343B"/>
                </a:solidFill>
                <a:latin typeface="Arial" pitchFamily="34" charset="0"/>
                <a:ea typeface="Arial" pitchFamily="34" charset="-122"/>
                <a:cs typeface="Arial" pitchFamily="34" charset="-120"/>
              </a:rPr>
              <a:t> 103 </a:t>
            </a:r>
            <a:r>
              <a:rPr lang="en-US" sz="1200" dirty="0" err="1">
                <a:solidFill>
                  <a:srgbClr val="26343B"/>
                </a:solidFill>
                <a:latin typeface="Arial" pitchFamily="34" charset="0"/>
                <a:ea typeface="Arial" pitchFamily="34" charset="-122"/>
                <a:cs typeface="Arial" pitchFamily="34" charset="-120"/>
              </a:rPr>
              <a:t>fundamentează</a:t>
            </a:r>
            <a:r>
              <a:rPr lang="en-US" sz="1200" dirty="0">
                <a:solidFill>
                  <a:srgbClr val="26343B"/>
                </a:solidFill>
                <a:latin typeface="Arial" pitchFamily="34" charset="0"/>
                <a:ea typeface="Arial" pitchFamily="34" charset="-122"/>
                <a:cs typeface="Arial" pitchFamily="34" charset="-120"/>
              </a:rPr>
              <a:t> </a:t>
            </a:r>
            <a:r>
              <a:rPr lang="en-US" sz="1200" dirty="0" err="1">
                <a:solidFill>
                  <a:srgbClr val="26343B"/>
                </a:solidFill>
                <a:latin typeface="Arial" pitchFamily="34" charset="0"/>
                <a:ea typeface="Arial" pitchFamily="34" charset="-122"/>
                <a:cs typeface="Arial" pitchFamily="34" charset="-120"/>
              </a:rPr>
              <a:t>organizarea</a:t>
            </a:r>
            <a:r>
              <a:rPr lang="en-US" sz="1200" dirty="0">
                <a:solidFill>
                  <a:srgbClr val="26343B"/>
                </a:solidFill>
                <a:latin typeface="Arial" pitchFamily="34" charset="0"/>
                <a:ea typeface="Arial" pitchFamily="34" charset="-122"/>
                <a:cs typeface="Arial" pitchFamily="34" charset="-120"/>
              </a:rPr>
              <a:t> </a:t>
            </a:r>
            <a:r>
              <a:rPr lang="en-US" sz="1200" dirty="0" err="1">
                <a:solidFill>
                  <a:srgbClr val="26343B"/>
                </a:solidFill>
                <a:latin typeface="Arial" pitchFamily="34" charset="0"/>
                <a:ea typeface="Arial" pitchFamily="34" charset="-122"/>
                <a:cs typeface="Arial" pitchFamily="34" charset="-120"/>
              </a:rPr>
              <a:t>examenului</a:t>
            </a:r>
            <a:r>
              <a:rPr lang="en-US" sz="1200" dirty="0">
                <a:solidFill>
                  <a:srgbClr val="26343B"/>
                </a:solidFill>
                <a:latin typeface="Arial" pitchFamily="34" charset="0"/>
                <a:ea typeface="Arial" pitchFamily="34" charset="-122"/>
                <a:cs typeface="Arial" pitchFamily="34" charset="-120"/>
              </a:rPr>
              <a:t> </a:t>
            </a:r>
            <a:r>
              <a:rPr lang="en-US" sz="1200" dirty="0" err="1">
                <a:solidFill>
                  <a:srgbClr val="26343B"/>
                </a:solidFill>
                <a:latin typeface="Arial" pitchFamily="34" charset="0"/>
                <a:ea typeface="Arial" pitchFamily="34" charset="-122"/>
                <a:cs typeface="Arial" pitchFamily="34" charset="-120"/>
              </a:rPr>
              <a:t>național</a:t>
            </a:r>
            <a:r>
              <a:rPr lang="en-US" sz="1200" dirty="0">
                <a:solidFill>
                  <a:srgbClr val="26343B"/>
                </a:solidFill>
                <a:latin typeface="Arial" pitchFamily="34" charset="0"/>
                <a:ea typeface="Arial" pitchFamily="34" charset="-122"/>
                <a:cs typeface="Arial" pitchFamily="34" charset="-120"/>
              </a:rPr>
              <a:t> de </a:t>
            </a:r>
            <a:r>
              <a:rPr lang="en-US" sz="1200" dirty="0" err="1">
                <a:solidFill>
                  <a:srgbClr val="26343B"/>
                </a:solidFill>
                <a:latin typeface="Arial" pitchFamily="34" charset="0"/>
                <a:ea typeface="Arial" pitchFamily="34" charset="-122"/>
                <a:cs typeface="Arial" pitchFamily="34" charset="-120"/>
              </a:rPr>
              <a:t>bacalaureat</a:t>
            </a:r>
            <a:r>
              <a:rPr lang="en-US" sz="1200" dirty="0">
                <a:solidFill>
                  <a:srgbClr val="26343B"/>
                </a:solidFill>
                <a:latin typeface="Arial" pitchFamily="34" charset="0"/>
                <a:ea typeface="Arial" pitchFamily="34" charset="-122"/>
                <a:cs typeface="Arial" pitchFamily="34" charset="-120"/>
              </a:rPr>
              <a:t> </a:t>
            </a:r>
            <a:r>
              <a:rPr lang="en-US" sz="1200" dirty="0" err="1">
                <a:solidFill>
                  <a:srgbClr val="26343B"/>
                </a:solidFill>
                <a:latin typeface="Arial" pitchFamily="34" charset="0"/>
                <a:ea typeface="Arial" pitchFamily="34" charset="-122"/>
                <a:cs typeface="Arial" pitchFamily="34" charset="-120"/>
              </a:rPr>
              <a:t>și</a:t>
            </a:r>
            <a:r>
              <a:rPr lang="en-US" sz="1200" dirty="0">
                <a:solidFill>
                  <a:srgbClr val="26343B"/>
                </a:solidFill>
                <a:latin typeface="Arial" pitchFamily="34" charset="0"/>
                <a:ea typeface="Arial" pitchFamily="34" charset="-122"/>
                <a:cs typeface="Arial" pitchFamily="34" charset="-120"/>
              </a:rPr>
              <a:t> </a:t>
            </a:r>
            <a:r>
              <a:rPr lang="en-US" sz="1200" dirty="0" err="1">
                <a:solidFill>
                  <a:srgbClr val="26343B"/>
                </a:solidFill>
                <a:latin typeface="Arial" pitchFamily="34" charset="0"/>
                <a:ea typeface="Arial" pitchFamily="34" charset="-122"/>
                <a:cs typeface="Arial" pitchFamily="34" charset="-120"/>
              </a:rPr>
              <a:t>cadrul</a:t>
            </a:r>
            <a:r>
              <a:rPr lang="en-US" sz="1200" dirty="0">
                <a:solidFill>
                  <a:srgbClr val="26343B"/>
                </a:solidFill>
                <a:latin typeface="Arial" pitchFamily="34" charset="0"/>
                <a:ea typeface="Arial" pitchFamily="34" charset="-122"/>
                <a:cs typeface="Arial" pitchFamily="34" charset="-120"/>
              </a:rPr>
              <a:t> </a:t>
            </a:r>
            <a:r>
              <a:rPr lang="en-US" sz="1200" dirty="0" err="1">
                <a:solidFill>
                  <a:srgbClr val="26343B"/>
                </a:solidFill>
                <a:latin typeface="Arial" pitchFamily="34" charset="0"/>
                <a:ea typeface="Arial" pitchFamily="34" charset="-122"/>
                <a:cs typeface="Arial" pitchFamily="34" charset="-120"/>
              </a:rPr>
              <a:t>probelor</a:t>
            </a:r>
            <a:r>
              <a:rPr lang="en-US" sz="1200" dirty="0">
                <a:solidFill>
                  <a:srgbClr val="26343B"/>
                </a:solidFill>
                <a:latin typeface="Arial" pitchFamily="34" charset="0"/>
                <a:ea typeface="Arial" pitchFamily="34" charset="-122"/>
                <a:cs typeface="Arial" pitchFamily="34" charset="-120"/>
              </a:rPr>
              <a:t>/</a:t>
            </a:r>
            <a:r>
              <a:rPr lang="en-US" sz="1200" dirty="0" err="1">
                <a:solidFill>
                  <a:srgbClr val="26343B"/>
                </a:solidFill>
                <a:latin typeface="Arial" pitchFamily="34" charset="0"/>
                <a:ea typeface="Arial" pitchFamily="34" charset="-122"/>
                <a:cs typeface="Arial" pitchFamily="34" charset="-120"/>
              </a:rPr>
              <a:t>disciplinelor</a:t>
            </a:r>
            <a:r>
              <a:rPr lang="en-US" sz="1050" dirty="0">
                <a:solidFill>
                  <a:srgbClr val="26343B"/>
                </a:solidFill>
                <a:latin typeface="Arial" pitchFamily="34" charset="0"/>
                <a:ea typeface="Arial" pitchFamily="34" charset="-122"/>
                <a:cs typeface="Arial" pitchFamily="34" charset="-120"/>
              </a:rPr>
              <a:t>.</a:t>
            </a:r>
            <a:endParaRPr lang="en-US" sz="1050" dirty="0"/>
          </a:p>
        </p:txBody>
      </p:sp>
      <p:sp>
        <p:nvSpPr>
          <p:cNvPr id="13" name="Text 13"/>
          <p:cNvSpPr/>
          <p:nvPr/>
        </p:nvSpPr>
        <p:spPr>
          <a:xfrm>
            <a:off x="3061509" y="3571503"/>
            <a:ext cx="1654507" cy="1266276"/>
          </a:xfrm>
          <a:prstGeom prst="rect">
            <a:avLst/>
          </a:prstGeom>
          <a:noFill/>
          <a:ln/>
        </p:spPr>
        <p:txBody>
          <a:bodyPr wrap="square" lIns="357" tIns="357" rIns="357" bIns="357" rtlCol="0" anchor="t">
            <a:noAutofit/>
          </a:bodyPr>
          <a:lstStyle/>
          <a:p>
            <a:r>
              <a:rPr lang="en-US" sz="1200" dirty="0">
                <a:solidFill>
                  <a:srgbClr val="26343B"/>
                </a:solidFill>
                <a:latin typeface="Arial" pitchFamily="34" charset="0"/>
                <a:ea typeface="Arial" pitchFamily="34" charset="-122"/>
                <a:cs typeface="Arial" pitchFamily="34" charset="-120"/>
              </a:rPr>
              <a:t>Aprobă probele și disciplinele Bacalaureatului 2030, în conformitate cu filierele, profilurile și specializările/calificările</a:t>
            </a:r>
            <a:r>
              <a:rPr lang="en-US" sz="788" dirty="0">
                <a:solidFill>
                  <a:srgbClr val="26343B"/>
                </a:solidFill>
                <a:latin typeface="Arial" pitchFamily="34" charset="0"/>
                <a:ea typeface="Arial" pitchFamily="34" charset="-122"/>
                <a:cs typeface="Arial" pitchFamily="34" charset="-120"/>
              </a:rPr>
              <a:t>.</a:t>
            </a:r>
            <a:endParaRPr lang="en-US" sz="788" dirty="0"/>
          </a:p>
        </p:txBody>
      </p:sp>
      <p:sp>
        <p:nvSpPr>
          <p:cNvPr id="14" name="Text 18"/>
          <p:cNvSpPr/>
          <p:nvPr/>
        </p:nvSpPr>
        <p:spPr>
          <a:xfrm>
            <a:off x="5084092" y="4455555"/>
            <a:ext cx="2283267" cy="1069848"/>
          </a:xfrm>
          <a:prstGeom prst="rect">
            <a:avLst/>
          </a:prstGeom>
          <a:noFill/>
          <a:ln/>
        </p:spPr>
        <p:txBody>
          <a:bodyPr wrap="square" lIns="357" tIns="357" rIns="357" bIns="357" rtlCol="0" anchor="t">
            <a:noAutofit/>
          </a:bodyPr>
          <a:lstStyle/>
          <a:p>
            <a:r>
              <a:rPr lang="en-US" sz="1200" dirty="0">
                <a:solidFill>
                  <a:srgbClr val="26343B"/>
                </a:solidFill>
                <a:latin typeface="Arial" pitchFamily="34" charset="0"/>
                <a:ea typeface="Arial" pitchFamily="34" charset="-122"/>
                <a:cs typeface="Arial" pitchFamily="34" charset="-120"/>
              </a:rPr>
              <a:t>Aprobă centralizatorul programelor și programele de examen pentru disciplinele/modulele de pregătire corespunzătoare probelor</a:t>
            </a:r>
            <a:r>
              <a:rPr lang="en-US" sz="788" dirty="0">
                <a:solidFill>
                  <a:srgbClr val="26343B"/>
                </a:solidFill>
                <a:latin typeface="Arial" pitchFamily="34" charset="0"/>
                <a:ea typeface="Arial" pitchFamily="34" charset="-122"/>
                <a:cs typeface="Arial" pitchFamily="34" charset="-120"/>
              </a:rPr>
              <a:t>.</a:t>
            </a:r>
            <a:endParaRPr lang="en-US" sz="788" dirty="0"/>
          </a:p>
        </p:txBody>
      </p:sp>
      <p:sp>
        <p:nvSpPr>
          <p:cNvPr id="15" name="Dreptunghi 14"/>
          <p:cNvSpPr/>
          <p:nvPr/>
        </p:nvSpPr>
        <p:spPr>
          <a:xfrm>
            <a:off x="330869" y="4837779"/>
            <a:ext cx="4572000" cy="1477328"/>
          </a:xfrm>
          <a:prstGeom prst="rect">
            <a:avLst/>
          </a:prstGeom>
        </p:spPr>
        <p:txBody>
          <a:bodyPr>
            <a:spAutoFit/>
          </a:bodyPr>
          <a:lstStyle/>
          <a:p>
            <a:pPr marL="214313" indent="-214313">
              <a:buFont typeface="Arial" panose="020B0604020202020204" pitchFamily="34" charset="0"/>
              <a:buChar char="•"/>
            </a:pPr>
            <a:r>
              <a:rPr lang="en-US" sz="1800" b="1" dirty="0">
                <a:solidFill>
                  <a:srgbClr val="26343B"/>
                </a:solidFill>
                <a:latin typeface="Arial" pitchFamily="34" charset="0"/>
                <a:ea typeface="Arial" pitchFamily="34" charset="-122"/>
                <a:cs typeface="Arial" pitchFamily="34" charset="-120"/>
              </a:rPr>
              <a:t>Nu </a:t>
            </a:r>
            <a:r>
              <a:rPr lang="en-US" sz="1800" b="1" dirty="0" err="1">
                <a:solidFill>
                  <a:srgbClr val="26343B"/>
                </a:solidFill>
                <a:latin typeface="Arial" pitchFamily="34" charset="0"/>
                <a:ea typeface="Arial" pitchFamily="34" charset="-122"/>
                <a:cs typeface="Arial" pitchFamily="34" charset="-120"/>
              </a:rPr>
              <a:t>discutăm</a:t>
            </a:r>
            <a:r>
              <a:rPr lang="en-US" sz="1800" b="1" dirty="0">
                <a:solidFill>
                  <a:srgbClr val="26343B"/>
                </a:solidFill>
                <a:latin typeface="Arial" pitchFamily="34" charset="0"/>
                <a:ea typeface="Arial" pitchFamily="34" charset="-122"/>
                <a:cs typeface="Arial" pitchFamily="34" charset="-120"/>
              </a:rPr>
              <a:t> </a:t>
            </a:r>
            <a:r>
              <a:rPr lang="en-US" sz="1800" b="1" dirty="0" err="1">
                <a:solidFill>
                  <a:srgbClr val="26343B"/>
                </a:solidFill>
                <a:latin typeface="Arial" pitchFamily="34" charset="0"/>
                <a:ea typeface="Arial" pitchFamily="34" charset="-122"/>
                <a:cs typeface="Arial" pitchFamily="34" charset="-120"/>
              </a:rPr>
              <a:t>încă</a:t>
            </a:r>
            <a:r>
              <a:rPr lang="en-US" sz="1800" b="1" dirty="0">
                <a:solidFill>
                  <a:srgbClr val="26343B"/>
                </a:solidFill>
                <a:latin typeface="Arial" pitchFamily="34" charset="0"/>
                <a:ea typeface="Arial" pitchFamily="34" charset="-122"/>
                <a:cs typeface="Arial" pitchFamily="34" charset="-120"/>
              </a:rPr>
              <a:t> </a:t>
            </a:r>
            <a:r>
              <a:rPr lang="en-US" sz="1800" b="1" dirty="0" err="1">
                <a:solidFill>
                  <a:srgbClr val="26343B"/>
                </a:solidFill>
                <a:latin typeface="Arial" pitchFamily="34" charset="0"/>
                <a:ea typeface="Arial" pitchFamily="34" charset="-122"/>
                <a:cs typeface="Arial" pitchFamily="34" charset="-120"/>
              </a:rPr>
              <a:t>subiecte</a:t>
            </a:r>
            <a:r>
              <a:rPr lang="en-US" sz="1800" b="1" dirty="0">
                <a:solidFill>
                  <a:srgbClr val="26343B"/>
                </a:solidFill>
                <a:latin typeface="Arial" pitchFamily="34" charset="0"/>
                <a:ea typeface="Arial" pitchFamily="34" charset="-122"/>
                <a:cs typeface="Arial" pitchFamily="34" charset="-120"/>
              </a:rPr>
              <a:t> - model </a:t>
            </a:r>
            <a:r>
              <a:rPr lang="en-US" sz="1800" b="1" dirty="0" err="1">
                <a:solidFill>
                  <a:srgbClr val="26343B"/>
                </a:solidFill>
                <a:latin typeface="Arial" pitchFamily="34" charset="0"/>
                <a:ea typeface="Arial" pitchFamily="34" charset="-122"/>
                <a:cs typeface="Arial" pitchFamily="34" charset="-120"/>
              </a:rPr>
              <a:t>sau</a:t>
            </a:r>
            <a:r>
              <a:rPr lang="en-US" sz="1800" b="1" dirty="0">
                <a:solidFill>
                  <a:srgbClr val="26343B"/>
                </a:solidFill>
                <a:latin typeface="Arial" pitchFamily="34" charset="0"/>
                <a:ea typeface="Arial" pitchFamily="34" charset="-122"/>
                <a:cs typeface="Arial" pitchFamily="34" charset="-120"/>
              </a:rPr>
              <a:t> </a:t>
            </a:r>
            <a:r>
              <a:rPr lang="en-US" sz="1800" b="1" dirty="0" err="1">
                <a:solidFill>
                  <a:srgbClr val="26343B"/>
                </a:solidFill>
                <a:latin typeface="Arial" pitchFamily="34" charset="0"/>
                <a:ea typeface="Arial" pitchFamily="34" charset="-122"/>
                <a:cs typeface="Arial" pitchFamily="34" charset="-120"/>
              </a:rPr>
              <a:t>bareme</a:t>
            </a:r>
            <a:r>
              <a:rPr lang="en-US" sz="1800" b="1" dirty="0">
                <a:solidFill>
                  <a:srgbClr val="26343B"/>
                </a:solidFill>
                <a:latin typeface="Arial" pitchFamily="34" charset="0"/>
                <a:ea typeface="Arial" pitchFamily="34" charset="-122"/>
                <a:cs typeface="Arial" pitchFamily="34" charset="-120"/>
              </a:rPr>
              <a:t> </a:t>
            </a:r>
            <a:r>
              <a:rPr lang="ro-RO" sz="1800" b="1" dirty="0">
                <a:solidFill>
                  <a:srgbClr val="26343B"/>
                </a:solidFill>
                <a:latin typeface="Arial" pitchFamily="34" charset="0"/>
                <a:ea typeface="Arial" pitchFamily="34" charset="-122"/>
                <a:cs typeface="Arial" pitchFamily="34" charset="-120"/>
              </a:rPr>
              <a:t>de evaluare și de notare!</a:t>
            </a:r>
            <a:endParaRPr lang="en-US" sz="1800" b="1" dirty="0">
              <a:solidFill>
                <a:srgbClr val="26343B"/>
              </a:solidFill>
              <a:latin typeface="Arial" pitchFamily="34" charset="0"/>
              <a:ea typeface="Arial" pitchFamily="34" charset="-122"/>
              <a:cs typeface="Arial" pitchFamily="34" charset="-120"/>
            </a:endParaRPr>
          </a:p>
          <a:p>
            <a:pPr marL="214313" indent="-214313">
              <a:buFont typeface="Arial" panose="020B0604020202020204" pitchFamily="34" charset="0"/>
              <a:buChar char="•"/>
            </a:pPr>
            <a:r>
              <a:rPr lang="en-US" sz="1800" b="1" dirty="0">
                <a:solidFill>
                  <a:srgbClr val="26343B"/>
                </a:solidFill>
                <a:latin typeface="Arial" pitchFamily="34" charset="0"/>
                <a:ea typeface="Arial" pitchFamily="34" charset="-122"/>
                <a:cs typeface="Arial" pitchFamily="34" charset="-120"/>
              </a:rPr>
              <a:t> </a:t>
            </a:r>
            <a:r>
              <a:rPr lang="ro-RO" sz="1800" b="1" dirty="0">
                <a:solidFill>
                  <a:srgbClr val="26343B"/>
                </a:solidFill>
                <a:latin typeface="Arial" pitchFamily="34" charset="0"/>
                <a:ea typeface="Arial" pitchFamily="34" charset="-122"/>
                <a:cs typeface="Arial" pitchFamily="34" charset="-120"/>
              </a:rPr>
              <a:t>Comunicăm arhitectura examenului, disciplinele și principiile de derivare ale programelor de examen.</a:t>
            </a:r>
            <a:endParaRPr lang="en-US" sz="1800" b="1" dirty="0"/>
          </a:p>
        </p:txBody>
      </p:sp>
    </p:spTree>
    <p:extLst>
      <p:ext uri="{BB962C8B-B14F-4D97-AF65-F5344CB8AC3E}">
        <p14:creationId xmlns:p14="http://schemas.microsoft.com/office/powerpoint/2010/main" val="4123306012"/>
      </p:ext>
    </p:extLst>
  </p:cSld>
  <p:clrMapOvr>
    <a:overrideClrMapping bg1="dk1" tx1="lt1" bg2="dk2" tx2="lt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0606059-AA9E-0C50-81E1-B5ABFC03E4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5CC90D-ABDA-5A8D-76E9-2893DF0B59B0}"/>
              </a:ext>
            </a:extLst>
          </p:cNvPr>
          <p:cNvSpPr>
            <a:spLocks noGrp="1"/>
          </p:cNvSpPr>
          <p:nvPr>
            <p:ph type="title"/>
          </p:nvPr>
        </p:nvSpPr>
        <p:spPr>
          <a:xfrm>
            <a:off x="1093788" y="284163"/>
            <a:ext cx="7772400" cy="840581"/>
          </a:xfrm>
        </p:spPr>
        <p:txBody>
          <a:bodyPr wrap="square" lIns="45720" tIns="27432" rIns="45720" bIns="27432">
            <a:normAutofit/>
          </a:bodyPr>
          <a:lstStyle/>
          <a:p>
            <a:pPr algn="ctr">
              <a:spcAft>
                <a:spcPts val="700"/>
              </a:spcAft>
            </a:pPr>
            <a:r>
              <a:rPr lang="en-US" sz="2700" b="1" dirty="0" err="1">
                <a:solidFill>
                  <a:srgbClr val="1F374E"/>
                </a:solidFill>
                <a:latin typeface="Aptos"/>
              </a:rPr>
              <a:t>Olimpiade</a:t>
            </a:r>
            <a:r>
              <a:rPr lang="en-US" sz="2700" b="1" dirty="0">
                <a:solidFill>
                  <a:srgbClr val="1F374E"/>
                </a:solidFill>
                <a:latin typeface="Aptos"/>
              </a:rPr>
              <a:t> </a:t>
            </a:r>
            <a:r>
              <a:rPr lang="en-US" sz="2700" b="1" dirty="0" err="1">
                <a:solidFill>
                  <a:srgbClr val="1F374E"/>
                </a:solidFill>
                <a:latin typeface="Aptos"/>
              </a:rPr>
              <a:t>și</a:t>
            </a:r>
            <a:r>
              <a:rPr lang="en-US" sz="2700" b="1" dirty="0">
                <a:solidFill>
                  <a:srgbClr val="1F374E"/>
                </a:solidFill>
                <a:latin typeface="Aptos"/>
              </a:rPr>
              <a:t> </a:t>
            </a:r>
            <a:r>
              <a:rPr lang="en-US" sz="2700" b="1" dirty="0" err="1">
                <a:solidFill>
                  <a:srgbClr val="1F374E"/>
                </a:solidFill>
                <a:latin typeface="Aptos"/>
              </a:rPr>
              <a:t>concursuri</a:t>
            </a:r>
            <a:r>
              <a:rPr lang="en-US" sz="2700" b="1" dirty="0">
                <a:solidFill>
                  <a:srgbClr val="1F374E"/>
                </a:solidFill>
                <a:latin typeface="Aptos"/>
              </a:rPr>
              <a:t> </a:t>
            </a:r>
            <a:r>
              <a:rPr lang="en-US" sz="2700" b="1" dirty="0" err="1">
                <a:solidFill>
                  <a:srgbClr val="1F374E"/>
                </a:solidFill>
                <a:latin typeface="Aptos"/>
              </a:rPr>
              <a:t>școlare</a:t>
            </a:r>
            <a:r>
              <a:rPr lang="en-US" sz="2700" b="1" dirty="0">
                <a:solidFill>
                  <a:srgbClr val="1F374E"/>
                </a:solidFill>
                <a:latin typeface="Aptos"/>
              </a:rPr>
              <a:t> 202</a:t>
            </a:r>
            <a:r>
              <a:rPr lang="ro-RO" sz="2700" b="1" dirty="0">
                <a:solidFill>
                  <a:srgbClr val="1F374E"/>
                </a:solidFill>
                <a:latin typeface="Aptos"/>
              </a:rPr>
              <a:t>6</a:t>
            </a:r>
            <a:r>
              <a:rPr lang="en-US" sz="2700" b="1" dirty="0">
                <a:solidFill>
                  <a:srgbClr val="1F374E"/>
                </a:solidFill>
                <a:latin typeface="Aptos"/>
              </a:rPr>
              <a:t>-202</a:t>
            </a:r>
            <a:r>
              <a:rPr lang="ro-RO" sz="2700" b="1" dirty="0">
                <a:solidFill>
                  <a:srgbClr val="1F374E"/>
                </a:solidFill>
                <a:latin typeface="Aptos"/>
              </a:rPr>
              <a:t>7</a:t>
            </a:r>
            <a:endParaRPr lang="en-US" sz="3200" dirty="0"/>
          </a:p>
        </p:txBody>
      </p:sp>
      <p:sp>
        <p:nvSpPr>
          <p:cNvPr id="3" name="Content Placeholder 2">
            <a:extLst>
              <a:ext uri="{FF2B5EF4-FFF2-40B4-BE49-F238E27FC236}">
                <a16:creationId xmlns:a16="http://schemas.microsoft.com/office/drawing/2014/main" id="{86C30191-BBC7-0287-29EF-C82C8E7D0AB7}"/>
              </a:ext>
            </a:extLst>
          </p:cNvPr>
          <p:cNvSpPr>
            <a:spLocks noGrp="1"/>
          </p:cNvSpPr>
          <p:nvPr>
            <p:ph idx="1"/>
          </p:nvPr>
        </p:nvSpPr>
        <p:spPr>
          <a:xfrm>
            <a:off x="323528" y="1772816"/>
            <a:ext cx="8134672" cy="4680520"/>
          </a:xfrm>
        </p:spPr>
        <p:txBody>
          <a:bodyPr wrap="square" lIns="45720" tIns="27432" rIns="45720" bIns="27432">
            <a:normAutofit/>
          </a:bodyPr>
          <a:lstStyle/>
          <a:p>
            <a:r>
              <a:rPr lang="ro-RO" sz="2300" b="1" dirty="0">
                <a:solidFill>
                  <a:srgbClr val="1B2631"/>
                </a:solidFill>
                <a:latin typeface="Aptos" panose="02020603050405020304" pitchFamily="18" charset="0"/>
                <a:ea typeface="SimSun" panose="02010600030101010101" pitchFamily="2" charset="-122"/>
              </a:rPr>
              <a:t>OMEC nr. 6727/2025 </a:t>
            </a:r>
            <a:r>
              <a:rPr lang="ro-RO" sz="2300" dirty="0">
                <a:solidFill>
                  <a:srgbClr val="1B2631"/>
                </a:solidFill>
                <a:latin typeface="Aptos" panose="02020603050405020304" pitchFamily="18" charset="0"/>
                <a:ea typeface="SimSun" panose="02010600030101010101" pitchFamily="2" charset="-122"/>
              </a:rPr>
              <a:t>pentru aprobarea Normelor metodologice privind organizarea </a:t>
            </a:r>
            <a:r>
              <a:rPr lang="ro-RO" sz="2300" dirty="0" err="1">
                <a:solidFill>
                  <a:srgbClr val="1B2631"/>
                </a:solidFill>
                <a:latin typeface="Aptos" panose="02020603050405020304" pitchFamily="18" charset="0"/>
                <a:ea typeface="SimSun" panose="02010600030101010101" pitchFamily="2" charset="-122"/>
              </a:rPr>
              <a:t>şi</a:t>
            </a:r>
            <a:r>
              <a:rPr lang="ro-RO" sz="2300" dirty="0">
                <a:solidFill>
                  <a:srgbClr val="1B2631"/>
                </a:solidFill>
                <a:latin typeface="Aptos" panose="02020603050405020304" pitchFamily="18" charset="0"/>
                <a:ea typeface="SimSun" panose="02010600030101010101" pitchFamily="2" charset="-122"/>
              </a:rPr>
              <a:t> </a:t>
            </a:r>
            <a:r>
              <a:rPr lang="ro-RO" sz="2300" dirty="0" err="1">
                <a:solidFill>
                  <a:srgbClr val="1B2631"/>
                </a:solidFill>
                <a:latin typeface="Aptos" panose="02020603050405020304" pitchFamily="18" charset="0"/>
                <a:ea typeface="SimSun" panose="02010600030101010101" pitchFamily="2" charset="-122"/>
              </a:rPr>
              <a:t>desfăşurarea</a:t>
            </a:r>
            <a:r>
              <a:rPr lang="ro-RO" sz="2300" dirty="0">
                <a:solidFill>
                  <a:srgbClr val="1B2631"/>
                </a:solidFill>
                <a:latin typeface="Aptos" panose="02020603050405020304" pitchFamily="18" charset="0"/>
                <a:ea typeface="SimSun" panose="02010600030101010101" pitchFamily="2" charset="-122"/>
              </a:rPr>
              <a:t> olimpiadelor </a:t>
            </a:r>
            <a:r>
              <a:rPr lang="ro-RO" sz="2300" dirty="0" err="1">
                <a:solidFill>
                  <a:srgbClr val="1B2631"/>
                </a:solidFill>
                <a:latin typeface="Aptos" panose="02020603050405020304" pitchFamily="18" charset="0"/>
                <a:ea typeface="SimSun" panose="02010600030101010101" pitchFamily="2" charset="-122"/>
              </a:rPr>
              <a:t>şcolare</a:t>
            </a:r>
            <a:r>
              <a:rPr lang="ro-RO" sz="2300" dirty="0">
                <a:solidFill>
                  <a:srgbClr val="1B2631"/>
                </a:solidFill>
                <a:latin typeface="Aptos" panose="02020603050405020304" pitchFamily="18" charset="0"/>
                <a:ea typeface="SimSun" panose="02010600030101010101" pitchFamily="2" charset="-122"/>
              </a:rPr>
              <a:t> </a:t>
            </a:r>
            <a:r>
              <a:rPr lang="ro-RO" sz="2300" dirty="0" err="1">
                <a:solidFill>
                  <a:srgbClr val="1B2631"/>
                </a:solidFill>
                <a:latin typeface="Aptos" panose="02020603050405020304" pitchFamily="18" charset="0"/>
                <a:ea typeface="SimSun" panose="02010600030101010101" pitchFamily="2" charset="-122"/>
              </a:rPr>
              <a:t>şi</a:t>
            </a:r>
            <a:r>
              <a:rPr lang="ro-RO" sz="2300" dirty="0">
                <a:solidFill>
                  <a:srgbClr val="1B2631"/>
                </a:solidFill>
                <a:latin typeface="Aptos" panose="02020603050405020304" pitchFamily="18" charset="0"/>
                <a:ea typeface="SimSun" panose="02010600030101010101" pitchFamily="2" charset="-122"/>
              </a:rPr>
              <a:t> a concursurilor </a:t>
            </a:r>
            <a:r>
              <a:rPr lang="ro-RO" sz="2300" dirty="0" err="1">
                <a:solidFill>
                  <a:srgbClr val="1B2631"/>
                </a:solidFill>
                <a:latin typeface="Aptos" panose="02020603050405020304" pitchFamily="18" charset="0"/>
                <a:ea typeface="SimSun" panose="02010600030101010101" pitchFamily="2" charset="-122"/>
              </a:rPr>
              <a:t>şcolare</a:t>
            </a:r>
            <a:r>
              <a:rPr lang="ro-RO" sz="2300" dirty="0">
                <a:solidFill>
                  <a:srgbClr val="1B2631"/>
                </a:solidFill>
                <a:latin typeface="Aptos" panose="02020603050405020304" pitchFamily="18" charset="0"/>
                <a:ea typeface="SimSun" panose="02010600030101010101" pitchFamily="2" charset="-122"/>
              </a:rPr>
              <a:t> </a:t>
            </a:r>
            <a:r>
              <a:rPr lang="ro-RO" sz="2300" dirty="0" err="1">
                <a:solidFill>
                  <a:srgbClr val="1B2631"/>
                </a:solidFill>
                <a:latin typeface="Aptos" panose="02020603050405020304" pitchFamily="18" charset="0"/>
                <a:ea typeface="SimSun" panose="02010600030101010101" pitchFamily="2" charset="-122"/>
              </a:rPr>
              <a:t>şi</a:t>
            </a:r>
            <a:r>
              <a:rPr lang="ro-RO" sz="2300" dirty="0">
                <a:solidFill>
                  <a:srgbClr val="1B2631"/>
                </a:solidFill>
                <a:latin typeface="Aptos" panose="02020603050405020304" pitchFamily="18" charset="0"/>
                <a:ea typeface="SimSun" panose="02010600030101010101" pitchFamily="2" charset="-122"/>
              </a:rPr>
              <a:t> a Regulamentului specific de întocmire a calendarelor de proiecte de </a:t>
            </a:r>
            <a:r>
              <a:rPr lang="ro-RO" sz="2300" dirty="0" err="1">
                <a:solidFill>
                  <a:srgbClr val="1B2631"/>
                </a:solidFill>
                <a:latin typeface="Aptos" panose="02020603050405020304" pitchFamily="18" charset="0"/>
                <a:ea typeface="SimSun" panose="02010600030101010101" pitchFamily="2" charset="-122"/>
              </a:rPr>
              <a:t>educaţie</a:t>
            </a:r>
            <a:r>
              <a:rPr lang="ro-RO" sz="2300" dirty="0">
                <a:solidFill>
                  <a:srgbClr val="1B2631"/>
                </a:solidFill>
                <a:latin typeface="Aptos" panose="02020603050405020304" pitchFamily="18" charset="0"/>
                <a:ea typeface="SimSun" panose="02010600030101010101" pitchFamily="2" charset="-122"/>
              </a:rPr>
              <a:t> </a:t>
            </a:r>
            <a:r>
              <a:rPr lang="ro-RO" sz="2300" dirty="0" err="1">
                <a:solidFill>
                  <a:srgbClr val="1B2631"/>
                </a:solidFill>
                <a:latin typeface="Aptos" panose="02020603050405020304" pitchFamily="18" charset="0"/>
                <a:ea typeface="SimSun" panose="02010600030101010101" pitchFamily="2" charset="-122"/>
              </a:rPr>
              <a:t>extraşcolară</a:t>
            </a:r>
            <a:endParaRPr lang="en-US" sz="2300" dirty="0">
              <a:solidFill>
                <a:srgbClr val="1B2631"/>
              </a:solidFill>
              <a:latin typeface="Aptos" panose="02020603050405020304" pitchFamily="18" charset="0"/>
              <a:ea typeface="SimSun" panose="02010600030101010101" pitchFamily="2" charset="-122"/>
            </a:endParaRPr>
          </a:p>
          <a:p>
            <a:r>
              <a:rPr lang="ro-RO" sz="2300" dirty="0">
                <a:solidFill>
                  <a:srgbClr val="1B2631"/>
                </a:solidFill>
                <a:latin typeface="Aptos" panose="02020603050405020304" pitchFamily="18" charset="0"/>
                <a:ea typeface="SimSun" panose="02010600030101010101" pitchFamily="2" charset="-122"/>
              </a:rPr>
              <a:t>Regulamente specifice</a:t>
            </a:r>
          </a:p>
        </p:txBody>
      </p:sp>
      <p:sp>
        <p:nvSpPr>
          <p:cNvPr id="4" name="Rectangle 3">
            <a:extLst>
              <a:ext uri="{FF2B5EF4-FFF2-40B4-BE49-F238E27FC236}">
                <a16:creationId xmlns:a16="http://schemas.microsoft.com/office/drawing/2014/main" id="{A9D60351-45D7-693B-0880-3623521870AB}"/>
              </a:ext>
            </a:extLst>
          </p:cNvPr>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2FED1CF8-FAA4-CA13-723B-A5E24930D7AC}"/>
              </a:ext>
            </a:extLst>
          </p:cNvPr>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49D6161E-32C8-EB83-9287-F555EC3C2705}"/>
              </a:ext>
            </a:extLst>
          </p:cNvPr>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63</a:t>
            </a:r>
          </a:p>
        </p:txBody>
      </p:sp>
    </p:spTree>
    <p:extLst>
      <p:ext uri="{BB962C8B-B14F-4D97-AF65-F5344CB8AC3E}">
        <p14:creationId xmlns:p14="http://schemas.microsoft.com/office/powerpoint/2010/main" val="18268569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EC503D2-E49C-297F-FE97-B5977DC35B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6B3901-9DBF-6ABE-17C9-5474A1DE04E7}"/>
              </a:ext>
            </a:extLst>
          </p:cNvPr>
          <p:cNvSpPr>
            <a:spLocks noGrp="1"/>
          </p:cNvSpPr>
          <p:nvPr>
            <p:ph type="title"/>
          </p:nvPr>
        </p:nvSpPr>
        <p:spPr>
          <a:xfrm>
            <a:off x="1093788" y="284163"/>
            <a:ext cx="7772400" cy="840581"/>
          </a:xfrm>
        </p:spPr>
        <p:txBody>
          <a:bodyPr wrap="square" lIns="45720" tIns="27432" rIns="45720" bIns="27432">
            <a:normAutofit/>
          </a:bodyPr>
          <a:lstStyle/>
          <a:p>
            <a:pPr algn="ctr">
              <a:spcAft>
                <a:spcPts val="700"/>
              </a:spcAft>
            </a:pPr>
            <a:r>
              <a:rPr lang="en-US" sz="2700" b="1" dirty="0" err="1">
                <a:solidFill>
                  <a:srgbClr val="1F374E"/>
                </a:solidFill>
                <a:latin typeface="Aptos"/>
              </a:rPr>
              <a:t>Olimpiade</a:t>
            </a:r>
            <a:r>
              <a:rPr lang="en-US" sz="2700" b="1" dirty="0">
                <a:solidFill>
                  <a:srgbClr val="1F374E"/>
                </a:solidFill>
                <a:latin typeface="Aptos"/>
              </a:rPr>
              <a:t> </a:t>
            </a:r>
            <a:r>
              <a:rPr lang="en-US" sz="2700" b="1" dirty="0" err="1">
                <a:solidFill>
                  <a:srgbClr val="1F374E"/>
                </a:solidFill>
                <a:latin typeface="Aptos"/>
              </a:rPr>
              <a:t>și</a:t>
            </a:r>
            <a:r>
              <a:rPr lang="en-US" sz="2700" b="1" dirty="0">
                <a:solidFill>
                  <a:srgbClr val="1F374E"/>
                </a:solidFill>
                <a:latin typeface="Aptos"/>
              </a:rPr>
              <a:t> </a:t>
            </a:r>
            <a:r>
              <a:rPr lang="en-US" sz="2700" b="1" dirty="0" err="1">
                <a:solidFill>
                  <a:srgbClr val="1F374E"/>
                </a:solidFill>
                <a:latin typeface="Aptos"/>
              </a:rPr>
              <a:t>concursuri</a:t>
            </a:r>
            <a:r>
              <a:rPr lang="en-US" sz="2700" b="1" dirty="0">
                <a:solidFill>
                  <a:srgbClr val="1F374E"/>
                </a:solidFill>
                <a:latin typeface="Aptos"/>
              </a:rPr>
              <a:t> </a:t>
            </a:r>
            <a:r>
              <a:rPr lang="en-US" sz="2700" b="1" dirty="0" err="1">
                <a:solidFill>
                  <a:srgbClr val="1F374E"/>
                </a:solidFill>
                <a:latin typeface="Aptos"/>
              </a:rPr>
              <a:t>școlare</a:t>
            </a:r>
            <a:r>
              <a:rPr lang="en-US" sz="2700" b="1" dirty="0">
                <a:solidFill>
                  <a:srgbClr val="1F374E"/>
                </a:solidFill>
                <a:latin typeface="Aptos"/>
              </a:rPr>
              <a:t> 202</a:t>
            </a:r>
            <a:r>
              <a:rPr lang="ro-RO" sz="2700" b="1" dirty="0">
                <a:solidFill>
                  <a:srgbClr val="1F374E"/>
                </a:solidFill>
                <a:latin typeface="Aptos"/>
              </a:rPr>
              <a:t>6</a:t>
            </a:r>
            <a:r>
              <a:rPr lang="en-US" sz="2700" b="1" dirty="0">
                <a:solidFill>
                  <a:srgbClr val="1F374E"/>
                </a:solidFill>
                <a:latin typeface="Aptos"/>
              </a:rPr>
              <a:t>-202</a:t>
            </a:r>
            <a:r>
              <a:rPr lang="ro-RO" sz="2700" b="1" dirty="0">
                <a:solidFill>
                  <a:srgbClr val="1F374E"/>
                </a:solidFill>
                <a:latin typeface="Aptos"/>
              </a:rPr>
              <a:t>7</a:t>
            </a:r>
            <a:endParaRPr lang="en-US" sz="3200" dirty="0"/>
          </a:p>
        </p:txBody>
      </p:sp>
      <p:sp>
        <p:nvSpPr>
          <p:cNvPr id="3" name="Content Placeholder 2">
            <a:extLst>
              <a:ext uri="{FF2B5EF4-FFF2-40B4-BE49-F238E27FC236}">
                <a16:creationId xmlns:a16="http://schemas.microsoft.com/office/drawing/2014/main" id="{6D784B48-4AA3-1D7B-583C-3661BAAC69B1}"/>
              </a:ext>
            </a:extLst>
          </p:cNvPr>
          <p:cNvSpPr>
            <a:spLocks noGrp="1"/>
          </p:cNvSpPr>
          <p:nvPr>
            <p:ph idx="1"/>
          </p:nvPr>
        </p:nvSpPr>
        <p:spPr>
          <a:xfrm>
            <a:off x="323528" y="1772816"/>
            <a:ext cx="8134672" cy="4680520"/>
          </a:xfrm>
        </p:spPr>
        <p:txBody>
          <a:bodyPr wrap="square" lIns="45720" tIns="27432" rIns="45720" bIns="27432">
            <a:normAutofit/>
          </a:bodyPr>
          <a:lstStyle/>
          <a:p>
            <a:pPr marL="800100" indent="-457200" fontAlgn="auto">
              <a:spcAft>
                <a:spcPts val="400"/>
              </a:spcAft>
              <a:buFont typeface="Wingdings 3" charset="2"/>
              <a:buAutoNum type="arabicPeriod"/>
              <a:defRPr/>
            </a:pPr>
            <a:r>
              <a:rPr lang="en-US" sz="2300" b="0" dirty="0">
                <a:solidFill>
                  <a:srgbClr val="1B2631"/>
                </a:solidFill>
                <a:latin typeface="Aptos" panose="02020603050405020304" pitchFamily="18" charset="0"/>
                <a:ea typeface="SimSun" panose="02010600030101010101" pitchFamily="2" charset="-122"/>
              </a:rPr>
              <a:t>Olimpiada </a:t>
            </a:r>
            <a:r>
              <a:rPr lang="en-US" sz="2300" b="0" dirty="0" err="1">
                <a:solidFill>
                  <a:srgbClr val="1B2631"/>
                </a:solidFill>
                <a:latin typeface="Aptos" panose="02020603050405020304" pitchFamily="18" charset="0"/>
                <a:ea typeface="SimSun" panose="02010600030101010101" pitchFamily="2" charset="-122"/>
              </a:rPr>
              <a:t>Națională</a:t>
            </a:r>
            <a:r>
              <a:rPr lang="en-US" sz="2300" b="0" dirty="0">
                <a:solidFill>
                  <a:srgbClr val="1B2631"/>
                </a:solidFill>
                <a:latin typeface="Aptos" panose="02020603050405020304" pitchFamily="18" charset="0"/>
                <a:ea typeface="SimSun" panose="02010600030101010101" pitchFamily="2" charset="-122"/>
              </a:rPr>
              <a:t> de </a:t>
            </a:r>
            <a:r>
              <a:rPr lang="en-US" sz="2300" b="0" dirty="0" err="1">
                <a:solidFill>
                  <a:srgbClr val="1B2631"/>
                </a:solidFill>
                <a:latin typeface="Aptos" panose="02020603050405020304" pitchFamily="18" charset="0"/>
                <a:ea typeface="SimSun" panose="02010600030101010101" pitchFamily="2" charset="-122"/>
              </a:rPr>
              <a:t>Matematică</a:t>
            </a:r>
            <a:r>
              <a:rPr lang="en-US" sz="2300" b="0" dirty="0">
                <a:solidFill>
                  <a:srgbClr val="1B2631"/>
                </a:solidFill>
                <a:latin typeface="Aptos" panose="02020603050405020304" pitchFamily="18" charset="0"/>
                <a:ea typeface="SimSun" panose="02010600030101010101" pitchFamily="2" charset="-122"/>
              </a:rPr>
              <a:t> </a:t>
            </a:r>
            <a:r>
              <a:rPr lang="ro-RO" sz="2300" b="0" dirty="0">
                <a:solidFill>
                  <a:srgbClr val="1B2631"/>
                </a:solidFill>
                <a:latin typeface="Aptos" panose="02020603050405020304" pitchFamily="18" charset="0"/>
                <a:ea typeface="SimSun" panose="02010600030101010101" pitchFamily="2" charset="-122"/>
              </a:rPr>
              <a:t>- clasele V-XII</a:t>
            </a:r>
            <a:endParaRPr lang="en-US" sz="2800" dirty="0">
              <a:latin typeface="Times New Roman" panose="02020603050405020304" pitchFamily="18" charset="0"/>
              <a:ea typeface="SimSun" panose="02010600030101010101" pitchFamily="2" charset="-122"/>
            </a:endParaRPr>
          </a:p>
          <a:p>
            <a:pPr marL="800100" indent="-457200" fontAlgn="auto">
              <a:spcAft>
                <a:spcPts val="400"/>
              </a:spcAft>
              <a:buFont typeface="Wingdings 3" charset="2"/>
              <a:buAutoNum type="arabicPeriod"/>
              <a:defRPr/>
            </a:pPr>
            <a:r>
              <a:rPr lang="en-US" sz="2300" b="0" dirty="0">
                <a:solidFill>
                  <a:srgbClr val="1B2631"/>
                </a:solidFill>
                <a:latin typeface="Aptos" panose="02020603050405020304" pitchFamily="18" charset="0"/>
                <a:ea typeface="SimSun" panose="02010600030101010101" pitchFamily="2" charset="-122"/>
              </a:rPr>
              <a:t>Olimpiada </a:t>
            </a:r>
            <a:r>
              <a:rPr lang="ro-RO" sz="2300" b="0" dirty="0">
                <a:solidFill>
                  <a:srgbClr val="1B2631"/>
                </a:solidFill>
                <a:latin typeface="Aptos" panose="02020603050405020304" pitchFamily="18" charset="0"/>
                <a:ea typeface="SimSun" panose="02010600030101010101" pitchFamily="2" charset="-122"/>
              </a:rPr>
              <a:t>Națională de Matematică pentru școlile/secțiile cu predare în limba maghiară - clasele V-XII</a:t>
            </a:r>
            <a:endParaRPr lang="en-US" sz="2800" dirty="0">
              <a:latin typeface="Times New Roman" panose="02020603050405020304" pitchFamily="18" charset="0"/>
              <a:ea typeface="SimSun" panose="02010600030101010101" pitchFamily="2" charset="-122"/>
            </a:endParaRPr>
          </a:p>
          <a:p>
            <a:pPr marL="800100" indent="-457200" fontAlgn="auto">
              <a:spcAft>
                <a:spcPts val="400"/>
              </a:spcAft>
              <a:buFont typeface="Wingdings 3" charset="2"/>
              <a:buAutoNum type="arabicPeriod"/>
              <a:defRPr/>
            </a:pPr>
            <a:r>
              <a:rPr lang="en-US" sz="2300" b="0" dirty="0">
                <a:solidFill>
                  <a:srgbClr val="1B2631"/>
                </a:solidFill>
                <a:latin typeface="Aptos"/>
              </a:rPr>
              <a:t>Olimpiada </a:t>
            </a:r>
            <a:r>
              <a:rPr lang="en-US" sz="2300" b="0" dirty="0" err="1">
                <a:solidFill>
                  <a:srgbClr val="1B2631"/>
                </a:solidFill>
                <a:latin typeface="Aptos"/>
              </a:rPr>
              <a:t>Națională</a:t>
            </a:r>
            <a:r>
              <a:rPr lang="en-US" sz="2300" b="0" dirty="0">
                <a:solidFill>
                  <a:srgbClr val="1B2631"/>
                </a:solidFill>
                <a:latin typeface="Aptos"/>
              </a:rPr>
              <a:t> de </a:t>
            </a:r>
            <a:r>
              <a:rPr lang="en-US" sz="2300" b="0" dirty="0" err="1">
                <a:solidFill>
                  <a:srgbClr val="1B2631"/>
                </a:solidFill>
                <a:latin typeface="Aptos"/>
              </a:rPr>
              <a:t>Statistică</a:t>
            </a:r>
            <a:endParaRPr lang="en-US" sz="2800" dirty="0">
              <a:latin typeface="Times New Roman" panose="02020603050405020304" pitchFamily="18" charset="0"/>
              <a:ea typeface="SimSun" panose="02010600030101010101" pitchFamily="2" charset="-122"/>
            </a:endParaRPr>
          </a:p>
          <a:p>
            <a:pPr marL="800100" indent="-457200" fontAlgn="auto">
              <a:spcAft>
                <a:spcPts val="400"/>
              </a:spcAft>
              <a:buFont typeface="Wingdings 3" charset="2"/>
              <a:buAutoNum type="arabicPeriod"/>
              <a:defRPr/>
            </a:pPr>
            <a:r>
              <a:rPr lang="en-US" sz="2300" b="0" dirty="0">
                <a:solidFill>
                  <a:srgbClr val="1B2631"/>
                </a:solidFill>
                <a:latin typeface="Aptos"/>
              </a:rPr>
              <a:t>Olimpiada </a:t>
            </a:r>
            <a:r>
              <a:rPr lang="en-US" sz="2300" b="0" dirty="0" err="1">
                <a:solidFill>
                  <a:srgbClr val="1B2631"/>
                </a:solidFill>
                <a:latin typeface="Aptos"/>
              </a:rPr>
              <a:t>Națională</a:t>
            </a:r>
            <a:r>
              <a:rPr lang="en-US" sz="2300" b="0" dirty="0">
                <a:solidFill>
                  <a:srgbClr val="1B2631"/>
                </a:solidFill>
                <a:latin typeface="Aptos"/>
              </a:rPr>
              <a:t> de </a:t>
            </a:r>
            <a:r>
              <a:rPr lang="en-US" sz="2300" b="0" dirty="0" err="1">
                <a:solidFill>
                  <a:srgbClr val="1B2631"/>
                </a:solidFill>
                <a:latin typeface="Aptos"/>
              </a:rPr>
              <a:t>Astronomie</a:t>
            </a:r>
            <a:r>
              <a:rPr lang="en-US" sz="2300" b="0" dirty="0">
                <a:solidFill>
                  <a:srgbClr val="1B2631"/>
                </a:solidFill>
                <a:latin typeface="Aptos"/>
              </a:rPr>
              <a:t> </a:t>
            </a:r>
            <a:r>
              <a:rPr lang="en-US" sz="2300" b="0" dirty="0" err="1">
                <a:solidFill>
                  <a:srgbClr val="1B2631"/>
                </a:solidFill>
                <a:latin typeface="Aptos"/>
              </a:rPr>
              <a:t>și</a:t>
            </a:r>
            <a:r>
              <a:rPr lang="en-US" sz="2300" b="0" dirty="0">
                <a:solidFill>
                  <a:srgbClr val="1B2631"/>
                </a:solidFill>
                <a:latin typeface="Aptos"/>
              </a:rPr>
              <a:t> </a:t>
            </a:r>
            <a:r>
              <a:rPr lang="en-US" sz="2300" b="0" dirty="0" err="1">
                <a:solidFill>
                  <a:srgbClr val="1B2631"/>
                </a:solidFill>
                <a:latin typeface="Aptos"/>
              </a:rPr>
              <a:t>Astrofizică</a:t>
            </a:r>
            <a:endParaRPr lang="en-US" sz="2800" dirty="0"/>
          </a:p>
          <a:p>
            <a:pPr marL="800100" indent="-457200">
              <a:spcAft>
                <a:spcPts val="400"/>
              </a:spcAft>
              <a:buFont typeface="Wingdings 3" charset="2"/>
              <a:buAutoNum type="arabicPeriod"/>
              <a:defRPr/>
            </a:pPr>
            <a:r>
              <a:rPr lang="en-US" sz="2300" b="0" dirty="0">
                <a:solidFill>
                  <a:srgbClr val="1B2631"/>
                </a:solidFill>
                <a:latin typeface="Aptos"/>
              </a:rPr>
              <a:t>Olimpiada </a:t>
            </a:r>
            <a:r>
              <a:rPr lang="en-US" sz="2300" b="0" dirty="0" err="1">
                <a:solidFill>
                  <a:srgbClr val="1B2631"/>
                </a:solidFill>
                <a:latin typeface="Aptos"/>
              </a:rPr>
              <a:t>Națională</a:t>
            </a:r>
            <a:r>
              <a:rPr lang="en-US" sz="2300" b="0" dirty="0">
                <a:solidFill>
                  <a:srgbClr val="1B2631"/>
                </a:solidFill>
                <a:latin typeface="Aptos"/>
              </a:rPr>
              <a:t> de </a:t>
            </a:r>
            <a:r>
              <a:rPr lang="en-US" sz="2300" b="0" dirty="0" err="1">
                <a:solidFill>
                  <a:srgbClr val="1B2631"/>
                </a:solidFill>
                <a:latin typeface="Aptos"/>
              </a:rPr>
              <a:t>Cercetare</a:t>
            </a:r>
            <a:r>
              <a:rPr lang="en-US" sz="2300" b="0" dirty="0">
                <a:solidFill>
                  <a:srgbClr val="1B2631"/>
                </a:solidFill>
                <a:latin typeface="Aptos"/>
              </a:rPr>
              <a:t> </a:t>
            </a:r>
            <a:r>
              <a:rPr lang="en-US" sz="2300" b="0" dirty="0" err="1">
                <a:solidFill>
                  <a:srgbClr val="1B2631"/>
                </a:solidFill>
                <a:latin typeface="Aptos"/>
              </a:rPr>
              <a:t>Științică</a:t>
            </a:r>
            <a:endParaRPr lang="en-US" sz="2800" dirty="0"/>
          </a:p>
        </p:txBody>
      </p:sp>
      <p:sp>
        <p:nvSpPr>
          <p:cNvPr id="4" name="Rectangle 3">
            <a:extLst>
              <a:ext uri="{FF2B5EF4-FFF2-40B4-BE49-F238E27FC236}">
                <a16:creationId xmlns:a16="http://schemas.microsoft.com/office/drawing/2014/main" id="{1EA72BC1-F61D-7745-10A5-C0CDAB1BD9F7}"/>
              </a:ext>
            </a:extLst>
          </p:cNvPr>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A0205E3D-92D0-E29C-4829-48E663AEB6E1}"/>
              </a:ext>
            </a:extLst>
          </p:cNvPr>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F0ADEF8C-5105-C619-837A-B3EE37566D89}"/>
              </a:ext>
            </a:extLst>
          </p:cNvPr>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63</a:t>
            </a:r>
          </a:p>
        </p:txBody>
      </p:sp>
    </p:spTree>
    <p:extLst>
      <p:ext uri="{BB962C8B-B14F-4D97-AF65-F5344CB8AC3E}">
        <p14:creationId xmlns:p14="http://schemas.microsoft.com/office/powerpoint/2010/main" val="30731215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880D9F5-4607-E879-D153-3097456F0B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7D4DE7-11AB-C21A-FA2C-8E288B00A2E2}"/>
              </a:ext>
            </a:extLst>
          </p:cNvPr>
          <p:cNvSpPr>
            <a:spLocks noGrp="1"/>
          </p:cNvSpPr>
          <p:nvPr>
            <p:ph type="title"/>
          </p:nvPr>
        </p:nvSpPr>
        <p:spPr>
          <a:xfrm>
            <a:off x="1093788" y="284163"/>
            <a:ext cx="7772400" cy="840581"/>
          </a:xfrm>
        </p:spPr>
        <p:txBody>
          <a:bodyPr wrap="square" lIns="45720" tIns="27432" rIns="45720" bIns="27432">
            <a:normAutofit/>
          </a:bodyPr>
          <a:lstStyle/>
          <a:p>
            <a:pPr algn="ctr">
              <a:spcAft>
                <a:spcPts val="700"/>
              </a:spcAft>
            </a:pPr>
            <a:r>
              <a:rPr lang="en-US" sz="2700" b="1" dirty="0" err="1">
                <a:solidFill>
                  <a:srgbClr val="1F374E"/>
                </a:solidFill>
                <a:latin typeface="Aptos"/>
              </a:rPr>
              <a:t>Olimpiade</a:t>
            </a:r>
            <a:r>
              <a:rPr lang="en-US" sz="2700" b="1" dirty="0">
                <a:solidFill>
                  <a:srgbClr val="1F374E"/>
                </a:solidFill>
                <a:latin typeface="Aptos"/>
              </a:rPr>
              <a:t> </a:t>
            </a:r>
            <a:r>
              <a:rPr lang="en-US" sz="2700" b="1" dirty="0" err="1">
                <a:solidFill>
                  <a:srgbClr val="1F374E"/>
                </a:solidFill>
                <a:latin typeface="Aptos"/>
              </a:rPr>
              <a:t>și</a:t>
            </a:r>
            <a:r>
              <a:rPr lang="en-US" sz="2700" b="1" dirty="0">
                <a:solidFill>
                  <a:srgbClr val="1F374E"/>
                </a:solidFill>
                <a:latin typeface="Aptos"/>
              </a:rPr>
              <a:t> </a:t>
            </a:r>
            <a:r>
              <a:rPr lang="en-US" sz="2700" b="1" dirty="0" err="1">
                <a:solidFill>
                  <a:srgbClr val="1F374E"/>
                </a:solidFill>
                <a:latin typeface="Aptos"/>
              </a:rPr>
              <a:t>concursuri</a:t>
            </a:r>
            <a:r>
              <a:rPr lang="en-US" sz="2700" b="1" dirty="0">
                <a:solidFill>
                  <a:srgbClr val="1F374E"/>
                </a:solidFill>
                <a:latin typeface="Aptos"/>
              </a:rPr>
              <a:t> </a:t>
            </a:r>
            <a:r>
              <a:rPr lang="en-US" sz="2700" b="1" dirty="0" err="1">
                <a:solidFill>
                  <a:srgbClr val="1F374E"/>
                </a:solidFill>
                <a:latin typeface="Aptos"/>
              </a:rPr>
              <a:t>școlare</a:t>
            </a:r>
            <a:r>
              <a:rPr lang="en-US" sz="2700" b="1" dirty="0">
                <a:solidFill>
                  <a:srgbClr val="1F374E"/>
                </a:solidFill>
                <a:latin typeface="Aptos"/>
              </a:rPr>
              <a:t> 202</a:t>
            </a:r>
            <a:r>
              <a:rPr lang="ro-RO" sz="2700" b="1" dirty="0">
                <a:solidFill>
                  <a:srgbClr val="1F374E"/>
                </a:solidFill>
                <a:latin typeface="Aptos"/>
              </a:rPr>
              <a:t>6</a:t>
            </a:r>
            <a:r>
              <a:rPr lang="en-US" sz="2700" b="1" dirty="0">
                <a:solidFill>
                  <a:srgbClr val="1F374E"/>
                </a:solidFill>
                <a:latin typeface="Aptos"/>
              </a:rPr>
              <a:t>-202</a:t>
            </a:r>
            <a:r>
              <a:rPr lang="ro-RO" sz="2700" b="1" dirty="0">
                <a:solidFill>
                  <a:srgbClr val="1F374E"/>
                </a:solidFill>
                <a:latin typeface="Aptos"/>
              </a:rPr>
              <a:t>7</a:t>
            </a:r>
            <a:endParaRPr lang="en-US" sz="2700" b="1" dirty="0">
              <a:solidFill>
                <a:srgbClr val="1F374E"/>
              </a:solidFill>
              <a:latin typeface="Aptos"/>
            </a:endParaRPr>
          </a:p>
        </p:txBody>
      </p:sp>
      <p:sp>
        <p:nvSpPr>
          <p:cNvPr id="3" name="Content Placeholder 2">
            <a:extLst>
              <a:ext uri="{FF2B5EF4-FFF2-40B4-BE49-F238E27FC236}">
                <a16:creationId xmlns:a16="http://schemas.microsoft.com/office/drawing/2014/main" id="{EA58527C-D9E8-9C67-96E9-E96A774DABFB}"/>
              </a:ext>
            </a:extLst>
          </p:cNvPr>
          <p:cNvSpPr>
            <a:spLocks noGrp="1"/>
          </p:cNvSpPr>
          <p:nvPr>
            <p:ph idx="1"/>
          </p:nvPr>
        </p:nvSpPr>
        <p:spPr>
          <a:xfrm>
            <a:off x="323528" y="1772816"/>
            <a:ext cx="8134672" cy="4680520"/>
          </a:xfrm>
        </p:spPr>
        <p:txBody>
          <a:bodyPr wrap="square" lIns="45720" tIns="27432" rIns="45720" bIns="27432">
            <a:normAutofit/>
          </a:bodyPr>
          <a:lstStyle/>
          <a:p>
            <a:pPr marL="342900" indent="0" fontAlgn="auto">
              <a:spcAft>
                <a:spcPts val="400"/>
              </a:spcAft>
              <a:buNone/>
              <a:defRPr/>
            </a:pPr>
            <a:r>
              <a:rPr lang="en-US" sz="2300" b="0" dirty="0">
                <a:solidFill>
                  <a:srgbClr val="1B2631"/>
                </a:solidFill>
                <a:effectLst/>
                <a:latin typeface="Aptos" panose="02020603050405020304" pitchFamily="18" charset="0"/>
                <a:ea typeface="SimSun" panose="02010600030101010101" pitchFamily="2" charset="-122"/>
              </a:rPr>
              <a:t>6. </a:t>
            </a:r>
            <a:r>
              <a:rPr lang="ro-RO" sz="2300" b="0" dirty="0">
                <a:solidFill>
                  <a:srgbClr val="1B2631"/>
                </a:solidFill>
                <a:effectLst/>
                <a:latin typeface="Aptos" panose="02020603050405020304" pitchFamily="18" charset="0"/>
                <a:ea typeface="SimSun" panose="02010600030101010101" pitchFamily="2" charset="-122"/>
              </a:rPr>
              <a:t>Concursul Național de Matematică Aplicată „Adolf </a:t>
            </a:r>
            <a:r>
              <a:rPr lang="ro-RO" sz="2300" b="0" dirty="0" err="1">
                <a:solidFill>
                  <a:srgbClr val="1B2631"/>
                </a:solidFill>
                <a:effectLst/>
                <a:latin typeface="Aptos" panose="02020603050405020304" pitchFamily="18" charset="0"/>
                <a:ea typeface="SimSun" panose="02010600030101010101" pitchFamily="2" charset="-122"/>
              </a:rPr>
              <a:t>Haimovici</a:t>
            </a:r>
            <a:r>
              <a:rPr lang="ro-RO" sz="2300" b="0" dirty="0">
                <a:solidFill>
                  <a:srgbClr val="1B2631"/>
                </a:solidFill>
                <a:effectLst/>
                <a:latin typeface="Aptos" panose="02020603050405020304" pitchFamily="18" charset="0"/>
                <a:ea typeface="SimSun" panose="02010600030101010101" pitchFamily="2" charset="-122"/>
              </a:rPr>
              <a:t>”</a:t>
            </a:r>
            <a:endParaRPr lang="en-US" sz="2800" dirty="0">
              <a:latin typeface="Times New Roman" panose="02020603050405020304" pitchFamily="18" charset="0"/>
              <a:ea typeface="SimSun" panose="02010600030101010101" pitchFamily="2" charset="-122"/>
            </a:endParaRPr>
          </a:p>
          <a:p>
            <a:pPr marL="342900" indent="0" fontAlgn="auto">
              <a:spcAft>
                <a:spcPts val="400"/>
              </a:spcAft>
              <a:buNone/>
              <a:defRPr/>
            </a:pPr>
            <a:r>
              <a:rPr lang="en-US" sz="2300" b="0" dirty="0">
                <a:solidFill>
                  <a:srgbClr val="1B2631"/>
                </a:solidFill>
                <a:effectLst/>
                <a:latin typeface="Aptos" panose="02020603050405020304" pitchFamily="18" charset="0"/>
                <a:ea typeface="SimSun" panose="02010600030101010101" pitchFamily="2" charset="-122"/>
              </a:rPr>
              <a:t>7. </a:t>
            </a:r>
            <a:r>
              <a:rPr lang="ro-RO" sz="2300" b="0" dirty="0">
                <a:solidFill>
                  <a:srgbClr val="1B2631"/>
                </a:solidFill>
                <a:effectLst/>
                <a:latin typeface="Aptos" panose="02020603050405020304" pitchFamily="18" charset="0"/>
                <a:ea typeface="SimSun" panose="02010600030101010101" pitchFamily="2" charset="-122"/>
              </a:rPr>
              <a:t>Concursul Național de Matematică-Olimpiada Satelor din România, clasele V-VIII</a:t>
            </a:r>
            <a:endParaRPr lang="en-US" sz="2800" dirty="0">
              <a:effectLst/>
              <a:latin typeface="Times New Roman" panose="02020603050405020304" pitchFamily="18" charset="0"/>
              <a:ea typeface="SimSun" panose="02010600030101010101" pitchFamily="2" charset="-122"/>
            </a:endParaRPr>
          </a:p>
          <a:p>
            <a:pPr marL="342900" indent="0">
              <a:spcAft>
                <a:spcPts val="400"/>
              </a:spcAft>
              <a:buNone/>
              <a:defRPr/>
            </a:pPr>
            <a:r>
              <a:rPr lang="en-US" sz="2300" b="0" dirty="0">
                <a:solidFill>
                  <a:srgbClr val="1B2631"/>
                </a:solidFill>
                <a:latin typeface="Aptos" panose="02020603050405020304" pitchFamily="18" charset="0"/>
                <a:ea typeface="SimSun" panose="02010600030101010101" pitchFamily="2" charset="-122"/>
              </a:rPr>
              <a:t>8. </a:t>
            </a:r>
            <a:r>
              <a:rPr lang="ro-RO" sz="2300" b="0" dirty="0">
                <a:solidFill>
                  <a:srgbClr val="1B2631"/>
                </a:solidFill>
                <a:latin typeface="Aptos" panose="02020603050405020304" pitchFamily="18" charset="0"/>
                <a:ea typeface="SimSun" panose="02010600030101010101" pitchFamily="2" charset="-122"/>
              </a:rPr>
              <a:t>Concursul Național „Pedagogia Matematicii”</a:t>
            </a:r>
            <a:endParaRPr lang="en-US" sz="2800" dirty="0">
              <a:latin typeface="Times New Roman" panose="02020603050405020304" pitchFamily="18" charset="0"/>
              <a:ea typeface="SimSun" panose="02010600030101010101" pitchFamily="2" charset="-122"/>
            </a:endParaRPr>
          </a:p>
          <a:p>
            <a:pPr marL="342900" indent="0">
              <a:spcAft>
                <a:spcPts val="400"/>
              </a:spcAft>
              <a:buNone/>
              <a:defRPr/>
            </a:pPr>
            <a:r>
              <a:rPr lang="en-US" sz="2300" b="0" dirty="0">
                <a:solidFill>
                  <a:srgbClr val="1B2631"/>
                </a:solidFill>
                <a:latin typeface="Aptos" panose="02020603050405020304" pitchFamily="18" charset="0"/>
                <a:ea typeface="SimSun" panose="02010600030101010101" pitchFamily="2" charset="-122"/>
              </a:rPr>
              <a:t>9. </a:t>
            </a:r>
            <a:r>
              <a:rPr lang="ro-RO" sz="2300" b="0" dirty="0">
                <a:solidFill>
                  <a:srgbClr val="1B2631"/>
                </a:solidFill>
                <a:latin typeface="Aptos" panose="02020603050405020304" pitchFamily="18" charset="0"/>
                <a:ea typeface="SimSun" panose="02010600030101010101" pitchFamily="2" charset="-122"/>
              </a:rPr>
              <a:t>Concursul Național „</a:t>
            </a:r>
            <a:r>
              <a:rPr lang="ro-RO" sz="2300" dirty="0" err="1">
                <a:solidFill>
                  <a:srgbClr val="1B2631"/>
                </a:solidFill>
                <a:latin typeface="Aptos" panose="02020603050405020304" pitchFamily="18" charset="0"/>
                <a:ea typeface="SimSun" panose="02010600030101010101" pitchFamily="2" charset="-122"/>
              </a:rPr>
              <a:t>Csillagzerzo</a:t>
            </a:r>
            <a:r>
              <a:rPr lang="ro-RO" sz="2300" dirty="0">
                <a:solidFill>
                  <a:srgbClr val="1B2631"/>
                </a:solidFill>
                <a:latin typeface="Aptos" panose="02020603050405020304" pitchFamily="18" charset="0"/>
                <a:ea typeface="SimSun" panose="02010600030101010101" pitchFamily="2" charset="-122"/>
              </a:rPr>
              <a:t>”</a:t>
            </a:r>
          </a:p>
          <a:p>
            <a:pPr marL="342900" indent="0">
              <a:spcAft>
                <a:spcPts val="400"/>
              </a:spcAft>
              <a:buNone/>
              <a:defRPr/>
            </a:pPr>
            <a:r>
              <a:rPr lang="ro-RO" sz="2300" dirty="0">
                <a:solidFill>
                  <a:srgbClr val="1B2631"/>
                </a:solidFill>
                <a:latin typeface="Aptos" panose="02020603050405020304" pitchFamily="18" charset="0"/>
                <a:ea typeface="SimSun" panose="02010600030101010101" pitchFamily="2" charset="-122"/>
              </a:rPr>
              <a:t>10. Concursul Național „Vrânceanu Procopiu”</a:t>
            </a:r>
            <a:endParaRPr lang="en-US" sz="2300" dirty="0">
              <a:solidFill>
                <a:srgbClr val="1B2631"/>
              </a:solidFill>
              <a:latin typeface="Aptos" panose="02020603050405020304" pitchFamily="18" charset="0"/>
              <a:ea typeface="SimSun" panose="02010600030101010101" pitchFamily="2" charset="-122"/>
            </a:endParaRPr>
          </a:p>
          <a:p>
            <a:pPr marL="342900" indent="0">
              <a:spcAft>
                <a:spcPts val="400"/>
              </a:spcAft>
              <a:buNone/>
              <a:defRPr/>
            </a:pPr>
            <a:endParaRPr lang="en-US" sz="2800" dirty="0">
              <a:latin typeface="Times New Roman" panose="02020603050405020304" pitchFamily="18" charset="0"/>
              <a:ea typeface="SimSun" panose="02010600030101010101" pitchFamily="2" charset="-122"/>
            </a:endParaRP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64</a:t>
            </a:r>
          </a:p>
        </p:txBody>
      </p:sp>
    </p:spTree>
    <p:extLst>
      <p:ext uri="{BB962C8B-B14F-4D97-AF65-F5344CB8AC3E}">
        <p14:creationId xmlns:p14="http://schemas.microsoft.com/office/powerpoint/2010/main" val="25169864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4C0EB-BBCF-48E1-BA18-2E8EC1EF7DD7}"/>
              </a:ext>
            </a:extLst>
          </p:cNvPr>
          <p:cNvSpPr>
            <a:spLocks noGrp="1"/>
          </p:cNvSpPr>
          <p:nvPr>
            <p:ph type="title"/>
          </p:nvPr>
        </p:nvSpPr>
        <p:spPr>
          <a:xfrm>
            <a:off x="1093788" y="284163"/>
            <a:ext cx="7772400" cy="840581"/>
          </a:xfrm>
        </p:spPr>
        <p:txBody>
          <a:bodyPr wrap="square" lIns="45720" tIns="27432" rIns="45720" bIns="27432">
            <a:normAutofit/>
          </a:bodyPr>
          <a:lstStyle/>
          <a:p>
            <a:pPr algn="ctr">
              <a:spcAft>
                <a:spcPts val="700"/>
              </a:spcAft>
            </a:pPr>
            <a:r>
              <a:rPr lang="en-US" sz="2700" b="1" dirty="0" err="1">
                <a:solidFill>
                  <a:srgbClr val="1F374E"/>
                </a:solidFill>
                <a:latin typeface="Aptos"/>
              </a:rPr>
              <a:t>Olimpiade</a:t>
            </a:r>
            <a:r>
              <a:rPr lang="en-US" sz="2700" b="1" dirty="0">
                <a:solidFill>
                  <a:srgbClr val="1F374E"/>
                </a:solidFill>
                <a:latin typeface="Aptos"/>
              </a:rPr>
              <a:t> </a:t>
            </a:r>
            <a:r>
              <a:rPr lang="en-US" sz="2700" b="1" dirty="0" err="1">
                <a:solidFill>
                  <a:srgbClr val="1F374E"/>
                </a:solidFill>
                <a:latin typeface="Aptos"/>
              </a:rPr>
              <a:t>și</a:t>
            </a:r>
            <a:r>
              <a:rPr lang="en-US" sz="2700" b="1" dirty="0">
                <a:solidFill>
                  <a:srgbClr val="1F374E"/>
                </a:solidFill>
                <a:latin typeface="Aptos"/>
              </a:rPr>
              <a:t> </a:t>
            </a:r>
            <a:r>
              <a:rPr lang="en-US" sz="2700" b="1" dirty="0" err="1">
                <a:solidFill>
                  <a:srgbClr val="1F374E"/>
                </a:solidFill>
                <a:latin typeface="Aptos"/>
              </a:rPr>
              <a:t>concursuri</a:t>
            </a:r>
            <a:r>
              <a:rPr lang="en-US" sz="2700" b="1" dirty="0">
                <a:solidFill>
                  <a:srgbClr val="1F374E"/>
                </a:solidFill>
                <a:latin typeface="Aptos"/>
              </a:rPr>
              <a:t> </a:t>
            </a:r>
            <a:r>
              <a:rPr lang="en-US" sz="2700" b="1" dirty="0" err="1">
                <a:solidFill>
                  <a:srgbClr val="1F374E"/>
                </a:solidFill>
                <a:latin typeface="Aptos"/>
              </a:rPr>
              <a:t>școlare</a:t>
            </a:r>
            <a:r>
              <a:rPr lang="en-US" sz="2700" b="1" dirty="0">
                <a:solidFill>
                  <a:srgbClr val="1F374E"/>
                </a:solidFill>
                <a:latin typeface="Aptos"/>
              </a:rPr>
              <a:t> 202</a:t>
            </a:r>
            <a:r>
              <a:rPr lang="ro-RO" sz="2700" b="1" dirty="0">
                <a:solidFill>
                  <a:srgbClr val="1F374E"/>
                </a:solidFill>
                <a:latin typeface="Aptos"/>
              </a:rPr>
              <a:t>6</a:t>
            </a:r>
            <a:r>
              <a:rPr lang="en-US" sz="2700" b="1" dirty="0">
                <a:solidFill>
                  <a:srgbClr val="1F374E"/>
                </a:solidFill>
                <a:latin typeface="Aptos"/>
              </a:rPr>
              <a:t>-202</a:t>
            </a:r>
            <a:r>
              <a:rPr lang="ro-RO" sz="2700" b="1" dirty="0">
                <a:solidFill>
                  <a:srgbClr val="1F374E"/>
                </a:solidFill>
                <a:latin typeface="Aptos"/>
              </a:rPr>
              <a:t>7</a:t>
            </a:r>
            <a:endParaRPr lang="en-US" sz="2700" b="1" dirty="0">
              <a:solidFill>
                <a:srgbClr val="1F374E"/>
              </a:solidFill>
              <a:latin typeface="Aptos"/>
            </a:endParaRPr>
          </a:p>
        </p:txBody>
      </p:sp>
      <p:sp>
        <p:nvSpPr>
          <p:cNvPr id="3" name="Content Placeholder 2">
            <a:extLst>
              <a:ext uri="{FF2B5EF4-FFF2-40B4-BE49-F238E27FC236}">
                <a16:creationId xmlns:a16="http://schemas.microsoft.com/office/drawing/2014/main" id="{32A65A7C-DD4C-4621-BF76-1995A0E9CF69}"/>
              </a:ext>
            </a:extLst>
          </p:cNvPr>
          <p:cNvSpPr>
            <a:spLocks noGrp="1"/>
          </p:cNvSpPr>
          <p:nvPr>
            <p:ph idx="1"/>
          </p:nvPr>
        </p:nvSpPr>
        <p:spPr>
          <a:xfrm>
            <a:off x="323528" y="1124744"/>
            <a:ext cx="8134672" cy="5328592"/>
          </a:xfrm>
        </p:spPr>
        <p:txBody>
          <a:bodyPr wrap="square" lIns="45720" tIns="27432" rIns="45720" bIns="27432">
            <a:normAutofit/>
          </a:bodyPr>
          <a:lstStyle/>
          <a:p>
            <a:pPr indent="0">
              <a:spcAft>
                <a:spcPts val="400"/>
              </a:spcAft>
              <a:buNone/>
              <a:defRPr/>
            </a:pPr>
            <a:r>
              <a:rPr lang="en-US" sz="2300" b="0" dirty="0">
                <a:solidFill>
                  <a:srgbClr val="1B2631"/>
                </a:solidFill>
                <a:latin typeface="Aptos" panose="02020603050405020304" pitchFamily="18" charset="0"/>
                <a:ea typeface="SimSun" panose="02010600030101010101" pitchFamily="2" charset="-122"/>
              </a:rPr>
              <a:t>1</a:t>
            </a:r>
            <a:r>
              <a:rPr lang="ro-RO" sz="2300" b="0" dirty="0">
                <a:solidFill>
                  <a:srgbClr val="1B2631"/>
                </a:solidFill>
                <a:latin typeface="Aptos" panose="02020603050405020304" pitchFamily="18" charset="0"/>
                <a:ea typeface="SimSun" panose="02010600030101010101" pitchFamily="2" charset="-122"/>
              </a:rPr>
              <a:t>1</a:t>
            </a:r>
            <a:r>
              <a:rPr lang="en-US" sz="2300" b="0" dirty="0">
                <a:solidFill>
                  <a:srgbClr val="1B2631"/>
                </a:solidFill>
                <a:latin typeface="Aptos" panose="02020603050405020304" pitchFamily="18" charset="0"/>
                <a:ea typeface="SimSun" panose="02010600030101010101" pitchFamily="2" charset="-122"/>
              </a:rPr>
              <a:t>. </a:t>
            </a:r>
            <a:r>
              <a:rPr lang="en-US" sz="2300" b="0" dirty="0" err="1">
                <a:solidFill>
                  <a:srgbClr val="1B2631"/>
                </a:solidFill>
                <a:latin typeface="Aptos" panose="02020603050405020304" pitchFamily="18" charset="0"/>
                <a:ea typeface="SimSun" panose="02010600030101010101" pitchFamily="2" charset="-122"/>
              </a:rPr>
              <a:t>Concursul</a:t>
            </a:r>
            <a:r>
              <a:rPr lang="en-US" sz="2300" b="0" dirty="0">
                <a:solidFill>
                  <a:srgbClr val="1B2631"/>
                </a:solidFill>
                <a:latin typeface="Aptos" panose="02020603050405020304" pitchFamily="18" charset="0"/>
                <a:ea typeface="SimSun" panose="02010600030101010101" pitchFamily="2" charset="-122"/>
              </a:rPr>
              <a:t> Regional de </a:t>
            </a:r>
            <a:r>
              <a:rPr lang="en-US" sz="2300" b="0" dirty="0" err="1">
                <a:solidFill>
                  <a:srgbClr val="1B2631"/>
                </a:solidFill>
                <a:latin typeface="Aptos" panose="02020603050405020304" pitchFamily="18" charset="0"/>
                <a:ea typeface="SimSun" panose="02010600030101010101" pitchFamily="2" charset="-122"/>
              </a:rPr>
              <a:t>Matematică</a:t>
            </a:r>
            <a:r>
              <a:rPr lang="en-US" sz="2300" b="0" dirty="0">
                <a:solidFill>
                  <a:srgbClr val="1B2631"/>
                </a:solidFill>
                <a:latin typeface="Aptos" panose="02020603050405020304" pitchFamily="18" charset="0"/>
                <a:ea typeface="SimSun" panose="02010600030101010101" pitchFamily="2" charset="-122"/>
              </a:rPr>
              <a:t> ”Ioan Aron” – </a:t>
            </a:r>
            <a:r>
              <a:rPr lang="en-US" sz="2300" b="0" dirty="0" err="1">
                <a:solidFill>
                  <a:srgbClr val="1B2631"/>
                </a:solidFill>
                <a:latin typeface="Aptos" panose="02020603050405020304" pitchFamily="18" charset="0"/>
                <a:ea typeface="SimSun" panose="02010600030101010101" pitchFamily="2" charset="-122"/>
              </a:rPr>
              <a:t>clasele</a:t>
            </a:r>
            <a:r>
              <a:rPr lang="en-US" sz="2300" b="0" dirty="0">
                <a:solidFill>
                  <a:srgbClr val="1B2631"/>
                </a:solidFill>
                <a:latin typeface="Aptos" panose="02020603050405020304" pitchFamily="18" charset="0"/>
                <a:ea typeface="SimSun" panose="02010600030101010101" pitchFamily="2" charset="-122"/>
              </a:rPr>
              <a:t> III-VIII</a:t>
            </a:r>
          </a:p>
          <a:p>
            <a:pPr indent="0" fontAlgn="auto">
              <a:spcAft>
                <a:spcPts val="400"/>
              </a:spcAft>
              <a:buNone/>
              <a:defRPr/>
            </a:pPr>
            <a:r>
              <a:rPr lang="en-US" sz="2300" b="0" dirty="0">
                <a:solidFill>
                  <a:srgbClr val="1B2631"/>
                </a:solidFill>
                <a:latin typeface="Aptos"/>
              </a:rPr>
              <a:t>1</a:t>
            </a:r>
            <a:r>
              <a:rPr lang="ro-RO" sz="2300" b="0" dirty="0">
                <a:solidFill>
                  <a:srgbClr val="1B2631"/>
                </a:solidFill>
                <a:latin typeface="Aptos"/>
              </a:rPr>
              <a:t>2</a:t>
            </a:r>
            <a:r>
              <a:rPr lang="en-US" sz="2300" b="0" dirty="0">
                <a:solidFill>
                  <a:srgbClr val="1B2631"/>
                </a:solidFill>
                <a:latin typeface="Aptos"/>
              </a:rPr>
              <a:t>. </a:t>
            </a:r>
            <a:r>
              <a:rPr lang="en-US" sz="2300" b="0" dirty="0" err="1">
                <a:solidFill>
                  <a:srgbClr val="1B2631"/>
                </a:solidFill>
                <a:latin typeface="Aptos"/>
              </a:rPr>
              <a:t>Concursul</a:t>
            </a:r>
            <a:r>
              <a:rPr lang="en-US" sz="2300" b="0" dirty="0">
                <a:solidFill>
                  <a:srgbClr val="1B2631"/>
                </a:solidFill>
                <a:latin typeface="Aptos"/>
              </a:rPr>
              <a:t> de </a:t>
            </a:r>
            <a:r>
              <a:rPr lang="en-US" sz="2300" b="0" dirty="0" err="1">
                <a:solidFill>
                  <a:srgbClr val="1B2631"/>
                </a:solidFill>
                <a:latin typeface="Aptos"/>
              </a:rPr>
              <a:t>matematică</a:t>
            </a:r>
            <a:r>
              <a:rPr lang="en-US" sz="2300" b="0" dirty="0">
                <a:solidFill>
                  <a:srgbClr val="1B2631"/>
                </a:solidFill>
                <a:latin typeface="Aptos"/>
              </a:rPr>
              <a:t> </a:t>
            </a:r>
            <a:r>
              <a:rPr lang="en-US" sz="2300" b="0" dirty="0" err="1">
                <a:solidFill>
                  <a:srgbClr val="1B2631"/>
                </a:solidFill>
                <a:latin typeface="Aptos"/>
              </a:rPr>
              <a:t>și</a:t>
            </a:r>
            <a:r>
              <a:rPr lang="en-US" sz="2300" b="0" dirty="0">
                <a:solidFill>
                  <a:srgbClr val="1B2631"/>
                </a:solidFill>
                <a:latin typeface="Aptos"/>
              </a:rPr>
              <a:t> </a:t>
            </a:r>
            <a:r>
              <a:rPr lang="en-US" sz="2300" b="0" dirty="0" err="1">
                <a:solidFill>
                  <a:srgbClr val="1B2631"/>
                </a:solidFill>
                <a:latin typeface="Aptos"/>
              </a:rPr>
              <a:t>informatică</a:t>
            </a:r>
            <a:r>
              <a:rPr lang="en-US" sz="2300" b="0" dirty="0">
                <a:solidFill>
                  <a:srgbClr val="1B2631"/>
                </a:solidFill>
                <a:latin typeface="Aptos"/>
              </a:rPr>
              <a:t> ”Caius Iacob”</a:t>
            </a:r>
            <a:r>
              <a:rPr lang="ro-RO" sz="2300" b="0" dirty="0">
                <a:solidFill>
                  <a:srgbClr val="1B2631"/>
                </a:solidFill>
                <a:latin typeface="Aptos"/>
              </a:rPr>
              <a:t> </a:t>
            </a:r>
            <a:r>
              <a:rPr lang="en-US" sz="2300" b="0" dirty="0">
                <a:solidFill>
                  <a:srgbClr val="1B2631"/>
                </a:solidFill>
                <a:latin typeface="Aptos"/>
              </a:rPr>
              <a:t> - </a:t>
            </a:r>
            <a:r>
              <a:rPr lang="en-US" sz="2300" b="0" dirty="0" err="1">
                <a:solidFill>
                  <a:srgbClr val="1B2631"/>
                </a:solidFill>
                <a:latin typeface="Aptos"/>
              </a:rPr>
              <a:t>clasele</a:t>
            </a:r>
            <a:r>
              <a:rPr lang="en-US" sz="2300" b="0" dirty="0">
                <a:solidFill>
                  <a:srgbClr val="1B2631"/>
                </a:solidFill>
                <a:latin typeface="Aptos"/>
              </a:rPr>
              <a:t> IX-XII</a:t>
            </a:r>
          </a:p>
          <a:p>
            <a:pPr indent="0" fontAlgn="auto">
              <a:spcAft>
                <a:spcPts val="400"/>
              </a:spcAft>
              <a:buNone/>
              <a:defRPr/>
            </a:pPr>
            <a:r>
              <a:rPr lang="en-US" sz="2300" b="0" dirty="0">
                <a:solidFill>
                  <a:srgbClr val="1B2631"/>
                </a:solidFill>
                <a:latin typeface="Aptos"/>
              </a:rPr>
              <a:t>1</a:t>
            </a:r>
            <a:r>
              <a:rPr lang="ro-RO" sz="2300" b="0" dirty="0">
                <a:solidFill>
                  <a:srgbClr val="1B2631"/>
                </a:solidFill>
                <a:latin typeface="Aptos"/>
              </a:rPr>
              <a:t>3</a:t>
            </a:r>
            <a:r>
              <a:rPr lang="en-US" sz="2300" b="0" dirty="0">
                <a:solidFill>
                  <a:srgbClr val="1B2631"/>
                </a:solidFill>
                <a:latin typeface="Aptos"/>
              </a:rPr>
              <a:t>. </a:t>
            </a:r>
            <a:r>
              <a:rPr lang="en-US" sz="2300" b="0" dirty="0" err="1">
                <a:solidFill>
                  <a:srgbClr val="1B2631"/>
                </a:solidFill>
                <a:latin typeface="Aptos"/>
              </a:rPr>
              <a:t>Concursul</a:t>
            </a:r>
            <a:r>
              <a:rPr lang="en-US" sz="2300" b="0" dirty="0">
                <a:solidFill>
                  <a:srgbClr val="1B2631"/>
                </a:solidFill>
                <a:latin typeface="Aptos"/>
              </a:rPr>
              <a:t> ”</a:t>
            </a:r>
            <a:r>
              <a:rPr lang="en-US" sz="2300" b="0" dirty="0" err="1">
                <a:solidFill>
                  <a:srgbClr val="1B2631"/>
                </a:solidFill>
                <a:latin typeface="Aptos"/>
              </a:rPr>
              <a:t>LuminaMath</a:t>
            </a:r>
            <a:r>
              <a:rPr lang="en-US" sz="2300" b="0" dirty="0">
                <a:solidFill>
                  <a:srgbClr val="1B2631"/>
                </a:solidFill>
                <a:latin typeface="Aptos"/>
              </a:rPr>
              <a:t>”</a:t>
            </a:r>
          </a:p>
          <a:p>
            <a:pPr indent="0" fontAlgn="auto">
              <a:spcAft>
                <a:spcPts val="400"/>
              </a:spcAft>
              <a:buNone/>
              <a:defRPr/>
            </a:pPr>
            <a:r>
              <a:rPr lang="en-US" sz="2300" b="0" dirty="0">
                <a:solidFill>
                  <a:srgbClr val="1B2631"/>
                </a:solidFill>
                <a:latin typeface="Aptos"/>
              </a:rPr>
              <a:t>1</a:t>
            </a:r>
            <a:r>
              <a:rPr lang="ro-RO" sz="2300" b="0" dirty="0">
                <a:solidFill>
                  <a:srgbClr val="1B2631"/>
                </a:solidFill>
                <a:latin typeface="Aptos"/>
              </a:rPr>
              <a:t>4</a:t>
            </a:r>
            <a:r>
              <a:rPr lang="en-US" sz="2300" b="0" dirty="0">
                <a:solidFill>
                  <a:srgbClr val="1B2631"/>
                </a:solidFill>
                <a:latin typeface="Aptos"/>
              </a:rPr>
              <a:t>. </a:t>
            </a:r>
            <a:r>
              <a:rPr lang="en-US" sz="2300" b="0" dirty="0" err="1">
                <a:solidFill>
                  <a:srgbClr val="1B2631"/>
                </a:solidFill>
                <a:latin typeface="Aptos"/>
              </a:rPr>
              <a:t>Concursul</a:t>
            </a:r>
            <a:r>
              <a:rPr lang="en-US" sz="2300" b="0" dirty="0">
                <a:solidFill>
                  <a:srgbClr val="1B2631"/>
                </a:solidFill>
                <a:latin typeface="Aptos"/>
              </a:rPr>
              <a:t> ”</a:t>
            </a:r>
            <a:r>
              <a:rPr lang="en-US" sz="2300" b="0" dirty="0" err="1">
                <a:solidFill>
                  <a:srgbClr val="1B2631"/>
                </a:solidFill>
                <a:latin typeface="Aptos"/>
              </a:rPr>
              <a:t>CampioMate</a:t>
            </a:r>
            <a:r>
              <a:rPr lang="en-US" sz="2300" b="0" dirty="0">
                <a:solidFill>
                  <a:srgbClr val="1B2631"/>
                </a:solidFill>
                <a:latin typeface="Aptos"/>
              </a:rPr>
              <a:t>”</a:t>
            </a:r>
            <a:endParaRPr lang="ro-RO" sz="2800" dirty="0"/>
          </a:p>
          <a:p>
            <a:pPr indent="0" fontAlgn="auto">
              <a:spcAft>
                <a:spcPts val="400"/>
              </a:spcAft>
              <a:buNone/>
              <a:defRPr/>
            </a:pPr>
            <a:r>
              <a:rPr lang="ro-RO" sz="2300" b="0" dirty="0" err="1">
                <a:solidFill>
                  <a:schemeClr val="bg2">
                    <a:lumMod val="60000"/>
                    <a:lumOff val="40000"/>
                  </a:schemeClr>
                </a:solidFill>
                <a:latin typeface="Aptos"/>
                <a:hlinkClick r:id="rId2">
                  <a:extLst>
                    <a:ext uri="{A12FA001-AC4F-418D-AE19-62706E023703}">
                      <ahyp:hlinkClr xmlns:ahyp="http://schemas.microsoft.com/office/drawing/2018/hyperlinkcolor" val="tx"/>
                    </a:ext>
                  </a:extLst>
                </a:hlinkClick>
              </a:rPr>
              <a:t>B_Campio</a:t>
            </a:r>
            <a:r>
              <a:rPr lang="ro-RO" sz="2300" b="0" dirty="0">
                <a:solidFill>
                  <a:schemeClr val="bg2">
                    <a:lumMod val="60000"/>
                    <a:lumOff val="40000"/>
                  </a:schemeClr>
                </a:solidFill>
                <a:latin typeface="Aptos"/>
                <a:hlinkClick r:id="rId2">
                  <a:extLst>
                    <a:ext uri="{A12FA001-AC4F-418D-AE19-62706E023703}">
                      <ahyp:hlinkClr xmlns:ahyp="http://schemas.microsoft.com/office/drawing/2018/hyperlinkcolor" val="tx"/>
                    </a:ext>
                  </a:extLst>
                </a:hlinkClick>
              </a:rPr>
              <a:t> </a:t>
            </a:r>
            <a:r>
              <a:rPr lang="ro-RO" sz="2300" b="0" dirty="0" err="1">
                <a:solidFill>
                  <a:schemeClr val="bg2">
                    <a:lumMod val="60000"/>
                    <a:lumOff val="40000"/>
                  </a:schemeClr>
                </a:solidFill>
                <a:latin typeface="Aptos"/>
                <a:hlinkClick r:id="rId2">
                  <a:extLst>
                    <a:ext uri="{A12FA001-AC4F-418D-AE19-62706E023703}">
                      <ahyp:hlinkClr xmlns:ahyp="http://schemas.microsoft.com/office/drawing/2018/hyperlinkcolor" val="tx"/>
                    </a:ext>
                  </a:extLst>
                </a:hlinkClick>
              </a:rPr>
              <a:t>MatCampioMATE</a:t>
            </a:r>
            <a:r>
              <a:rPr lang="ro-RO" sz="2300" b="0" dirty="0">
                <a:solidFill>
                  <a:schemeClr val="bg2">
                    <a:lumMod val="60000"/>
                    <a:lumOff val="40000"/>
                  </a:schemeClr>
                </a:solidFill>
                <a:latin typeface="Aptos"/>
                <a:hlinkClick r:id="rId2">
                  <a:extLst>
                    <a:ext uri="{A12FA001-AC4F-418D-AE19-62706E023703}">
                      <ahyp:hlinkClr xmlns:ahyp="http://schemas.microsoft.com/office/drawing/2018/hyperlinkcolor" val="tx"/>
                    </a:ext>
                  </a:extLst>
                </a:hlinkClick>
              </a:rPr>
              <a:t> 2027.pdf - Google Drive</a:t>
            </a:r>
            <a:endParaRPr lang="ro-RO" sz="2800" dirty="0">
              <a:solidFill>
                <a:schemeClr val="bg2">
                  <a:lumMod val="60000"/>
                  <a:lumOff val="40000"/>
                </a:schemeClr>
              </a:solidFill>
            </a:endParaRPr>
          </a:p>
          <a:p>
            <a:pPr indent="0" fontAlgn="auto">
              <a:spcAft>
                <a:spcPts val="400"/>
              </a:spcAft>
              <a:buNone/>
              <a:defRPr/>
            </a:pPr>
            <a:r>
              <a:rPr lang="ro-RO" sz="2300" b="0" dirty="0" err="1">
                <a:solidFill>
                  <a:schemeClr val="bg2">
                    <a:lumMod val="60000"/>
                    <a:lumOff val="40000"/>
                  </a:schemeClr>
                </a:solidFill>
                <a:latin typeface="Aptos"/>
                <a:hlinkClick r:id="rId3">
                  <a:extLst>
                    <a:ext uri="{A12FA001-AC4F-418D-AE19-62706E023703}">
                      <ahyp:hlinkClr xmlns:ahyp="http://schemas.microsoft.com/office/drawing/2018/hyperlinkcolor" val="tx"/>
                    </a:ext>
                  </a:extLst>
                </a:hlinkClick>
              </a:rPr>
              <a:t>B_CampioMate_AI_ul_amenintare</a:t>
            </a:r>
            <a:r>
              <a:rPr lang="ro-RO" sz="2300" b="0" dirty="0">
                <a:solidFill>
                  <a:schemeClr val="bg2">
                    <a:lumMod val="60000"/>
                    <a:lumOff val="40000"/>
                  </a:schemeClr>
                </a:solidFill>
                <a:latin typeface="Aptos"/>
                <a:hlinkClick r:id="rId3">
                  <a:extLst>
                    <a:ext uri="{A12FA001-AC4F-418D-AE19-62706E023703}">
                      <ahyp:hlinkClr xmlns:ahyp="http://schemas.microsoft.com/office/drawing/2018/hyperlinkcolor" val="tx"/>
                    </a:ext>
                  </a:extLst>
                </a:hlinkClick>
              </a:rPr>
              <a:t> sau oportunitate in </a:t>
            </a:r>
            <a:r>
              <a:rPr lang="ro-RO" sz="2300" b="0" dirty="0" err="1">
                <a:solidFill>
                  <a:schemeClr val="bg2">
                    <a:lumMod val="60000"/>
                    <a:lumOff val="40000"/>
                  </a:schemeClr>
                </a:solidFill>
                <a:latin typeface="Aptos"/>
                <a:hlinkClick r:id="rId3">
                  <a:extLst>
                    <a:ext uri="{A12FA001-AC4F-418D-AE19-62706E023703}">
                      <ahyp:hlinkClr xmlns:ahyp="http://schemas.microsoft.com/office/drawing/2018/hyperlinkcolor" val="tx"/>
                    </a:ext>
                  </a:extLst>
                </a:hlinkClick>
              </a:rPr>
              <a:t>educatia</a:t>
            </a:r>
            <a:r>
              <a:rPr lang="ro-RO" sz="2300" b="0" dirty="0">
                <a:solidFill>
                  <a:schemeClr val="bg2">
                    <a:lumMod val="60000"/>
                    <a:lumOff val="40000"/>
                  </a:schemeClr>
                </a:solidFill>
                <a:latin typeface="Aptos"/>
                <a:hlinkClick r:id="rId3">
                  <a:extLst>
                    <a:ext uri="{A12FA001-AC4F-418D-AE19-62706E023703}">
                      <ahyp:hlinkClr xmlns:ahyp="http://schemas.microsoft.com/office/drawing/2018/hyperlinkcolor" val="tx"/>
                    </a:ext>
                  </a:extLst>
                </a:hlinkClick>
              </a:rPr>
              <a:t> matematica.pdf - Google Drive</a:t>
            </a:r>
            <a:endParaRPr lang="ro-RO" sz="2800" dirty="0">
              <a:solidFill>
                <a:schemeClr val="bg2">
                  <a:lumMod val="60000"/>
                  <a:lumOff val="40000"/>
                </a:schemeClr>
              </a:solidFill>
            </a:endParaRPr>
          </a:p>
          <a:p>
            <a:pPr indent="0" fontAlgn="auto">
              <a:spcAft>
                <a:spcPts val="400"/>
              </a:spcAft>
              <a:buNone/>
              <a:defRPr/>
            </a:pPr>
            <a:r>
              <a:rPr lang="ro-RO" sz="2300" b="0" dirty="0">
                <a:solidFill>
                  <a:schemeClr val="bg2">
                    <a:lumMod val="60000"/>
                    <a:lumOff val="40000"/>
                  </a:schemeClr>
                </a:solidFill>
                <a:latin typeface="Aptos"/>
                <a:hlinkClick r:id="rId4">
                  <a:extLst>
                    <a:ext uri="{A12FA001-AC4F-418D-AE19-62706E023703}">
                      <ahyp:hlinkClr xmlns:ahyp="http://schemas.microsoft.com/office/drawing/2018/hyperlinkcolor" val="tx"/>
                    </a:ext>
                  </a:extLst>
                </a:hlinkClick>
              </a:rPr>
              <a:t>B_Intuitex_AI_Botosani2026.pptx - Google </a:t>
            </a:r>
            <a:r>
              <a:rPr lang="ro-RO" sz="2300" b="0" dirty="0" err="1">
                <a:solidFill>
                  <a:schemeClr val="bg2">
                    <a:lumMod val="60000"/>
                    <a:lumOff val="40000"/>
                  </a:schemeClr>
                </a:solidFill>
                <a:latin typeface="Aptos"/>
                <a:hlinkClick r:id="rId4">
                  <a:extLst>
                    <a:ext uri="{A12FA001-AC4F-418D-AE19-62706E023703}">
                      <ahyp:hlinkClr xmlns:ahyp="http://schemas.microsoft.com/office/drawing/2018/hyperlinkcolor" val="tx"/>
                    </a:ext>
                  </a:extLst>
                </a:hlinkClick>
              </a:rPr>
              <a:t>Slides</a:t>
            </a:r>
            <a:endParaRPr lang="en-US" sz="2800" dirty="0">
              <a:solidFill>
                <a:schemeClr val="bg2">
                  <a:lumMod val="60000"/>
                  <a:lumOff val="40000"/>
                </a:schemeClr>
              </a:solidFill>
            </a:endParaRP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65</a:t>
            </a:r>
          </a:p>
        </p:txBody>
      </p:sp>
    </p:spTree>
    <p:extLst>
      <p:ext uri="{BB962C8B-B14F-4D97-AF65-F5344CB8AC3E}">
        <p14:creationId xmlns:p14="http://schemas.microsoft.com/office/powerpoint/2010/main" val="12709817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946F744-48AF-A20A-67E2-7EB193AD257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2B83A865-C857-6E93-BE50-63E2420AF331}"/>
              </a:ext>
            </a:extLst>
          </p:cNvPr>
          <p:cNvSpPr txBox="1">
            <a:spLocks/>
          </p:cNvSpPr>
          <p:nvPr/>
        </p:nvSpPr>
        <p:spPr>
          <a:xfrm>
            <a:off x="539552" y="2348880"/>
            <a:ext cx="8244916" cy="1099841"/>
          </a:xfrm>
          <a:prstGeom prst="rect">
            <a:avLst/>
          </a:prstGeom>
        </p:spPr>
        <p:txBody>
          <a:bodyPr vert="horz" wrap="square" lIns="45720" tIns="27432" rIns="45720" bIns="27432"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fontAlgn="auto">
              <a:lnSpc>
                <a:spcPct val="100000"/>
              </a:lnSpc>
              <a:spcAft>
                <a:spcPts val="400"/>
              </a:spcAft>
            </a:pPr>
            <a:r>
              <a:rPr lang="ro-RO" sz="3200" dirty="0">
                <a:solidFill>
                  <a:srgbClr val="1B2631"/>
                </a:solidFill>
                <a:latin typeface="Aptos"/>
                <a:ea typeface="SimSun" panose="02010600030101010101" pitchFamily="2" charset="-122"/>
                <a:cs typeface="Times New Roman" panose="02020603050405020304" pitchFamily="18" charset="0"/>
              </a:rPr>
              <a:t>Procesul instructiv-educativ în contextul actual</a:t>
            </a:r>
            <a:endParaRPr lang="ro-RO" sz="2900" b="0" dirty="0">
              <a:solidFill>
                <a:srgbClr val="1B2631"/>
              </a:solidFill>
              <a:effectLst/>
              <a:latin typeface="Aptos"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0F2C0119-6E3C-7F4B-AD57-C9A40F83914E}"/>
              </a:ext>
            </a:extLst>
          </p:cNvPr>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FF2B5EF4-FFF2-40B4-BE49-F238E27FC236}">
                <a16:creationId xmlns:a16="http://schemas.microsoft.com/office/drawing/2014/main" id="{0632F664-F316-E035-6B8D-2A5F7CDD2E0E}"/>
              </a:ext>
            </a:extLst>
          </p:cNvPr>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DBF4FE83-B1A8-137B-9541-E70ED810AD55}"/>
              </a:ext>
            </a:extLst>
          </p:cNvPr>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62</a:t>
            </a:r>
          </a:p>
        </p:txBody>
      </p:sp>
      <p:sp>
        <p:nvSpPr>
          <p:cNvPr id="9" name="Rectangle 8">
            <a:extLst>
              <a:ext uri="{FF2B5EF4-FFF2-40B4-BE49-F238E27FC236}">
                <a16:creationId xmlns:a16="http://schemas.microsoft.com/office/drawing/2014/main" id="{B2A64A4E-7FF5-34C1-12DC-A4654055C918}"/>
              </a:ext>
            </a:extLst>
          </p:cNvPr>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73268702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3920C-23FF-4EA5-A402-395A59DF10CE}"/>
              </a:ext>
            </a:extLst>
          </p:cNvPr>
          <p:cNvSpPr>
            <a:spLocks noGrp="1"/>
          </p:cNvSpPr>
          <p:nvPr>
            <p:ph type="title"/>
          </p:nvPr>
        </p:nvSpPr>
        <p:spPr>
          <a:xfrm>
            <a:off x="857250" y="305377"/>
            <a:ext cx="7429499" cy="1478570"/>
          </a:xfrm>
        </p:spPr>
        <p:txBody>
          <a:bodyPr wrap="square" lIns="45720" tIns="27432" rIns="45720" bIns="27432"/>
          <a:lstStyle/>
          <a:p>
            <a:pPr marL="1587" indent="0">
              <a:lnSpc>
                <a:spcPct val="90000"/>
              </a:lnSpc>
              <a:spcBef>
                <a:spcPts val="1200"/>
              </a:spcBef>
              <a:spcAft>
                <a:spcPts val="700"/>
              </a:spcAft>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en-US" sz="2700" b="1"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Planificarea</a:t>
            </a:r>
            <a:r>
              <a:rPr lang="en-US"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și proiectarea didactică</a:t>
            </a:r>
          </a:p>
        </p:txBody>
      </p:sp>
      <p:sp>
        <p:nvSpPr>
          <p:cNvPr id="3" name="Content Placeholder 2">
            <a:extLst>
              <a:ext uri="{FF2B5EF4-FFF2-40B4-BE49-F238E27FC236}">
                <a16:creationId xmlns:a16="http://schemas.microsoft.com/office/drawing/2014/main" id="{D7B3AF1E-BDCF-423D-A709-911ECAE12108}"/>
              </a:ext>
            </a:extLst>
          </p:cNvPr>
          <p:cNvSpPr>
            <a:spLocks noGrp="1"/>
          </p:cNvSpPr>
          <p:nvPr>
            <p:ph idx="1"/>
          </p:nvPr>
        </p:nvSpPr>
        <p:spPr>
          <a:xfrm>
            <a:off x="540667" y="1728087"/>
            <a:ext cx="8062664" cy="4824536"/>
          </a:xfrm>
        </p:spPr>
        <p:txBody>
          <a:bodyPr wrap="square" lIns="45720" tIns="27432" rIns="45720" bIns="27432">
            <a:normAutofit fontScale="92500" lnSpcReduction="10000"/>
          </a:bodyPr>
          <a:lstStyle/>
          <a:p>
            <a:pPr marL="1587" indent="0" algn="just">
              <a:lnSpc>
                <a:spcPct val="90000"/>
              </a:lnSpc>
              <a:spcBef>
                <a:spcPts val="1200"/>
              </a:spcBef>
              <a:spcAft>
                <a:spcPts val="400"/>
              </a:spcAft>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ro-RO" sz="2300" b="0" noProof="0" dirty="0">
                <a:solidFill>
                  <a:srgbClr val="1B2631"/>
                </a:solidFill>
                <a:latin typeface="Aptos" panose="02020603050405020304" pitchFamily="18" charset="0"/>
                <a:cs typeface="Times New Roman" panose="02020603050405020304" pitchFamily="18" charset="0"/>
              </a:rPr>
              <a:t>Planificarea calendaristică – document proiectiv</a:t>
            </a:r>
            <a:endParaRPr lang="ro-RO" sz="2400" b="1" noProof="0" dirty="0">
              <a:latin typeface="Times New Roman" panose="02020603050405020304" pitchFamily="18" charset="0"/>
              <a:cs typeface="Times New Roman" panose="02020603050405020304" pitchFamily="18" charset="0"/>
            </a:endParaRPr>
          </a:p>
          <a:p>
            <a:pPr marL="0" indent="357188" algn="just">
              <a:spcBef>
                <a:spcPts val="0"/>
              </a:spcBef>
              <a:spcAft>
                <a:spcPts val="400"/>
              </a:spcAft>
              <a:buSzPct val="100000"/>
              <a:buNone/>
              <a:tabLst>
                <a:tab pos="914400" algn="l"/>
                <a:tab pos="1828800" algn="l"/>
                <a:tab pos="2743200" algn="l"/>
                <a:tab pos="3657600" algn="l"/>
                <a:tab pos="4572000" algn="l"/>
                <a:tab pos="5486400" algn="l"/>
                <a:tab pos="6400800" algn="l"/>
                <a:tab pos="7315200" algn="l"/>
                <a:tab pos="8229600" algn="l"/>
                <a:tab pos="9144000" algn="l"/>
                <a:tab pos="10058400" algn="l"/>
              </a:tabLst>
              <a:defRPr/>
            </a:pPr>
            <a:r>
              <a:rPr lang="ro-RO" sz="2300" b="0" noProof="0" dirty="0">
                <a:solidFill>
                  <a:srgbClr val="1B2631"/>
                </a:solidFill>
                <a:latin typeface="Aptos" panose="02020603050405020304" pitchFamily="18" charset="0"/>
                <a:cs typeface="Times New Roman" panose="02020603050405020304" pitchFamily="18" charset="0"/>
              </a:rPr>
              <a:t>Planificarea calendaristică reprezintă un document proiectiv, necesar realizării </a:t>
            </a:r>
            <a:r>
              <a:rPr lang="ro-RO" sz="2300" b="0" noProof="0" dirty="0" err="1">
                <a:solidFill>
                  <a:srgbClr val="1B2631"/>
                </a:solidFill>
                <a:latin typeface="Aptos" panose="02020603050405020304" pitchFamily="18" charset="0"/>
                <a:cs typeface="Times New Roman" panose="02020603050405020304" pitchFamily="18" charset="0"/>
              </a:rPr>
              <a:t>activităţilor</a:t>
            </a:r>
            <a:r>
              <a:rPr lang="ro-RO" sz="2300" b="0" noProof="0" dirty="0">
                <a:solidFill>
                  <a:srgbClr val="1B2631"/>
                </a:solidFill>
                <a:latin typeface="Aptos" panose="02020603050405020304" pitchFamily="18" charset="0"/>
                <a:cs typeface="Times New Roman" panose="02020603050405020304" pitchFamily="18" charset="0"/>
              </a:rPr>
              <a:t> didactice care permite asocierea, într-un mod personalizat, a elementelor programei (</a:t>
            </a:r>
            <a:r>
              <a:rPr lang="ro-RO" sz="2300" b="0" noProof="0" dirty="0" err="1">
                <a:solidFill>
                  <a:srgbClr val="1B2631"/>
                </a:solidFill>
                <a:latin typeface="Aptos" panose="02020603050405020304" pitchFamily="18" charset="0"/>
                <a:cs typeface="Times New Roman" panose="02020603050405020304" pitchFamily="18" charset="0"/>
              </a:rPr>
              <a:t>competenţe</a:t>
            </a:r>
            <a:r>
              <a:rPr lang="ro-RO" sz="2300" b="0" noProof="0" dirty="0">
                <a:solidFill>
                  <a:srgbClr val="1B2631"/>
                </a:solidFill>
                <a:latin typeface="Aptos" panose="02020603050405020304" pitchFamily="18" charset="0"/>
                <a:cs typeface="Times New Roman" panose="02020603050405020304" pitchFamily="18" charset="0"/>
              </a:rPr>
              <a:t> specifice </a:t>
            </a:r>
            <a:r>
              <a:rPr lang="ro-RO" sz="2300" b="0" noProof="0" dirty="0" err="1">
                <a:solidFill>
                  <a:srgbClr val="1B2631"/>
                </a:solidFill>
                <a:latin typeface="Aptos" panose="02020603050405020304" pitchFamily="18" charset="0"/>
                <a:cs typeface="Times New Roman" panose="02020603050405020304" pitchFamily="18" charset="0"/>
              </a:rPr>
              <a:t>şi</a:t>
            </a:r>
            <a:r>
              <a:rPr lang="ro-RO" sz="2300" b="0" noProof="0" dirty="0">
                <a:solidFill>
                  <a:srgbClr val="1B2631"/>
                </a:solidFill>
                <a:latin typeface="Aptos" panose="02020603050405020304" pitchFamily="18" charset="0"/>
                <a:cs typeface="Times New Roman" panose="02020603050405020304" pitchFamily="18" charset="0"/>
              </a:rPr>
              <a:t> </a:t>
            </a:r>
            <a:r>
              <a:rPr lang="ro-RO" sz="2300" b="0" noProof="0" dirty="0" err="1">
                <a:solidFill>
                  <a:srgbClr val="1B2631"/>
                </a:solidFill>
                <a:latin typeface="Aptos" panose="02020603050405020304" pitchFamily="18" charset="0"/>
                <a:cs typeface="Times New Roman" panose="02020603050405020304" pitchFamily="18" charset="0"/>
              </a:rPr>
              <a:t>conţinuturi</a:t>
            </a:r>
            <a:r>
              <a:rPr lang="ro-RO" sz="2300" b="0" noProof="0" dirty="0">
                <a:solidFill>
                  <a:srgbClr val="1B2631"/>
                </a:solidFill>
                <a:latin typeface="Aptos" panose="02020603050405020304" pitchFamily="18" charset="0"/>
                <a:cs typeface="Times New Roman" panose="02020603050405020304" pitchFamily="18" charset="0"/>
              </a:rPr>
              <a:t>), în cadrul </a:t>
            </a:r>
            <a:r>
              <a:rPr lang="ro-RO" sz="2300" b="0" noProof="0" dirty="0" err="1">
                <a:solidFill>
                  <a:srgbClr val="1B2631"/>
                </a:solidFill>
                <a:latin typeface="Aptos" panose="02020603050405020304" pitchFamily="18" charset="0"/>
                <a:cs typeface="Times New Roman" panose="02020603050405020304" pitchFamily="18" charset="0"/>
              </a:rPr>
              <a:t>unităţilor</a:t>
            </a:r>
            <a:r>
              <a:rPr lang="ro-RO" sz="2300" b="0" noProof="0" dirty="0">
                <a:solidFill>
                  <a:srgbClr val="1B2631"/>
                </a:solidFill>
                <a:latin typeface="Aptos" panose="02020603050405020304" pitchFamily="18" charset="0"/>
                <a:cs typeface="Times New Roman" panose="02020603050405020304" pitchFamily="18" charset="0"/>
              </a:rPr>
              <a:t> de </a:t>
            </a:r>
            <a:r>
              <a:rPr lang="ro-RO" sz="2300" b="0" noProof="0" dirty="0" err="1">
                <a:solidFill>
                  <a:srgbClr val="1B2631"/>
                </a:solidFill>
                <a:latin typeface="Aptos" panose="02020603050405020304" pitchFamily="18" charset="0"/>
                <a:cs typeface="Times New Roman" panose="02020603050405020304" pitchFamily="18" charset="0"/>
              </a:rPr>
              <a:t>învăţare</a:t>
            </a:r>
            <a:r>
              <a:rPr lang="ro-RO" sz="2300" b="0" noProof="0" dirty="0">
                <a:solidFill>
                  <a:srgbClr val="1B2631"/>
                </a:solidFill>
                <a:latin typeface="Aptos" panose="02020603050405020304" pitchFamily="18" charset="0"/>
                <a:cs typeface="Times New Roman" panose="02020603050405020304" pitchFamily="18" charset="0"/>
              </a:rPr>
              <a:t>. Acestora le sunt alocate </a:t>
            </a:r>
            <a:r>
              <a:rPr lang="ro-RO" sz="2300" b="0" noProof="0" dirty="0" err="1">
                <a:solidFill>
                  <a:srgbClr val="1B2631"/>
                </a:solidFill>
                <a:latin typeface="Aptos" panose="02020603050405020304" pitchFamily="18" charset="0"/>
                <a:cs typeface="Times New Roman" panose="02020603050405020304" pitchFamily="18" charset="0"/>
              </a:rPr>
              <a:t>unităţi</a:t>
            </a:r>
            <a:r>
              <a:rPr lang="ro-RO" sz="2300" b="0" noProof="0" dirty="0">
                <a:solidFill>
                  <a:srgbClr val="1B2631"/>
                </a:solidFill>
                <a:latin typeface="Aptos" panose="02020603050405020304" pitchFamily="18" charset="0"/>
                <a:cs typeface="Times New Roman" panose="02020603050405020304" pitchFamily="18" charset="0"/>
              </a:rPr>
              <a:t> de timp (număr de ore </a:t>
            </a:r>
            <a:r>
              <a:rPr lang="ro-RO" sz="2300" b="0" noProof="0" dirty="0" err="1">
                <a:solidFill>
                  <a:srgbClr val="1B2631"/>
                </a:solidFill>
                <a:latin typeface="Aptos" panose="02020603050405020304" pitchFamily="18" charset="0"/>
                <a:cs typeface="Times New Roman" panose="02020603050405020304" pitchFamily="18" charset="0"/>
              </a:rPr>
              <a:t>şi</a:t>
            </a:r>
            <a:r>
              <a:rPr lang="ro-RO" sz="2300" b="0" noProof="0" dirty="0">
                <a:solidFill>
                  <a:srgbClr val="1B2631"/>
                </a:solidFill>
                <a:latin typeface="Aptos" panose="02020603050405020304" pitchFamily="18" charset="0"/>
                <a:cs typeface="Times New Roman" panose="02020603050405020304" pitchFamily="18" charset="0"/>
              </a:rPr>
              <a:t> săptămâni) considerate ca optime de către cadrul didactic, pe parcursul unui an </a:t>
            </a:r>
            <a:r>
              <a:rPr lang="ro-RO" sz="2300" b="0" noProof="0" dirty="0" err="1">
                <a:solidFill>
                  <a:srgbClr val="1B2631"/>
                </a:solidFill>
                <a:latin typeface="Aptos" panose="02020603050405020304" pitchFamily="18" charset="0"/>
                <a:cs typeface="Times New Roman" panose="02020603050405020304" pitchFamily="18" charset="0"/>
              </a:rPr>
              <a:t>şcolar</a:t>
            </a:r>
            <a:r>
              <a:rPr lang="ro-RO" sz="2300" b="0" noProof="0" dirty="0">
                <a:solidFill>
                  <a:srgbClr val="1B2631"/>
                </a:solidFill>
                <a:latin typeface="Aptos" panose="02020603050405020304" pitchFamily="18" charset="0"/>
                <a:cs typeface="Times New Roman" panose="02020603050405020304" pitchFamily="18" charset="0"/>
              </a:rPr>
              <a:t>.</a:t>
            </a:r>
          </a:p>
          <a:p>
            <a:pPr>
              <a:spcAft>
                <a:spcPts val="400"/>
              </a:spcAft>
            </a:pPr>
            <a:r>
              <a:rPr lang="ro-RO" sz="2300" b="0" i="1" noProof="0" dirty="0">
                <a:solidFill>
                  <a:srgbClr val="1B2631"/>
                </a:solidFill>
                <a:latin typeface="Aptos" panose="02020603050405020304" pitchFamily="18" charset="0"/>
                <a:cs typeface="Times New Roman" panose="02020603050405020304" pitchFamily="18" charset="0"/>
              </a:rPr>
              <a:t>Se va avea în vedere Instrucțiunea nr.8 a MEC din 01.09.2025 privind alocarea a 25 % din numărul de ore pentru activități privind remedierea, consolidarea — fixarea, aprofundarea —, extinderea și performanța, precum și transferul competențelor în viața de zi cu zi, în funcție de nevoile și interesele reale ale elevilor, precum și de specificul clasei/grupului.</a:t>
            </a:r>
            <a:endParaRPr lang="ro-RO" b="1" i="1" noProof="0" dirty="0">
              <a:latin typeface="Times New Roman" panose="02020603050405020304" pitchFamily="18" charset="0"/>
              <a:cs typeface="Times New Roman" panose="02020603050405020304" pitchFamily="18" charset="0"/>
            </a:endParaRPr>
          </a:p>
          <a:p>
            <a:pPr marL="0" indent="0">
              <a:spcAft>
                <a:spcPts val="400"/>
              </a:spcAft>
              <a:buNone/>
            </a:pPr>
            <a:endParaRPr lang="en-US"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67</a:t>
            </a:r>
          </a:p>
        </p:txBody>
      </p:sp>
    </p:spTree>
    <p:extLst>
      <p:ext uri="{BB962C8B-B14F-4D97-AF65-F5344CB8AC3E}">
        <p14:creationId xmlns:p14="http://schemas.microsoft.com/office/powerpoint/2010/main" val="32697618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3FFD54B-39D5-201A-FDC7-C21F39541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594F54-4E9E-D9AE-6B69-E085B845EA32}"/>
              </a:ext>
            </a:extLst>
          </p:cNvPr>
          <p:cNvSpPr>
            <a:spLocks noGrp="1"/>
          </p:cNvSpPr>
          <p:nvPr>
            <p:ph type="title"/>
          </p:nvPr>
        </p:nvSpPr>
        <p:spPr>
          <a:xfrm>
            <a:off x="857250" y="305377"/>
            <a:ext cx="7429499" cy="1478570"/>
          </a:xfrm>
        </p:spPr>
        <p:txBody>
          <a:bodyPr wrap="square" lIns="45720" tIns="27432" rIns="45720" bIns="27432"/>
          <a:lstStyle/>
          <a:p>
            <a:pPr marL="1587" indent="0">
              <a:lnSpc>
                <a:spcPct val="90000"/>
              </a:lnSpc>
              <a:spcBef>
                <a:spcPts val="1200"/>
              </a:spcBef>
              <a:spcAft>
                <a:spcPts val="700"/>
              </a:spcAft>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en-US" sz="2700" b="1"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Planificarea</a:t>
            </a:r>
            <a:r>
              <a:rPr lang="en-US"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și proiectarea didactică</a:t>
            </a:r>
          </a:p>
        </p:txBody>
      </p:sp>
      <p:sp>
        <p:nvSpPr>
          <p:cNvPr id="3" name="Content Placeholder 2">
            <a:extLst>
              <a:ext uri="{FF2B5EF4-FFF2-40B4-BE49-F238E27FC236}">
                <a16:creationId xmlns:a16="http://schemas.microsoft.com/office/drawing/2014/main" id="{477D5856-E8F2-9B87-4B01-4AEE424B67AE}"/>
              </a:ext>
            </a:extLst>
          </p:cNvPr>
          <p:cNvSpPr>
            <a:spLocks noGrp="1"/>
          </p:cNvSpPr>
          <p:nvPr>
            <p:ph idx="1"/>
          </p:nvPr>
        </p:nvSpPr>
        <p:spPr>
          <a:xfrm>
            <a:off x="540667" y="1728087"/>
            <a:ext cx="8062664" cy="1035087"/>
          </a:xfrm>
        </p:spPr>
        <p:txBody>
          <a:bodyPr wrap="square" lIns="45720" tIns="27432" rIns="45720" bIns="27432">
            <a:normAutofit lnSpcReduction="10000"/>
          </a:bodyPr>
          <a:lstStyle/>
          <a:p>
            <a:pPr marL="1587" indent="0" algn="ctr">
              <a:lnSpc>
                <a:spcPct val="90000"/>
              </a:lnSpc>
              <a:spcBef>
                <a:spcPts val="1200"/>
              </a:spcBef>
              <a:spcAft>
                <a:spcPts val="400"/>
              </a:spcAft>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en-US" sz="1800" b="1" dirty="0">
                <a:solidFill>
                  <a:schemeClr val="bg1"/>
                </a:solidFill>
                <a:latin typeface="Aptos" panose="020B0004020202020204" pitchFamily="34" charset="0"/>
                <a:cs typeface="Times New Roman" panose="02020603050405020304" pitchFamily="18" charset="0"/>
              </a:rPr>
              <a:t>INSTRUCȚIUNE </a:t>
            </a:r>
            <a:r>
              <a:rPr lang="en-US" sz="1800" b="1" dirty="0" err="1">
                <a:solidFill>
                  <a:schemeClr val="bg1"/>
                </a:solidFill>
                <a:latin typeface="Aptos" panose="020B0004020202020204" pitchFamily="34" charset="0"/>
                <a:cs typeface="Times New Roman" panose="02020603050405020304" pitchFamily="18" charset="0"/>
              </a:rPr>
              <a:t>privind</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aplicarea</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unitară</a:t>
            </a:r>
            <a:r>
              <a:rPr lang="en-US" sz="1800" b="1" dirty="0">
                <a:solidFill>
                  <a:schemeClr val="bg1"/>
                </a:solidFill>
                <a:latin typeface="Aptos" panose="020B0004020202020204" pitchFamily="34" charset="0"/>
                <a:cs typeface="Times New Roman" panose="02020603050405020304" pitchFamily="18" charset="0"/>
              </a:rPr>
              <a:t> a </a:t>
            </a:r>
            <a:r>
              <a:rPr lang="en-US" sz="1800" b="1" dirty="0" err="1">
                <a:solidFill>
                  <a:schemeClr val="bg1"/>
                </a:solidFill>
                <a:latin typeface="Aptos" panose="020B0004020202020204" pitchFamily="34" charset="0"/>
                <a:cs typeface="Times New Roman" panose="02020603050405020304" pitchFamily="18" charset="0"/>
              </a:rPr>
              <a:t>prevederilor</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referitoare</a:t>
            </a:r>
            <a:r>
              <a:rPr lang="en-US" sz="1800" b="1" dirty="0">
                <a:solidFill>
                  <a:schemeClr val="bg1"/>
                </a:solidFill>
                <a:latin typeface="Aptos" panose="020B0004020202020204" pitchFamily="34" charset="0"/>
                <a:cs typeface="Times New Roman" panose="02020603050405020304" pitchFamily="18" charset="0"/>
              </a:rPr>
              <a:t> la </a:t>
            </a:r>
            <a:r>
              <a:rPr lang="en-US" sz="1800" b="1" dirty="0" err="1">
                <a:solidFill>
                  <a:schemeClr val="bg1"/>
                </a:solidFill>
                <a:latin typeface="Aptos" panose="020B0004020202020204" pitchFamily="34" charset="0"/>
                <a:cs typeface="Times New Roman" panose="02020603050405020304" pitchFamily="18" charset="0"/>
              </a:rPr>
              <a:t>utilizarea</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timpului</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alocat</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disciplinei</a:t>
            </a:r>
            <a:r>
              <a:rPr lang="en-US" sz="1800" b="1" dirty="0">
                <a:solidFill>
                  <a:schemeClr val="bg1"/>
                </a:solidFill>
                <a:latin typeface="Aptos" panose="020B0004020202020204" pitchFamily="34" charset="0"/>
                <a:cs typeface="Times New Roman" panose="02020603050405020304" pitchFamily="18" charset="0"/>
              </a:rPr>
              <a:t>/</a:t>
            </a:r>
            <a:r>
              <a:rPr lang="en-US" sz="1800" b="1" dirty="0" err="1">
                <a:solidFill>
                  <a:schemeClr val="bg1"/>
                </a:solidFill>
                <a:latin typeface="Aptos" panose="020B0004020202020204" pitchFamily="34" charset="0"/>
                <a:cs typeface="Times New Roman" panose="02020603050405020304" pitchFamily="18" charset="0"/>
              </a:rPr>
              <a:t>domeniului</a:t>
            </a:r>
            <a:r>
              <a:rPr lang="en-US" sz="1800" b="1" dirty="0">
                <a:solidFill>
                  <a:schemeClr val="bg1"/>
                </a:solidFill>
                <a:latin typeface="Aptos" panose="020B0004020202020204" pitchFamily="34" charset="0"/>
                <a:cs typeface="Times New Roman" panose="02020603050405020304" pitchFamily="18" charset="0"/>
              </a:rPr>
              <a:t> de </a:t>
            </a:r>
            <a:r>
              <a:rPr lang="en-US" sz="1800" b="1" dirty="0" err="1">
                <a:solidFill>
                  <a:schemeClr val="bg1"/>
                </a:solidFill>
                <a:latin typeface="Aptos" panose="020B0004020202020204" pitchFamily="34" charset="0"/>
                <a:cs typeface="Times New Roman" panose="02020603050405020304" pitchFamily="18" charset="0"/>
              </a:rPr>
              <a:t>studiu</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aflat</a:t>
            </a:r>
            <a:r>
              <a:rPr lang="en-US" sz="1800" b="1" dirty="0">
                <a:solidFill>
                  <a:schemeClr val="bg1"/>
                </a:solidFill>
                <a:latin typeface="Aptos" panose="020B0004020202020204" pitchFamily="34" charset="0"/>
                <a:cs typeface="Times New Roman" panose="02020603050405020304" pitchFamily="18" charset="0"/>
              </a:rPr>
              <a:t> la </a:t>
            </a:r>
            <a:r>
              <a:rPr lang="en-US" sz="1800" b="1" dirty="0" err="1">
                <a:solidFill>
                  <a:schemeClr val="bg1"/>
                </a:solidFill>
                <a:latin typeface="Aptos" panose="020B0004020202020204" pitchFamily="34" charset="0"/>
                <a:cs typeface="Times New Roman" panose="02020603050405020304" pitchFamily="18" charset="0"/>
              </a:rPr>
              <a:t>dispoziția</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cadrului</a:t>
            </a:r>
            <a:r>
              <a:rPr lang="en-US" sz="1800" b="1" dirty="0">
                <a:solidFill>
                  <a:schemeClr val="bg1"/>
                </a:solidFill>
                <a:latin typeface="Aptos" panose="020B0004020202020204" pitchFamily="34" charset="0"/>
                <a:cs typeface="Times New Roman" panose="02020603050405020304" pitchFamily="18" charset="0"/>
              </a:rPr>
              <a:t> didactic, </a:t>
            </a:r>
            <a:r>
              <a:rPr lang="en-US" sz="1800" b="1" dirty="0" err="1">
                <a:solidFill>
                  <a:schemeClr val="bg1"/>
                </a:solidFill>
                <a:latin typeface="Aptos" panose="020B0004020202020204" pitchFamily="34" charset="0"/>
                <a:cs typeface="Times New Roman" panose="02020603050405020304" pitchFamily="18" charset="0"/>
              </a:rPr>
              <a:t>în</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învățământul</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preuniversitar</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gimnazial</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și</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liceal</a:t>
            </a:r>
            <a:r>
              <a:rPr lang="ro-RO" sz="1800" b="1" dirty="0">
                <a:solidFill>
                  <a:schemeClr val="bg1"/>
                </a:solidFill>
                <a:latin typeface="Aptos" panose="020B0004020202020204" pitchFamily="34" charset="0"/>
                <a:cs typeface="Times New Roman" panose="02020603050405020304" pitchFamily="18" charset="0"/>
              </a:rPr>
              <a:t>       </a:t>
            </a:r>
            <a:br>
              <a:rPr lang="ro-RO" sz="1800" b="1" dirty="0">
                <a:solidFill>
                  <a:schemeClr val="bg1"/>
                </a:solidFill>
                <a:latin typeface="Aptos" panose="020B0004020202020204" pitchFamily="34" charset="0"/>
                <a:cs typeface="Times New Roman" panose="02020603050405020304" pitchFamily="18" charset="0"/>
              </a:rPr>
            </a:br>
            <a:r>
              <a:rPr lang="ro-RO" sz="1800" b="1" dirty="0">
                <a:solidFill>
                  <a:schemeClr val="bg1"/>
                </a:solidFill>
                <a:latin typeface="Aptos" panose="020B0004020202020204" pitchFamily="34" charset="0"/>
                <a:cs typeface="Times New Roman" panose="02020603050405020304" pitchFamily="18" charset="0"/>
              </a:rPr>
              <a:t>Nr.</a:t>
            </a:r>
            <a:r>
              <a:rPr lang="en-US" sz="1800" b="1" dirty="0">
                <a:solidFill>
                  <a:schemeClr val="bg1"/>
                </a:solidFill>
                <a:latin typeface="Aptos" panose="020B0004020202020204" pitchFamily="34" charset="0"/>
                <a:cs typeface="Times New Roman" panose="02020603050405020304" pitchFamily="18" charset="0"/>
              </a:rPr>
              <a:t> </a:t>
            </a:r>
            <a:r>
              <a:rPr lang="ro-RO" sz="1800" b="1" dirty="0">
                <a:solidFill>
                  <a:schemeClr val="bg1"/>
                </a:solidFill>
                <a:latin typeface="Aptos" panose="020B0004020202020204" pitchFamily="34" charset="0"/>
                <a:cs typeface="Times New Roman" panose="02020603050405020304" pitchFamily="18" charset="0"/>
              </a:rPr>
              <a:t>8/01.09.2025</a:t>
            </a:r>
            <a:endParaRPr lang="en-US" sz="1800" dirty="0">
              <a:solidFill>
                <a:schemeClr val="bg1"/>
              </a:solidFill>
              <a:latin typeface="Aptos" panose="020B0004020202020204" pitchFamily="34" charset="0"/>
            </a:endParaRPr>
          </a:p>
        </p:txBody>
      </p:sp>
      <p:sp>
        <p:nvSpPr>
          <p:cNvPr id="4" name="Rectangle 3">
            <a:extLst>
              <a:ext uri="{FF2B5EF4-FFF2-40B4-BE49-F238E27FC236}">
                <a16:creationId xmlns:a16="http://schemas.microsoft.com/office/drawing/2014/main" id="{E0E69F7E-D664-7AC0-815C-CDA4BD881F73}"/>
              </a:ext>
            </a:extLst>
          </p:cNvPr>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3610F587-C17E-96B1-235D-957D0F5E757E}"/>
              </a:ext>
            </a:extLst>
          </p:cNvPr>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DA96CDF1-6BB0-822F-29B0-80FEBC3B4974}"/>
              </a:ext>
            </a:extLst>
          </p:cNvPr>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67</a:t>
            </a:r>
          </a:p>
        </p:txBody>
      </p:sp>
      <p:sp>
        <p:nvSpPr>
          <p:cNvPr id="7" name="Content Placeholder 2">
            <a:extLst>
              <a:ext uri="{FF2B5EF4-FFF2-40B4-BE49-F238E27FC236}">
                <a16:creationId xmlns:a16="http://schemas.microsoft.com/office/drawing/2014/main" id="{4152B00B-21ED-EA14-7BAD-7DBFF9A910AD}"/>
              </a:ext>
            </a:extLst>
          </p:cNvPr>
          <p:cNvSpPr txBox="1">
            <a:spLocks/>
          </p:cNvSpPr>
          <p:nvPr/>
        </p:nvSpPr>
        <p:spPr>
          <a:xfrm>
            <a:off x="594296" y="2920600"/>
            <a:ext cx="8062664" cy="3603644"/>
          </a:xfrm>
          <a:prstGeom prst="rect">
            <a:avLst/>
          </a:prstGeom>
        </p:spPr>
        <p:txBody>
          <a:bodyPr vert="horz" wrap="square" lIns="45720" tIns="27432" rIns="45720" bIns="27432"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1800" dirty="0">
                <a:solidFill>
                  <a:schemeClr val="bg1"/>
                </a:solidFill>
                <a:latin typeface="Aptos" panose="020B0004020202020204" pitchFamily="34" charset="0"/>
              </a:rPr>
              <a:t>Art. 2. — (1) </a:t>
            </a:r>
            <a:r>
              <a:rPr lang="en-US" sz="1800" dirty="0" err="1">
                <a:solidFill>
                  <a:schemeClr val="bg1"/>
                </a:solidFill>
                <a:latin typeface="Aptos" panose="020B0004020202020204" pitchFamily="34" charset="0"/>
              </a:rPr>
              <a:t>Utilizarea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orelor</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aflate</a:t>
            </a:r>
            <a:r>
              <a:rPr lang="en-US" sz="1800" dirty="0">
                <a:solidFill>
                  <a:schemeClr val="bg1"/>
                </a:solidFill>
                <a:latin typeface="Aptos" panose="020B0004020202020204" pitchFamily="34" charset="0"/>
              </a:rPr>
              <a:t> la </a:t>
            </a:r>
            <a:r>
              <a:rPr lang="en-US" sz="1800" dirty="0" err="1">
                <a:solidFill>
                  <a:schemeClr val="bg1"/>
                </a:solidFill>
                <a:latin typeface="Aptos" panose="020B0004020202020204" pitchFamily="34" charset="0"/>
              </a:rPr>
              <a:t>dispoziția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cadrului</a:t>
            </a:r>
            <a:r>
              <a:rPr lang="en-US" sz="1800" dirty="0">
                <a:solidFill>
                  <a:schemeClr val="bg1"/>
                </a:solidFill>
                <a:latin typeface="Aptos" panose="020B0004020202020204" pitchFamily="34" charset="0"/>
              </a:rPr>
              <a:t> didactic, </a:t>
            </a:r>
            <a:r>
              <a:rPr lang="en-US" sz="1800" dirty="0" err="1">
                <a:solidFill>
                  <a:schemeClr val="bg1"/>
                </a:solidFill>
                <a:latin typeface="Aptos" panose="020B0004020202020204" pitchFamily="34" charset="0"/>
              </a:rPr>
              <a:t>reprezentând</a:t>
            </a:r>
            <a:r>
              <a:rPr lang="en-US" sz="1800" dirty="0">
                <a:solidFill>
                  <a:schemeClr val="bg1"/>
                </a:solidFill>
                <a:latin typeface="Aptos" panose="020B0004020202020204" pitchFamily="34" charset="0"/>
              </a:rPr>
              <a:t> </a:t>
            </a:r>
            <a:r>
              <a:rPr lang="en-US" sz="1800" b="1" dirty="0">
                <a:solidFill>
                  <a:schemeClr val="bg1"/>
                </a:solidFill>
                <a:latin typeface="Aptos" panose="020B0004020202020204" pitchFamily="34" charset="0"/>
              </a:rPr>
              <a:t>25%</a:t>
            </a:r>
            <a:r>
              <a:rPr lang="en-US" sz="1800" dirty="0">
                <a:solidFill>
                  <a:schemeClr val="bg1"/>
                </a:solidFill>
                <a:latin typeface="Aptos" panose="020B0004020202020204" pitchFamily="34" charset="0"/>
              </a:rPr>
              <a:t> din </a:t>
            </a:r>
            <a:r>
              <a:rPr lang="en-US" sz="1800" dirty="0" err="1">
                <a:solidFill>
                  <a:schemeClr val="bg1"/>
                </a:solidFill>
                <a:latin typeface="Aptos" panose="020B0004020202020204" pitchFamily="34" charset="0"/>
              </a:rPr>
              <a:t>bugetul</a:t>
            </a:r>
            <a:r>
              <a:rPr lang="en-US" sz="1800" dirty="0">
                <a:solidFill>
                  <a:schemeClr val="bg1"/>
                </a:solidFill>
                <a:latin typeface="Aptos" panose="020B0004020202020204" pitchFamily="34" charset="0"/>
              </a:rPr>
              <a:t> total de ore al </a:t>
            </a:r>
            <a:r>
              <a:rPr lang="en-US" sz="1800" dirty="0" err="1">
                <a:solidFill>
                  <a:schemeClr val="bg1"/>
                </a:solidFill>
                <a:latin typeface="Aptos" panose="020B0004020202020204" pitchFamily="34" charset="0"/>
              </a:rPr>
              <a:t>oricărei</a:t>
            </a:r>
            <a:r>
              <a:rPr lang="en-US" sz="1800" dirty="0">
                <a:solidFill>
                  <a:schemeClr val="bg1"/>
                </a:solidFill>
                <a:latin typeface="Aptos" panose="020B0004020202020204" pitchFamily="34" charset="0"/>
              </a:rPr>
              <a:t>/</a:t>
            </a:r>
            <a:r>
              <a:rPr lang="en-US" sz="1800" dirty="0" err="1">
                <a:solidFill>
                  <a:schemeClr val="bg1"/>
                </a:solidFill>
                <a:latin typeface="Aptos" panose="020B0004020202020204" pitchFamily="34" charset="0"/>
              </a:rPr>
              <a:t>oricărui</a:t>
            </a:r>
            <a:r>
              <a:rPr lang="en-US" sz="1800" dirty="0">
                <a:solidFill>
                  <a:schemeClr val="bg1"/>
                </a:solidFill>
                <a:latin typeface="Aptos" panose="020B0004020202020204" pitchFamily="34" charset="0"/>
              </a:rPr>
              <a:t> discipline/</a:t>
            </a:r>
            <a:r>
              <a:rPr lang="en-US" sz="1800" dirty="0" err="1">
                <a:solidFill>
                  <a:schemeClr val="bg1"/>
                </a:solidFill>
                <a:latin typeface="Aptos" panose="020B0004020202020204" pitchFamily="34" charset="0"/>
              </a:rPr>
              <a:t>domeniu</a:t>
            </a:r>
            <a:r>
              <a:rPr lang="en-US" sz="1800" dirty="0">
                <a:solidFill>
                  <a:schemeClr val="bg1"/>
                </a:solidFill>
                <a:latin typeface="Aptos" panose="020B0004020202020204" pitchFamily="34" charset="0"/>
              </a:rPr>
              <a:t> de </a:t>
            </a:r>
            <a:r>
              <a:rPr lang="en-US" sz="1800" dirty="0" err="1">
                <a:solidFill>
                  <a:schemeClr val="bg1"/>
                </a:solidFill>
                <a:latin typeface="Aptos" panose="020B0004020202020204" pitchFamily="34" charset="0"/>
              </a:rPr>
              <a:t>studiu</a:t>
            </a:r>
            <a:r>
              <a:rPr lang="en-US" sz="1800" dirty="0">
                <a:solidFill>
                  <a:schemeClr val="bg1"/>
                </a:solidFill>
                <a:latin typeface="Aptos" panose="020B0004020202020204" pitchFamily="34" charset="0"/>
              </a:rPr>
              <a:t>/</a:t>
            </a:r>
            <a:r>
              <a:rPr lang="en-US" sz="1800" dirty="0" err="1">
                <a:solidFill>
                  <a:schemeClr val="bg1"/>
                </a:solidFill>
                <a:latin typeface="Aptos" panose="020B0004020202020204" pitchFamily="34" charset="0"/>
              </a:rPr>
              <a:t>modul</a:t>
            </a:r>
            <a:r>
              <a:rPr lang="en-US" sz="1800" dirty="0">
                <a:solidFill>
                  <a:schemeClr val="bg1"/>
                </a:solidFill>
                <a:latin typeface="Aptos" panose="020B0004020202020204" pitchFamily="34" charset="0"/>
              </a:rPr>
              <a:t> de </a:t>
            </a:r>
            <a:r>
              <a:rPr lang="en-US" sz="1800" dirty="0" err="1">
                <a:solidFill>
                  <a:schemeClr val="bg1"/>
                </a:solidFill>
                <a:latin typeface="Aptos" panose="020B0004020202020204" pitchFamily="34" charset="0"/>
              </a:rPr>
              <a:t>pregătire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urmărește</a:t>
            </a:r>
            <a:r>
              <a:rPr lang="en-US" sz="1800"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remedierea</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consolidarea</a:t>
            </a:r>
            <a:r>
              <a:rPr lang="en-US" sz="1800" b="1" i="1" dirty="0">
                <a:solidFill>
                  <a:schemeClr val="bg1"/>
                </a:solidFill>
                <a:latin typeface="Aptos" panose="020B0004020202020204" pitchFamily="34" charset="0"/>
              </a:rPr>
              <a:t> — </a:t>
            </a:r>
            <a:r>
              <a:rPr lang="en-US" sz="1800" b="1" i="1" dirty="0" err="1">
                <a:solidFill>
                  <a:schemeClr val="bg1"/>
                </a:solidFill>
                <a:latin typeface="Aptos" panose="020B0004020202020204" pitchFamily="34" charset="0"/>
              </a:rPr>
              <a:t>fixarea</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aprofundarea</a:t>
            </a:r>
            <a:r>
              <a:rPr lang="en-US" sz="1800" b="1" i="1" dirty="0">
                <a:solidFill>
                  <a:schemeClr val="bg1"/>
                </a:solidFill>
                <a:latin typeface="Aptos" panose="020B0004020202020204" pitchFamily="34" charset="0"/>
              </a:rPr>
              <a:t> —, </a:t>
            </a:r>
            <a:r>
              <a:rPr lang="en-US" sz="1800" b="1" i="1" dirty="0" err="1">
                <a:solidFill>
                  <a:schemeClr val="bg1"/>
                </a:solidFill>
                <a:latin typeface="Aptos" panose="020B0004020202020204" pitchFamily="34" charset="0"/>
              </a:rPr>
              <a:t>extinderea</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și</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performanța</a:t>
            </a:r>
            <a:r>
              <a:rPr lang="en-US" sz="1800" b="1" i="1" dirty="0">
                <a:solidFill>
                  <a:schemeClr val="bg1"/>
                </a:solidFill>
                <a:latin typeface="Aptos" panose="020B0004020202020204" pitchFamily="34" charset="0"/>
              </a:rPr>
              <a:t>, precum </a:t>
            </a:r>
            <a:r>
              <a:rPr lang="en-US" sz="1800" b="1" i="1" dirty="0" err="1">
                <a:solidFill>
                  <a:schemeClr val="bg1"/>
                </a:solidFill>
                <a:latin typeface="Aptos" panose="020B0004020202020204" pitchFamily="34" charset="0"/>
              </a:rPr>
              <a:t>și</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transferul</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competențelor</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în</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viața</a:t>
            </a:r>
            <a:r>
              <a:rPr lang="en-US" sz="1800" b="1" i="1" dirty="0">
                <a:solidFill>
                  <a:schemeClr val="bg1"/>
                </a:solidFill>
                <a:latin typeface="Aptos" panose="020B0004020202020204" pitchFamily="34" charset="0"/>
              </a:rPr>
              <a:t> de zi cu zi,</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în</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funcție</a:t>
            </a:r>
            <a:r>
              <a:rPr lang="en-US" sz="1800" dirty="0">
                <a:solidFill>
                  <a:schemeClr val="bg1"/>
                </a:solidFill>
                <a:latin typeface="Aptos" panose="020B0004020202020204" pitchFamily="34" charset="0"/>
              </a:rPr>
              <a:t> de </a:t>
            </a:r>
            <a:r>
              <a:rPr lang="en-US" sz="1800" dirty="0" err="1">
                <a:solidFill>
                  <a:schemeClr val="bg1"/>
                </a:solidFill>
                <a:latin typeface="Aptos" panose="020B0004020202020204" pitchFamily="34" charset="0"/>
              </a:rPr>
              <a:t>nevoile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și</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interesele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reale</a:t>
            </a:r>
            <a:r>
              <a:rPr lang="en-US" sz="1800" dirty="0">
                <a:solidFill>
                  <a:schemeClr val="bg1"/>
                </a:solidFill>
                <a:latin typeface="Aptos" panose="020B0004020202020204" pitchFamily="34" charset="0"/>
              </a:rPr>
              <a:t> ale </a:t>
            </a:r>
            <a:r>
              <a:rPr lang="en-US" sz="1800" dirty="0" err="1">
                <a:solidFill>
                  <a:schemeClr val="bg1"/>
                </a:solidFill>
                <a:latin typeface="Aptos" panose="020B0004020202020204" pitchFamily="34" charset="0"/>
              </a:rPr>
              <a:t>elevilor</a:t>
            </a:r>
            <a:r>
              <a:rPr lang="en-US" sz="1800" dirty="0">
                <a:solidFill>
                  <a:schemeClr val="bg1"/>
                </a:solidFill>
                <a:latin typeface="Aptos" panose="020B0004020202020204" pitchFamily="34" charset="0"/>
              </a:rPr>
              <a:t>, precum </a:t>
            </a:r>
            <a:r>
              <a:rPr lang="en-US" sz="1800" dirty="0" err="1">
                <a:solidFill>
                  <a:schemeClr val="bg1"/>
                </a:solidFill>
                <a:latin typeface="Aptos" panose="020B0004020202020204" pitchFamily="34" charset="0"/>
              </a:rPr>
              <a:t>și</a:t>
            </a:r>
            <a:r>
              <a:rPr lang="en-US" sz="1800" dirty="0">
                <a:solidFill>
                  <a:schemeClr val="bg1"/>
                </a:solidFill>
                <a:latin typeface="Aptos" panose="020B0004020202020204" pitchFamily="34" charset="0"/>
              </a:rPr>
              <a:t> de </a:t>
            </a:r>
            <a:r>
              <a:rPr lang="en-US" sz="1800" dirty="0" err="1">
                <a:solidFill>
                  <a:schemeClr val="bg1"/>
                </a:solidFill>
                <a:latin typeface="Aptos" panose="020B0004020202020204" pitchFamily="34" charset="0"/>
              </a:rPr>
              <a:t>specificul</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clasei</a:t>
            </a:r>
            <a:r>
              <a:rPr lang="en-US" sz="1800" dirty="0">
                <a:solidFill>
                  <a:schemeClr val="bg1"/>
                </a:solidFill>
                <a:latin typeface="Aptos" panose="020B0004020202020204" pitchFamily="34" charset="0"/>
              </a:rPr>
              <a:t>/</a:t>
            </a:r>
            <a:r>
              <a:rPr lang="en-US" sz="1800" dirty="0" err="1">
                <a:solidFill>
                  <a:schemeClr val="bg1"/>
                </a:solidFill>
                <a:latin typeface="Aptos" panose="020B0004020202020204" pitchFamily="34" charset="0"/>
              </a:rPr>
              <a:t>grupului</a:t>
            </a:r>
            <a:r>
              <a:rPr lang="en-US" sz="1800" dirty="0">
                <a:solidFill>
                  <a:schemeClr val="bg1"/>
                </a:solidFill>
                <a:latin typeface="Aptos" panose="020B0004020202020204" pitchFamily="34" charset="0"/>
              </a:rPr>
              <a:t>. </a:t>
            </a:r>
            <a:endParaRPr lang="ro-RO" sz="1800" dirty="0">
              <a:solidFill>
                <a:schemeClr val="bg1"/>
              </a:solidFill>
              <a:latin typeface="Aptos" panose="020B0004020202020204" pitchFamily="34" charset="0"/>
            </a:endParaRPr>
          </a:p>
        </p:txBody>
      </p:sp>
    </p:spTree>
    <p:extLst>
      <p:ext uri="{BB962C8B-B14F-4D97-AF65-F5344CB8AC3E}">
        <p14:creationId xmlns:p14="http://schemas.microsoft.com/office/powerpoint/2010/main" val="32527245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A822DB4-F413-BBD3-527B-BEF1FD08D8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08E9CE-2D3F-E002-D90F-EC88C4AA1442}"/>
              </a:ext>
            </a:extLst>
          </p:cNvPr>
          <p:cNvSpPr>
            <a:spLocks noGrp="1"/>
          </p:cNvSpPr>
          <p:nvPr>
            <p:ph type="title"/>
          </p:nvPr>
        </p:nvSpPr>
        <p:spPr>
          <a:xfrm>
            <a:off x="857250" y="305377"/>
            <a:ext cx="7429499" cy="1478570"/>
          </a:xfrm>
        </p:spPr>
        <p:txBody>
          <a:bodyPr wrap="square" lIns="45720" tIns="27432" rIns="45720" bIns="27432"/>
          <a:lstStyle/>
          <a:p>
            <a:pPr marL="1587" indent="0">
              <a:lnSpc>
                <a:spcPct val="90000"/>
              </a:lnSpc>
              <a:spcBef>
                <a:spcPts val="1200"/>
              </a:spcBef>
              <a:spcAft>
                <a:spcPts val="700"/>
              </a:spcAft>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en-US" sz="2700" b="1"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Planificarea</a:t>
            </a:r>
            <a:r>
              <a:rPr lang="en-US"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și proiectarea didactică</a:t>
            </a:r>
          </a:p>
        </p:txBody>
      </p:sp>
      <p:sp>
        <p:nvSpPr>
          <p:cNvPr id="3" name="Content Placeholder 2">
            <a:extLst>
              <a:ext uri="{FF2B5EF4-FFF2-40B4-BE49-F238E27FC236}">
                <a16:creationId xmlns:a16="http://schemas.microsoft.com/office/drawing/2014/main" id="{9F02647D-8FEB-E747-48C8-F169C0C89B9C}"/>
              </a:ext>
            </a:extLst>
          </p:cNvPr>
          <p:cNvSpPr>
            <a:spLocks noGrp="1"/>
          </p:cNvSpPr>
          <p:nvPr>
            <p:ph idx="1"/>
          </p:nvPr>
        </p:nvSpPr>
        <p:spPr>
          <a:xfrm>
            <a:off x="540667" y="1728087"/>
            <a:ext cx="8062664" cy="1035087"/>
          </a:xfrm>
        </p:spPr>
        <p:txBody>
          <a:bodyPr wrap="square" lIns="45720" tIns="27432" rIns="45720" bIns="27432">
            <a:normAutofit lnSpcReduction="10000"/>
          </a:bodyPr>
          <a:lstStyle/>
          <a:p>
            <a:pPr marL="1587" indent="0" algn="ctr">
              <a:lnSpc>
                <a:spcPct val="90000"/>
              </a:lnSpc>
              <a:spcBef>
                <a:spcPts val="1200"/>
              </a:spcBef>
              <a:spcAft>
                <a:spcPts val="400"/>
              </a:spcAft>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en-US" sz="1800" b="1" dirty="0">
                <a:solidFill>
                  <a:schemeClr val="bg1"/>
                </a:solidFill>
                <a:latin typeface="Aptos" panose="020B0004020202020204" pitchFamily="34" charset="0"/>
                <a:cs typeface="Times New Roman" panose="02020603050405020304" pitchFamily="18" charset="0"/>
              </a:rPr>
              <a:t>INSTRUCȚIUNE </a:t>
            </a:r>
            <a:r>
              <a:rPr lang="en-US" sz="1800" b="1" dirty="0" err="1">
                <a:solidFill>
                  <a:schemeClr val="bg1"/>
                </a:solidFill>
                <a:latin typeface="Aptos" panose="020B0004020202020204" pitchFamily="34" charset="0"/>
                <a:cs typeface="Times New Roman" panose="02020603050405020304" pitchFamily="18" charset="0"/>
              </a:rPr>
              <a:t>privind</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aplicarea</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unitară</a:t>
            </a:r>
            <a:r>
              <a:rPr lang="en-US" sz="1800" b="1" dirty="0">
                <a:solidFill>
                  <a:schemeClr val="bg1"/>
                </a:solidFill>
                <a:latin typeface="Aptos" panose="020B0004020202020204" pitchFamily="34" charset="0"/>
                <a:cs typeface="Times New Roman" panose="02020603050405020304" pitchFamily="18" charset="0"/>
              </a:rPr>
              <a:t> a </a:t>
            </a:r>
            <a:r>
              <a:rPr lang="en-US" sz="1800" b="1" dirty="0" err="1">
                <a:solidFill>
                  <a:schemeClr val="bg1"/>
                </a:solidFill>
                <a:latin typeface="Aptos" panose="020B0004020202020204" pitchFamily="34" charset="0"/>
                <a:cs typeface="Times New Roman" panose="02020603050405020304" pitchFamily="18" charset="0"/>
              </a:rPr>
              <a:t>prevederilor</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referitoare</a:t>
            </a:r>
            <a:r>
              <a:rPr lang="en-US" sz="1800" b="1" dirty="0">
                <a:solidFill>
                  <a:schemeClr val="bg1"/>
                </a:solidFill>
                <a:latin typeface="Aptos" panose="020B0004020202020204" pitchFamily="34" charset="0"/>
                <a:cs typeface="Times New Roman" panose="02020603050405020304" pitchFamily="18" charset="0"/>
              </a:rPr>
              <a:t> la </a:t>
            </a:r>
            <a:r>
              <a:rPr lang="en-US" sz="1800" b="1" dirty="0" err="1">
                <a:solidFill>
                  <a:schemeClr val="bg1"/>
                </a:solidFill>
                <a:latin typeface="Aptos" panose="020B0004020202020204" pitchFamily="34" charset="0"/>
                <a:cs typeface="Times New Roman" panose="02020603050405020304" pitchFamily="18" charset="0"/>
              </a:rPr>
              <a:t>utilizarea</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timpului</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alocat</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disciplinei</a:t>
            </a:r>
            <a:r>
              <a:rPr lang="en-US" sz="1800" b="1" dirty="0">
                <a:solidFill>
                  <a:schemeClr val="bg1"/>
                </a:solidFill>
                <a:latin typeface="Aptos" panose="020B0004020202020204" pitchFamily="34" charset="0"/>
                <a:cs typeface="Times New Roman" panose="02020603050405020304" pitchFamily="18" charset="0"/>
              </a:rPr>
              <a:t>/</a:t>
            </a:r>
            <a:r>
              <a:rPr lang="en-US" sz="1800" b="1" dirty="0" err="1">
                <a:solidFill>
                  <a:schemeClr val="bg1"/>
                </a:solidFill>
                <a:latin typeface="Aptos" panose="020B0004020202020204" pitchFamily="34" charset="0"/>
                <a:cs typeface="Times New Roman" panose="02020603050405020304" pitchFamily="18" charset="0"/>
              </a:rPr>
              <a:t>domeniului</a:t>
            </a:r>
            <a:r>
              <a:rPr lang="en-US" sz="1800" b="1" dirty="0">
                <a:solidFill>
                  <a:schemeClr val="bg1"/>
                </a:solidFill>
                <a:latin typeface="Aptos" panose="020B0004020202020204" pitchFamily="34" charset="0"/>
                <a:cs typeface="Times New Roman" panose="02020603050405020304" pitchFamily="18" charset="0"/>
              </a:rPr>
              <a:t> de </a:t>
            </a:r>
            <a:r>
              <a:rPr lang="en-US" sz="1800" b="1" dirty="0" err="1">
                <a:solidFill>
                  <a:schemeClr val="bg1"/>
                </a:solidFill>
                <a:latin typeface="Aptos" panose="020B0004020202020204" pitchFamily="34" charset="0"/>
                <a:cs typeface="Times New Roman" panose="02020603050405020304" pitchFamily="18" charset="0"/>
              </a:rPr>
              <a:t>studiu</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aflat</a:t>
            </a:r>
            <a:r>
              <a:rPr lang="en-US" sz="1800" b="1" dirty="0">
                <a:solidFill>
                  <a:schemeClr val="bg1"/>
                </a:solidFill>
                <a:latin typeface="Aptos" panose="020B0004020202020204" pitchFamily="34" charset="0"/>
                <a:cs typeface="Times New Roman" panose="02020603050405020304" pitchFamily="18" charset="0"/>
              </a:rPr>
              <a:t> la </a:t>
            </a:r>
            <a:r>
              <a:rPr lang="en-US" sz="1800" b="1" dirty="0" err="1">
                <a:solidFill>
                  <a:schemeClr val="bg1"/>
                </a:solidFill>
                <a:latin typeface="Aptos" panose="020B0004020202020204" pitchFamily="34" charset="0"/>
                <a:cs typeface="Times New Roman" panose="02020603050405020304" pitchFamily="18" charset="0"/>
              </a:rPr>
              <a:t>dispoziția</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cadrului</a:t>
            </a:r>
            <a:r>
              <a:rPr lang="en-US" sz="1800" b="1" dirty="0">
                <a:solidFill>
                  <a:schemeClr val="bg1"/>
                </a:solidFill>
                <a:latin typeface="Aptos" panose="020B0004020202020204" pitchFamily="34" charset="0"/>
                <a:cs typeface="Times New Roman" panose="02020603050405020304" pitchFamily="18" charset="0"/>
              </a:rPr>
              <a:t> didactic, </a:t>
            </a:r>
            <a:r>
              <a:rPr lang="en-US" sz="1800" b="1" dirty="0" err="1">
                <a:solidFill>
                  <a:schemeClr val="bg1"/>
                </a:solidFill>
                <a:latin typeface="Aptos" panose="020B0004020202020204" pitchFamily="34" charset="0"/>
                <a:cs typeface="Times New Roman" panose="02020603050405020304" pitchFamily="18" charset="0"/>
              </a:rPr>
              <a:t>în</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învățământul</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preuniversitar</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gimnazial</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și</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liceal</a:t>
            </a:r>
            <a:r>
              <a:rPr lang="ro-RO" sz="1800" b="1" dirty="0">
                <a:solidFill>
                  <a:schemeClr val="bg1"/>
                </a:solidFill>
                <a:latin typeface="Aptos" panose="020B0004020202020204" pitchFamily="34" charset="0"/>
                <a:cs typeface="Times New Roman" panose="02020603050405020304" pitchFamily="18" charset="0"/>
              </a:rPr>
              <a:t>       </a:t>
            </a:r>
            <a:br>
              <a:rPr lang="ro-RO" sz="1800" b="1" dirty="0">
                <a:solidFill>
                  <a:schemeClr val="bg1"/>
                </a:solidFill>
                <a:latin typeface="Aptos" panose="020B0004020202020204" pitchFamily="34" charset="0"/>
                <a:cs typeface="Times New Roman" panose="02020603050405020304" pitchFamily="18" charset="0"/>
              </a:rPr>
            </a:br>
            <a:r>
              <a:rPr lang="ro-RO" sz="1800" b="1" dirty="0">
                <a:solidFill>
                  <a:schemeClr val="bg1"/>
                </a:solidFill>
                <a:latin typeface="Aptos" panose="020B0004020202020204" pitchFamily="34" charset="0"/>
                <a:cs typeface="Times New Roman" panose="02020603050405020304" pitchFamily="18" charset="0"/>
              </a:rPr>
              <a:t>Nr.</a:t>
            </a:r>
            <a:r>
              <a:rPr lang="en-US" sz="1800" b="1" dirty="0">
                <a:solidFill>
                  <a:schemeClr val="bg1"/>
                </a:solidFill>
                <a:latin typeface="Aptos" panose="020B0004020202020204" pitchFamily="34" charset="0"/>
                <a:cs typeface="Times New Roman" panose="02020603050405020304" pitchFamily="18" charset="0"/>
              </a:rPr>
              <a:t> </a:t>
            </a:r>
            <a:r>
              <a:rPr lang="ro-RO" sz="1800" b="1" dirty="0">
                <a:solidFill>
                  <a:schemeClr val="bg1"/>
                </a:solidFill>
                <a:latin typeface="Aptos" panose="020B0004020202020204" pitchFamily="34" charset="0"/>
                <a:cs typeface="Times New Roman" panose="02020603050405020304" pitchFamily="18" charset="0"/>
              </a:rPr>
              <a:t>8/01.09.2025</a:t>
            </a:r>
            <a:endParaRPr lang="en-US" sz="1800" dirty="0">
              <a:solidFill>
                <a:schemeClr val="bg1"/>
              </a:solidFill>
              <a:latin typeface="Aptos" panose="020B0004020202020204" pitchFamily="34" charset="0"/>
            </a:endParaRPr>
          </a:p>
        </p:txBody>
      </p:sp>
      <p:sp>
        <p:nvSpPr>
          <p:cNvPr id="4" name="Rectangle 3">
            <a:extLst>
              <a:ext uri="{FF2B5EF4-FFF2-40B4-BE49-F238E27FC236}">
                <a16:creationId xmlns:a16="http://schemas.microsoft.com/office/drawing/2014/main" id="{72B231D3-9C33-B8C2-EC82-7F3B60396C51}"/>
              </a:ext>
            </a:extLst>
          </p:cNvPr>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1560C5E3-69BC-FFF6-3D36-F7C6C8DC583B}"/>
              </a:ext>
            </a:extLst>
          </p:cNvPr>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9ED4D1CA-15B6-9891-A627-50B8541898CE}"/>
              </a:ext>
            </a:extLst>
          </p:cNvPr>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67</a:t>
            </a:r>
          </a:p>
        </p:txBody>
      </p:sp>
      <p:sp>
        <p:nvSpPr>
          <p:cNvPr id="7" name="Content Placeholder 2">
            <a:extLst>
              <a:ext uri="{FF2B5EF4-FFF2-40B4-BE49-F238E27FC236}">
                <a16:creationId xmlns:a16="http://schemas.microsoft.com/office/drawing/2014/main" id="{8BFB4202-401C-3745-D40D-5D6D317D1BAB}"/>
              </a:ext>
            </a:extLst>
          </p:cNvPr>
          <p:cNvSpPr txBox="1">
            <a:spLocks/>
          </p:cNvSpPr>
          <p:nvPr/>
        </p:nvSpPr>
        <p:spPr>
          <a:xfrm>
            <a:off x="594296" y="2920600"/>
            <a:ext cx="8062664" cy="3603644"/>
          </a:xfrm>
          <a:prstGeom prst="rect">
            <a:avLst/>
          </a:prstGeom>
        </p:spPr>
        <p:txBody>
          <a:bodyPr vert="horz" wrap="square" lIns="45720" tIns="27432" rIns="45720" bIns="27432" rtlCol="0">
            <a:norm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ro-RO" sz="1800" dirty="0">
                <a:solidFill>
                  <a:schemeClr val="bg1"/>
                </a:solidFill>
                <a:latin typeface="Aptos" panose="020B0004020202020204" pitchFamily="34" charset="0"/>
              </a:rPr>
              <a:t>Art.3-</a:t>
            </a:r>
            <a:r>
              <a:rPr lang="en-US" sz="1800" dirty="0">
                <a:solidFill>
                  <a:schemeClr val="bg1"/>
                </a:solidFill>
                <a:latin typeface="Aptos" panose="020B0004020202020204" pitchFamily="34" charset="0"/>
              </a:rPr>
              <a:t>(5) </a:t>
            </a:r>
            <a:r>
              <a:rPr lang="en-US" sz="1800" dirty="0" err="1">
                <a:solidFill>
                  <a:schemeClr val="bg1"/>
                </a:solidFill>
                <a:latin typeface="Aptos" panose="020B0004020202020204" pitchFamily="34" charset="0"/>
              </a:rPr>
              <a:t>Distribuirea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timpului</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alocat</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poate</a:t>
            </a:r>
            <a:r>
              <a:rPr lang="en-US" sz="1800" dirty="0">
                <a:solidFill>
                  <a:schemeClr val="bg1"/>
                </a:solidFill>
                <a:latin typeface="Aptos" panose="020B0004020202020204" pitchFamily="34" charset="0"/>
              </a:rPr>
              <a:t> fi </a:t>
            </a:r>
            <a:r>
              <a:rPr lang="en-US" sz="1800" dirty="0" err="1">
                <a:solidFill>
                  <a:schemeClr val="bg1"/>
                </a:solidFill>
                <a:latin typeface="Aptos" panose="020B0004020202020204" pitchFamily="34" charset="0"/>
              </a:rPr>
              <a:t>decisă</a:t>
            </a:r>
            <a:r>
              <a:rPr lang="en-US" sz="1800" dirty="0">
                <a:solidFill>
                  <a:schemeClr val="bg1"/>
                </a:solidFill>
                <a:latin typeface="Aptos" panose="020B0004020202020204" pitchFamily="34" charset="0"/>
              </a:rPr>
              <a:t> de </a:t>
            </a:r>
            <a:r>
              <a:rPr lang="en-US" sz="1800" dirty="0" err="1">
                <a:solidFill>
                  <a:schemeClr val="bg1"/>
                </a:solidFill>
                <a:latin typeface="Aptos" panose="020B0004020202020204" pitchFamily="34" charset="0"/>
              </a:rPr>
              <a:t>către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cadrul</a:t>
            </a:r>
            <a:r>
              <a:rPr lang="en-US" sz="1800" dirty="0">
                <a:solidFill>
                  <a:schemeClr val="bg1"/>
                </a:solidFill>
                <a:latin typeface="Aptos" panose="020B0004020202020204" pitchFamily="34" charset="0"/>
              </a:rPr>
              <a:t> didactic </a:t>
            </a:r>
            <a:r>
              <a:rPr lang="en-US" sz="1800" dirty="0" err="1">
                <a:solidFill>
                  <a:schemeClr val="bg1"/>
                </a:solidFill>
                <a:latin typeface="Aptos" panose="020B0004020202020204" pitchFamily="34" charset="0"/>
              </a:rPr>
              <a:t>și</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fără</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partajarea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sa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în</a:t>
            </a:r>
            <a:r>
              <a:rPr lang="en-US" sz="1800" dirty="0">
                <a:solidFill>
                  <a:schemeClr val="bg1"/>
                </a:solidFill>
                <a:latin typeface="Aptos" panose="020B0004020202020204" pitchFamily="34" charset="0"/>
              </a:rPr>
              <a:t> ore care se </a:t>
            </a:r>
            <a:r>
              <a:rPr lang="en-US" sz="1800" dirty="0" err="1">
                <a:solidFill>
                  <a:schemeClr val="bg1"/>
                </a:solidFill>
                <a:latin typeface="Aptos" panose="020B0004020202020204" pitchFamily="34" charset="0"/>
              </a:rPr>
              <a:t>adresează</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programei</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școlare</a:t>
            </a:r>
            <a:r>
              <a:rPr lang="en-US" sz="1800" dirty="0">
                <a:solidFill>
                  <a:schemeClr val="bg1"/>
                </a:solidFill>
                <a:latin typeface="Aptos" panose="020B0004020202020204" pitchFamily="34" charset="0"/>
              </a:rPr>
              <a:t> (75%), </a:t>
            </a:r>
            <a:r>
              <a:rPr lang="en-US" sz="1800" dirty="0" err="1">
                <a:solidFill>
                  <a:schemeClr val="bg1"/>
                </a:solidFill>
                <a:latin typeface="Aptos" panose="020B0004020202020204" pitchFamily="34" charset="0"/>
              </a:rPr>
              <a:t>respectiv</a:t>
            </a:r>
            <a:r>
              <a:rPr lang="en-US" sz="1800" dirty="0">
                <a:solidFill>
                  <a:schemeClr val="bg1"/>
                </a:solidFill>
                <a:latin typeface="Aptos" panose="020B0004020202020204" pitchFamily="34" charset="0"/>
              </a:rPr>
              <a:t> ore la </a:t>
            </a:r>
            <a:r>
              <a:rPr lang="en-US" sz="1800" dirty="0" err="1">
                <a:solidFill>
                  <a:schemeClr val="bg1"/>
                </a:solidFill>
                <a:latin typeface="Aptos" panose="020B0004020202020204" pitchFamily="34" charset="0"/>
              </a:rPr>
              <a:t>dispoziția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sa</a:t>
            </a:r>
            <a:r>
              <a:rPr lang="en-US" sz="1800" dirty="0">
                <a:solidFill>
                  <a:schemeClr val="bg1"/>
                </a:solidFill>
                <a:latin typeface="Aptos" panose="020B0004020202020204" pitchFamily="34" charset="0"/>
              </a:rPr>
              <a:t> (25%); </a:t>
            </a:r>
            <a:r>
              <a:rPr lang="en-US" sz="1800" dirty="0" err="1">
                <a:solidFill>
                  <a:schemeClr val="bg1"/>
                </a:solidFill>
                <a:latin typeface="Aptos" panose="020B0004020202020204" pitchFamily="34" charset="0"/>
              </a:rPr>
              <a:t>în</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acest</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caz</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cadrul</a:t>
            </a:r>
            <a:r>
              <a:rPr lang="en-US" sz="1800" dirty="0">
                <a:solidFill>
                  <a:schemeClr val="bg1"/>
                </a:solidFill>
                <a:latin typeface="Aptos" panose="020B0004020202020204" pitchFamily="34" charset="0"/>
              </a:rPr>
              <a:t> didactic </a:t>
            </a:r>
            <a:r>
              <a:rPr lang="en-US" sz="1800" dirty="0" err="1">
                <a:solidFill>
                  <a:schemeClr val="bg1"/>
                </a:solidFill>
                <a:latin typeface="Aptos" panose="020B0004020202020204" pitchFamily="34" charset="0"/>
              </a:rPr>
              <a:t>poate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rezerva</a:t>
            </a:r>
            <a:r>
              <a:rPr lang="en-US" sz="1800"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pentru</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fiecare</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oră</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sau</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pentru</a:t>
            </a:r>
            <a:r>
              <a:rPr lang="en-US" sz="1800" b="1" i="1" dirty="0">
                <a:solidFill>
                  <a:schemeClr val="bg1"/>
                </a:solidFill>
                <a:latin typeface="Aptos" panose="020B0004020202020204" pitchFamily="34" charset="0"/>
              </a:rPr>
              <a:t> o </a:t>
            </a:r>
            <a:r>
              <a:rPr lang="en-US" sz="1800" b="1" i="1" dirty="0" err="1">
                <a:solidFill>
                  <a:schemeClr val="bg1"/>
                </a:solidFill>
                <a:latin typeface="Aptos" panose="020B0004020202020204" pitchFamily="34" charset="0"/>
              </a:rPr>
              <a:t>parte</a:t>
            </a:r>
            <a:r>
              <a:rPr lang="en-US" sz="1800" b="1" i="1" dirty="0">
                <a:solidFill>
                  <a:schemeClr val="bg1"/>
                </a:solidFill>
                <a:latin typeface="Aptos" panose="020B0004020202020204" pitchFamily="34" charset="0"/>
              </a:rPr>
              <a:t> a </a:t>
            </a:r>
            <a:r>
              <a:rPr lang="en-US" sz="1800" b="1" i="1" dirty="0" err="1">
                <a:solidFill>
                  <a:schemeClr val="bg1"/>
                </a:solidFill>
                <a:latin typeface="Aptos" panose="020B0004020202020204" pitchFamily="34" charset="0"/>
              </a:rPr>
              <a:t>orelor</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timp</a:t>
            </a:r>
            <a:r>
              <a:rPr lang="en-US" sz="1800" b="1" i="1" dirty="0">
                <a:solidFill>
                  <a:schemeClr val="bg1"/>
                </a:solidFill>
                <a:latin typeface="Aptos" panose="020B0004020202020204" pitchFamily="34" charset="0"/>
              </a:rPr>
              <a:t> didactic la </a:t>
            </a:r>
            <a:r>
              <a:rPr lang="en-US" sz="1800" b="1" i="1" dirty="0" err="1">
                <a:solidFill>
                  <a:schemeClr val="bg1"/>
                </a:solidFill>
                <a:latin typeface="Aptos" panose="020B0004020202020204" pitchFamily="34" charset="0"/>
              </a:rPr>
              <a:t>dispoziția</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sa</a:t>
            </a:r>
            <a:r>
              <a:rPr lang="en-US" sz="1800" dirty="0">
                <a:solidFill>
                  <a:schemeClr val="bg1"/>
                </a:solidFill>
                <a:latin typeface="Aptos" panose="020B0004020202020204" pitchFamily="34" charset="0"/>
              </a:rPr>
              <a:t>, care — </a:t>
            </a:r>
            <a:r>
              <a:rPr lang="en-US" sz="1800" dirty="0" err="1">
                <a:solidFill>
                  <a:schemeClr val="bg1"/>
                </a:solidFill>
                <a:latin typeface="Aptos" panose="020B0004020202020204" pitchFamily="34" charset="0"/>
              </a:rPr>
              <a:t>însumat</a:t>
            </a:r>
            <a:r>
              <a:rPr lang="en-US" sz="1800" dirty="0">
                <a:solidFill>
                  <a:schemeClr val="bg1"/>
                </a:solidFill>
                <a:latin typeface="Aptos" panose="020B0004020202020204" pitchFamily="34" charset="0"/>
              </a:rPr>
              <a:t> — se </a:t>
            </a:r>
            <a:r>
              <a:rPr lang="en-US" sz="1800" dirty="0" err="1">
                <a:solidFill>
                  <a:schemeClr val="bg1"/>
                </a:solidFill>
                <a:latin typeface="Aptos" panose="020B0004020202020204" pitchFamily="34" charset="0"/>
              </a:rPr>
              <a:t>încadrează</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în</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procentele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prevăzute</a:t>
            </a:r>
            <a:r>
              <a:rPr lang="en-US" sz="1800" dirty="0">
                <a:solidFill>
                  <a:schemeClr val="bg1"/>
                </a:solidFill>
                <a:latin typeface="Aptos" panose="020B0004020202020204" pitchFamily="34" charset="0"/>
              </a:rPr>
              <a:t> de </a:t>
            </a:r>
            <a:r>
              <a:rPr lang="en-US" sz="1800" dirty="0" err="1">
                <a:solidFill>
                  <a:schemeClr val="bg1"/>
                </a:solidFill>
                <a:latin typeface="Aptos" panose="020B0004020202020204" pitchFamily="34" charset="0"/>
              </a:rPr>
              <a:t>lege</a:t>
            </a:r>
            <a:r>
              <a:rPr lang="en-US" sz="1800" dirty="0">
                <a:solidFill>
                  <a:schemeClr val="bg1"/>
                </a:solidFill>
                <a:latin typeface="Aptos" panose="020B0004020202020204" pitchFamily="34" charset="0"/>
              </a:rPr>
              <a:t> (de </a:t>
            </a:r>
            <a:r>
              <a:rPr lang="en-US" sz="1800" dirty="0" err="1">
                <a:solidFill>
                  <a:schemeClr val="bg1"/>
                </a:solidFill>
                <a:latin typeface="Aptos" panose="020B0004020202020204" pitchFamily="34" charset="0"/>
              </a:rPr>
              <a:t>exemplu</a:t>
            </a:r>
            <a:r>
              <a:rPr lang="en-US" sz="1800" dirty="0">
                <a:solidFill>
                  <a:schemeClr val="bg1"/>
                </a:solidFill>
                <a:latin typeface="Aptos" panose="020B0004020202020204" pitchFamily="34" charset="0"/>
              </a:rPr>
              <a:t>, din </a:t>
            </a:r>
            <a:r>
              <a:rPr lang="en-US" sz="1800" dirty="0" err="1">
                <a:solidFill>
                  <a:schemeClr val="bg1"/>
                </a:solidFill>
                <a:latin typeface="Aptos" panose="020B0004020202020204" pitchFamily="34" charset="0"/>
              </a:rPr>
              <a:t>fiecare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oră</a:t>
            </a:r>
            <a:r>
              <a:rPr lang="en-US" sz="1800" dirty="0">
                <a:solidFill>
                  <a:schemeClr val="bg1"/>
                </a:solidFill>
                <a:latin typeface="Aptos" panose="020B0004020202020204" pitchFamily="34" charset="0"/>
              </a:rPr>
              <a:t> de curs </a:t>
            </a:r>
            <a:r>
              <a:rPr lang="en-US" sz="1800" dirty="0" err="1">
                <a:solidFill>
                  <a:schemeClr val="bg1"/>
                </a:solidFill>
                <a:latin typeface="Aptos" panose="020B0004020202020204" pitchFamily="34" charset="0"/>
              </a:rPr>
              <a:t>alocată</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disciplinei</a:t>
            </a:r>
            <a:r>
              <a:rPr lang="en-US" sz="1800" dirty="0">
                <a:solidFill>
                  <a:schemeClr val="bg1"/>
                </a:solidFill>
                <a:latin typeface="Aptos" panose="020B0004020202020204" pitchFamily="34" charset="0"/>
              </a:rPr>
              <a:t>, 75% se </a:t>
            </a:r>
            <a:r>
              <a:rPr lang="en-US" sz="1800" dirty="0" err="1">
                <a:solidFill>
                  <a:schemeClr val="bg1"/>
                </a:solidFill>
                <a:latin typeface="Aptos" panose="020B0004020202020204" pitchFamily="34" charset="0"/>
              </a:rPr>
              <a:t>adresează</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activităților</a:t>
            </a:r>
            <a:r>
              <a:rPr lang="en-US" sz="1800" dirty="0">
                <a:solidFill>
                  <a:schemeClr val="bg1"/>
                </a:solidFill>
                <a:latin typeface="Aptos" panose="020B0004020202020204" pitchFamily="34" charset="0"/>
              </a:rPr>
              <a:t> care </a:t>
            </a:r>
            <a:r>
              <a:rPr lang="en-US" sz="1800" dirty="0" err="1">
                <a:solidFill>
                  <a:schemeClr val="bg1"/>
                </a:solidFill>
                <a:latin typeface="Aptos" panose="020B0004020202020204" pitchFamily="34" charset="0"/>
              </a:rPr>
              <a:t>asigură</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parcurgerea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programei</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școlare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timpul</a:t>
            </a:r>
            <a:r>
              <a:rPr lang="en-US" sz="1800" dirty="0">
                <a:solidFill>
                  <a:schemeClr val="bg1"/>
                </a:solidFill>
                <a:latin typeface="Aptos" panose="020B0004020202020204" pitchFamily="34" charset="0"/>
              </a:rPr>
              <a:t> final al </a:t>
            </a:r>
            <a:r>
              <a:rPr lang="en-US" sz="1800" dirty="0" err="1">
                <a:solidFill>
                  <a:schemeClr val="bg1"/>
                </a:solidFill>
                <a:latin typeface="Aptos" panose="020B0004020202020204" pitchFamily="34" charset="0"/>
              </a:rPr>
              <a:t>orei</a:t>
            </a:r>
            <a:r>
              <a:rPr lang="en-US" sz="1800" dirty="0">
                <a:solidFill>
                  <a:schemeClr val="bg1"/>
                </a:solidFill>
                <a:latin typeface="Aptos" panose="020B0004020202020204" pitchFamily="34" charset="0"/>
              </a:rPr>
              <a:t> de curs </a:t>
            </a:r>
            <a:r>
              <a:rPr lang="en-US" sz="1800" dirty="0" err="1">
                <a:solidFill>
                  <a:schemeClr val="bg1"/>
                </a:solidFill>
                <a:latin typeface="Aptos" panose="020B0004020202020204" pitchFamily="34" charset="0"/>
              </a:rPr>
              <a:t>fiind</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rezervat</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activităților</a:t>
            </a:r>
            <a:r>
              <a:rPr lang="en-US" sz="1800" dirty="0">
                <a:solidFill>
                  <a:schemeClr val="bg1"/>
                </a:solidFill>
                <a:latin typeface="Aptos" panose="020B0004020202020204" pitchFamily="34" charset="0"/>
              </a:rPr>
              <a:t> la </a:t>
            </a:r>
            <a:r>
              <a:rPr lang="en-US" sz="1800" dirty="0" err="1">
                <a:solidFill>
                  <a:schemeClr val="bg1"/>
                </a:solidFill>
                <a:latin typeface="Aptos" panose="020B0004020202020204" pitchFamily="34" charset="0"/>
              </a:rPr>
              <a:t>decizia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cadrului</a:t>
            </a:r>
            <a:r>
              <a:rPr lang="en-US" sz="1800" dirty="0">
                <a:solidFill>
                  <a:schemeClr val="bg1"/>
                </a:solidFill>
                <a:latin typeface="Aptos" panose="020B0004020202020204" pitchFamily="34" charset="0"/>
              </a:rPr>
              <a:t> didactic, </a:t>
            </a:r>
            <a:r>
              <a:rPr lang="en-US" sz="1800" dirty="0" err="1">
                <a:solidFill>
                  <a:schemeClr val="bg1"/>
                </a:solidFill>
                <a:latin typeface="Aptos" panose="020B0004020202020204" pitchFamily="34" charset="0"/>
              </a:rPr>
              <a:t>ținând</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cont</a:t>
            </a:r>
            <a:r>
              <a:rPr lang="en-US" sz="1800" dirty="0">
                <a:solidFill>
                  <a:schemeClr val="bg1"/>
                </a:solidFill>
                <a:latin typeface="Aptos" panose="020B0004020202020204" pitchFamily="34" charset="0"/>
              </a:rPr>
              <a:t> de </a:t>
            </a:r>
            <a:r>
              <a:rPr lang="en-US" sz="1800" dirty="0" err="1">
                <a:solidFill>
                  <a:schemeClr val="bg1"/>
                </a:solidFill>
                <a:latin typeface="Aptos" panose="020B0004020202020204" pitchFamily="34" charset="0"/>
              </a:rPr>
              <a:t>nivelul</a:t>
            </a:r>
            <a:r>
              <a:rPr lang="en-US" sz="1800" dirty="0">
                <a:solidFill>
                  <a:schemeClr val="bg1"/>
                </a:solidFill>
                <a:latin typeface="Aptos" panose="020B0004020202020204" pitchFamily="34" charset="0"/>
              </a:rPr>
              <a:t> de </a:t>
            </a:r>
            <a:r>
              <a:rPr lang="en-US" sz="1800" dirty="0" err="1">
                <a:solidFill>
                  <a:schemeClr val="bg1"/>
                </a:solidFill>
                <a:latin typeface="Aptos" panose="020B0004020202020204" pitchFamily="34" charset="0"/>
              </a:rPr>
              <a:t>atingere</a:t>
            </a:r>
            <a:r>
              <a:rPr lang="en-US" sz="1800" dirty="0">
                <a:solidFill>
                  <a:schemeClr val="bg1"/>
                </a:solidFill>
                <a:latin typeface="Aptos" panose="020B0004020202020204" pitchFamily="34" charset="0"/>
              </a:rPr>
              <a:t> a </a:t>
            </a:r>
            <a:r>
              <a:rPr lang="en-US" sz="1800" dirty="0" err="1">
                <a:solidFill>
                  <a:schemeClr val="bg1"/>
                </a:solidFill>
                <a:latin typeface="Aptos" panose="020B0004020202020204" pitchFamily="34" charset="0"/>
              </a:rPr>
              <a:t>obiectivelor</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educaționale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propuse</a:t>
            </a:r>
            <a:r>
              <a:rPr lang="en-US" sz="1800" dirty="0">
                <a:solidFill>
                  <a:schemeClr val="bg1"/>
                </a:solidFill>
                <a:latin typeface="Aptos" panose="020B0004020202020204" pitchFamily="34" charset="0"/>
              </a:rPr>
              <a:t> la </a:t>
            </a:r>
            <a:r>
              <a:rPr lang="en-US" sz="1800" dirty="0" err="1">
                <a:solidFill>
                  <a:schemeClr val="bg1"/>
                </a:solidFill>
                <a:latin typeface="Aptos" panose="020B0004020202020204" pitchFamily="34" charset="0"/>
              </a:rPr>
              <a:t>nivelul</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fiecărei</a:t>
            </a:r>
            <a:r>
              <a:rPr lang="en-US" sz="1800" dirty="0">
                <a:solidFill>
                  <a:schemeClr val="bg1"/>
                </a:solidFill>
                <a:latin typeface="Aptos" panose="020B0004020202020204" pitchFamily="34" charset="0"/>
              </a:rPr>
              <a:t> ore de curs); </a:t>
            </a:r>
            <a:r>
              <a:rPr lang="en-US" sz="1800" dirty="0" err="1">
                <a:solidFill>
                  <a:schemeClr val="bg1"/>
                </a:solidFill>
                <a:latin typeface="Aptos" panose="020B0004020202020204" pitchFamily="34" charset="0"/>
              </a:rPr>
              <a:t>în</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situația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unei</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astfel</a:t>
            </a:r>
            <a:r>
              <a:rPr lang="en-US" sz="1800" dirty="0">
                <a:solidFill>
                  <a:schemeClr val="bg1"/>
                </a:solidFill>
                <a:latin typeface="Aptos" panose="020B0004020202020204" pitchFamily="34" charset="0"/>
              </a:rPr>
              <a:t> de </a:t>
            </a:r>
            <a:r>
              <a:rPr lang="en-US" sz="1800" dirty="0" err="1">
                <a:solidFill>
                  <a:schemeClr val="bg1"/>
                </a:solidFill>
                <a:latin typeface="Aptos" panose="020B0004020202020204" pitchFamily="34" charset="0"/>
              </a:rPr>
              <a:t>distribuiri</a:t>
            </a:r>
            <a:r>
              <a:rPr lang="en-US" sz="1800" dirty="0">
                <a:solidFill>
                  <a:schemeClr val="bg1"/>
                </a:solidFill>
                <a:latin typeface="Aptos" panose="020B0004020202020204" pitchFamily="34" charset="0"/>
              </a:rPr>
              <a:t> a </a:t>
            </a:r>
            <a:r>
              <a:rPr lang="en-US" sz="1800" dirty="0" err="1">
                <a:solidFill>
                  <a:schemeClr val="bg1"/>
                </a:solidFill>
                <a:latin typeface="Aptos" panose="020B0004020202020204" pitchFamily="34" charset="0"/>
              </a:rPr>
              <a:t>timpului</a:t>
            </a:r>
            <a:r>
              <a:rPr lang="en-US" sz="1800" dirty="0">
                <a:solidFill>
                  <a:schemeClr val="bg1"/>
                </a:solidFill>
                <a:latin typeface="Aptos" panose="020B0004020202020204" pitchFamily="34" charset="0"/>
              </a:rPr>
              <a:t> didactic, </a:t>
            </a:r>
            <a:r>
              <a:rPr lang="en-US" sz="1800" dirty="0" err="1">
                <a:solidFill>
                  <a:schemeClr val="bg1"/>
                </a:solidFill>
                <a:latin typeface="Aptos" panose="020B0004020202020204" pitchFamily="34" charset="0"/>
              </a:rPr>
              <a:t>în</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planificare</a:t>
            </a:r>
            <a:r>
              <a:rPr lang="en-US" sz="1800" dirty="0">
                <a:solidFill>
                  <a:schemeClr val="bg1"/>
                </a:solidFill>
                <a:latin typeface="Aptos" panose="020B0004020202020204" pitchFamily="34" charset="0"/>
              </a:rPr>
              <a:t> se </a:t>
            </a:r>
            <a:r>
              <a:rPr lang="en-US" sz="1800" dirty="0" err="1">
                <a:solidFill>
                  <a:schemeClr val="bg1"/>
                </a:solidFill>
                <a:latin typeface="Aptos" panose="020B0004020202020204" pitchFamily="34" charset="0"/>
              </a:rPr>
              <a:t>menționează</a:t>
            </a:r>
            <a:r>
              <a:rPr lang="en-US" sz="1800" dirty="0">
                <a:solidFill>
                  <a:schemeClr val="bg1"/>
                </a:solidFill>
                <a:latin typeface="Aptos" panose="020B0004020202020204" pitchFamily="34" charset="0"/>
              </a:rPr>
              <a:t> explicit </a:t>
            </a:r>
            <a:r>
              <a:rPr lang="en-US" sz="1800" dirty="0" err="1">
                <a:solidFill>
                  <a:schemeClr val="bg1"/>
                </a:solidFill>
                <a:latin typeface="Aptos" panose="020B0004020202020204" pitchFamily="34" charset="0"/>
              </a:rPr>
              <a:t>această</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abordare</a:t>
            </a:r>
            <a:r>
              <a:rPr lang="en-US" sz="1800" dirty="0">
                <a:solidFill>
                  <a:schemeClr val="bg1"/>
                </a:solidFill>
                <a:latin typeface="Aptos" panose="020B0004020202020204" pitchFamily="34" charset="0"/>
              </a:rPr>
              <a:t>.</a:t>
            </a:r>
          </a:p>
        </p:txBody>
      </p:sp>
    </p:spTree>
    <p:extLst>
      <p:ext uri="{BB962C8B-B14F-4D97-AF65-F5344CB8AC3E}">
        <p14:creationId xmlns:p14="http://schemas.microsoft.com/office/powerpoint/2010/main" val="2000669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BB8F422-810F-06D7-3B72-4F103C6AC3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24F717-27E3-D278-5421-8EB3D9B4B900}"/>
              </a:ext>
            </a:extLst>
          </p:cNvPr>
          <p:cNvSpPr>
            <a:spLocks noGrp="1"/>
          </p:cNvSpPr>
          <p:nvPr>
            <p:ph type="title"/>
          </p:nvPr>
        </p:nvSpPr>
        <p:spPr>
          <a:xfrm>
            <a:off x="857250" y="305377"/>
            <a:ext cx="7429499" cy="1478570"/>
          </a:xfrm>
        </p:spPr>
        <p:txBody>
          <a:bodyPr wrap="square" lIns="45720" tIns="27432" rIns="45720" bIns="27432"/>
          <a:lstStyle/>
          <a:p>
            <a:pPr marL="1587" indent="0">
              <a:lnSpc>
                <a:spcPct val="90000"/>
              </a:lnSpc>
              <a:spcBef>
                <a:spcPts val="1200"/>
              </a:spcBef>
              <a:spcAft>
                <a:spcPts val="700"/>
              </a:spcAft>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en-US" sz="2700" b="1"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Planificarea</a:t>
            </a:r>
            <a:r>
              <a:rPr lang="en-US"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și proiectarea didactică</a:t>
            </a:r>
          </a:p>
        </p:txBody>
      </p:sp>
      <p:sp>
        <p:nvSpPr>
          <p:cNvPr id="3" name="Content Placeholder 2">
            <a:extLst>
              <a:ext uri="{FF2B5EF4-FFF2-40B4-BE49-F238E27FC236}">
                <a16:creationId xmlns:a16="http://schemas.microsoft.com/office/drawing/2014/main" id="{DD9F9771-305D-570B-A20D-B10082D3E1B2}"/>
              </a:ext>
            </a:extLst>
          </p:cNvPr>
          <p:cNvSpPr>
            <a:spLocks noGrp="1"/>
          </p:cNvSpPr>
          <p:nvPr>
            <p:ph idx="1"/>
          </p:nvPr>
        </p:nvSpPr>
        <p:spPr>
          <a:xfrm>
            <a:off x="540667" y="1728087"/>
            <a:ext cx="8062664" cy="1035087"/>
          </a:xfrm>
        </p:spPr>
        <p:txBody>
          <a:bodyPr wrap="square" lIns="45720" tIns="27432" rIns="45720" bIns="27432">
            <a:normAutofit lnSpcReduction="10000"/>
          </a:bodyPr>
          <a:lstStyle/>
          <a:p>
            <a:pPr marL="1587" indent="0" algn="ctr">
              <a:lnSpc>
                <a:spcPct val="90000"/>
              </a:lnSpc>
              <a:spcBef>
                <a:spcPts val="1200"/>
              </a:spcBef>
              <a:spcAft>
                <a:spcPts val="400"/>
              </a:spcAft>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en-US" sz="1800" b="1" dirty="0">
                <a:solidFill>
                  <a:schemeClr val="bg1"/>
                </a:solidFill>
                <a:latin typeface="Aptos" panose="020B0004020202020204" pitchFamily="34" charset="0"/>
                <a:cs typeface="Times New Roman" panose="02020603050405020304" pitchFamily="18" charset="0"/>
              </a:rPr>
              <a:t>INSTRUCȚIUNE </a:t>
            </a:r>
            <a:r>
              <a:rPr lang="en-US" sz="1800" b="1" dirty="0" err="1">
                <a:solidFill>
                  <a:schemeClr val="bg1"/>
                </a:solidFill>
                <a:latin typeface="Aptos" panose="020B0004020202020204" pitchFamily="34" charset="0"/>
                <a:cs typeface="Times New Roman" panose="02020603050405020304" pitchFamily="18" charset="0"/>
              </a:rPr>
              <a:t>privind</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aplicarea</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unitară</a:t>
            </a:r>
            <a:r>
              <a:rPr lang="en-US" sz="1800" b="1" dirty="0">
                <a:solidFill>
                  <a:schemeClr val="bg1"/>
                </a:solidFill>
                <a:latin typeface="Aptos" panose="020B0004020202020204" pitchFamily="34" charset="0"/>
                <a:cs typeface="Times New Roman" panose="02020603050405020304" pitchFamily="18" charset="0"/>
              </a:rPr>
              <a:t> a </a:t>
            </a:r>
            <a:r>
              <a:rPr lang="en-US" sz="1800" b="1" dirty="0" err="1">
                <a:solidFill>
                  <a:schemeClr val="bg1"/>
                </a:solidFill>
                <a:latin typeface="Aptos" panose="020B0004020202020204" pitchFamily="34" charset="0"/>
                <a:cs typeface="Times New Roman" panose="02020603050405020304" pitchFamily="18" charset="0"/>
              </a:rPr>
              <a:t>prevederilor</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referitoare</a:t>
            </a:r>
            <a:r>
              <a:rPr lang="en-US" sz="1800" b="1" dirty="0">
                <a:solidFill>
                  <a:schemeClr val="bg1"/>
                </a:solidFill>
                <a:latin typeface="Aptos" panose="020B0004020202020204" pitchFamily="34" charset="0"/>
                <a:cs typeface="Times New Roman" panose="02020603050405020304" pitchFamily="18" charset="0"/>
              </a:rPr>
              <a:t> la </a:t>
            </a:r>
            <a:r>
              <a:rPr lang="en-US" sz="1800" b="1" dirty="0" err="1">
                <a:solidFill>
                  <a:schemeClr val="bg1"/>
                </a:solidFill>
                <a:latin typeface="Aptos" panose="020B0004020202020204" pitchFamily="34" charset="0"/>
                <a:cs typeface="Times New Roman" panose="02020603050405020304" pitchFamily="18" charset="0"/>
              </a:rPr>
              <a:t>utilizarea</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timpului</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alocat</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disciplinei</a:t>
            </a:r>
            <a:r>
              <a:rPr lang="en-US" sz="1800" b="1" dirty="0">
                <a:solidFill>
                  <a:schemeClr val="bg1"/>
                </a:solidFill>
                <a:latin typeface="Aptos" panose="020B0004020202020204" pitchFamily="34" charset="0"/>
                <a:cs typeface="Times New Roman" panose="02020603050405020304" pitchFamily="18" charset="0"/>
              </a:rPr>
              <a:t>/</a:t>
            </a:r>
            <a:r>
              <a:rPr lang="en-US" sz="1800" b="1" dirty="0" err="1">
                <a:solidFill>
                  <a:schemeClr val="bg1"/>
                </a:solidFill>
                <a:latin typeface="Aptos" panose="020B0004020202020204" pitchFamily="34" charset="0"/>
                <a:cs typeface="Times New Roman" panose="02020603050405020304" pitchFamily="18" charset="0"/>
              </a:rPr>
              <a:t>domeniului</a:t>
            </a:r>
            <a:r>
              <a:rPr lang="en-US" sz="1800" b="1" dirty="0">
                <a:solidFill>
                  <a:schemeClr val="bg1"/>
                </a:solidFill>
                <a:latin typeface="Aptos" panose="020B0004020202020204" pitchFamily="34" charset="0"/>
                <a:cs typeface="Times New Roman" panose="02020603050405020304" pitchFamily="18" charset="0"/>
              </a:rPr>
              <a:t> de </a:t>
            </a:r>
            <a:r>
              <a:rPr lang="en-US" sz="1800" b="1" dirty="0" err="1">
                <a:solidFill>
                  <a:schemeClr val="bg1"/>
                </a:solidFill>
                <a:latin typeface="Aptos" panose="020B0004020202020204" pitchFamily="34" charset="0"/>
                <a:cs typeface="Times New Roman" panose="02020603050405020304" pitchFamily="18" charset="0"/>
              </a:rPr>
              <a:t>studiu</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aflat</a:t>
            </a:r>
            <a:r>
              <a:rPr lang="en-US" sz="1800" b="1" dirty="0">
                <a:solidFill>
                  <a:schemeClr val="bg1"/>
                </a:solidFill>
                <a:latin typeface="Aptos" panose="020B0004020202020204" pitchFamily="34" charset="0"/>
                <a:cs typeface="Times New Roman" panose="02020603050405020304" pitchFamily="18" charset="0"/>
              </a:rPr>
              <a:t> la </a:t>
            </a:r>
            <a:r>
              <a:rPr lang="en-US" sz="1800" b="1" dirty="0" err="1">
                <a:solidFill>
                  <a:schemeClr val="bg1"/>
                </a:solidFill>
                <a:latin typeface="Aptos" panose="020B0004020202020204" pitchFamily="34" charset="0"/>
                <a:cs typeface="Times New Roman" panose="02020603050405020304" pitchFamily="18" charset="0"/>
              </a:rPr>
              <a:t>dispoziția</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cadrului</a:t>
            </a:r>
            <a:r>
              <a:rPr lang="en-US" sz="1800" b="1" dirty="0">
                <a:solidFill>
                  <a:schemeClr val="bg1"/>
                </a:solidFill>
                <a:latin typeface="Aptos" panose="020B0004020202020204" pitchFamily="34" charset="0"/>
                <a:cs typeface="Times New Roman" panose="02020603050405020304" pitchFamily="18" charset="0"/>
              </a:rPr>
              <a:t> didactic, </a:t>
            </a:r>
            <a:r>
              <a:rPr lang="en-US" sz="1800" b="1" dirty="0" err="1">
                <a:solidFill>
                  <a:schemeClr val="bg1"/>
                </a:solidFill>
                <a:latin typeface="Aptos" panose="020B0004020202020204" pitchFamily="34" charset="0"/>
                <a:cs typeface="Times New Roman" panose="02020603050405020304" pitchFamily="18" charset="0"/>
              </a:rPr>
              <a:t>în</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învățământul</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preuniversitar</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gimnazial</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și</a:t>
            </a:r>
            <a:r>
              <a:rPr lang="en-US" sz="1800" b="1" dirty="0">
                <a:solidFill>
                  <a:schemeClr val="bg1"/>
                </a:solidFill>
                <a:latin typeface="Aptos" panose="020B0004020202020204" pitchFamily="34" charset="0"/>
                <a:cs typeface="Times New Roman" panose="02020603050405020304" pitchFamily="18" charset="0"/>
              </a:rPr>
              <a:t> </a:t>
            </a:r>
            <a:r>
              <a:rPr lang="en-US" sz="1800" b="1" dirty="0" err="1">
                <a:solidFill>
                  <a:schemeClr val="bg1"/>
                </a:solidFill>
                <a:latin typeface="Aptos" panose="020B0004020202020204" pitchFamily="34" charset="0"/>
                <a:cs typeface="Times New Roman" panose="02020603050405020304" pitchFamily="18" charset="0"/>
              </a:rPr>
              <a:t>liceal</a:t>
            </a:r>
            <a:r>
              <a:rPr lang="ro-RO" sz="1800" b="1" dirty="0">
                <a:solidFill>
                  <a:schemeClr val="bg1"/>
                </a:solidFill>
                <a:latin typeface="Aptos" panose="020B0004020202020204" pitchFamily="34" charset="0"/>
                <a:cs typeface="Times New Roman" panose="02020603050405020304" pitchFamily="18" charset="0"/>
              </a:rPr>
              <a:t>       </a:t>
            </a:r>
            <a:br>
              <a:rPr lang="ro-RO" sz="1800" b="1" dirty="0">
                <a:solidFill>
                  <a:schemeClr val="bg1"/>
                </a:solidFill>
                <a:latin typeface="Aptos" panose="020B0004020202020204" pitchFamily="34" charset="0"/>
                <a:cs typeface="Times New Roman" panose="02020603050405020304" pitchFamily="18" charset="0"/>
              </a:rPr>
            </a:br>
            <a:r>
              <a:rPr lang="ro-RO" sz="1800" b="1" dirty="0">
                <a:solidFill>
                  <a:schemeClr val="bg1"/>
                </a:solidFill>
                <a:latin typeface="Aptos" panose="020B0004020202020204" pitchFamily="34" charset="0"/>
                <a:cs typeface="Times New Roman" panose="02020603050405020304" pitchFamily="18" charset="0"/>
              </a:rPr>
              <a:t>Nr.</a:t>
            </a:r>
            <a:r>
              <a:rPr lang="en-US" sz="1800" b="1" dirty="0">
                <a:solidFill>
                  <a:schemeClr val="bg1"/>
                </a:solidFill>
                <a:latin typeface="Aptos" panose="020B0004020202020204" pitchFamily="34" charset="0"/>
                <a:cs typeface="Times New Roman" panose="02020603050405020304" pitchFamily="18" charset="0"/>
              </a:rPr>
              <a:t> </a:t>
            </a:r>
            <a:r>
              <a:rPr lang="ro-RO" sz="1800" b="1" dirty="0">
                <a:solidFill>
                  <a:schemeClr val="bg1"/>
                </a:solidFill>
                <a:latin typeface="Aptos" panose="020B0004020202020204" pitchFamily="34" charset="0"/>
                <a:cs typeface="Times New Roman" panose="02020603050405020304" pitchFamily="18" charset="0"/>
              </a:rPr>
              <a:t>8/01.09.2025</a:t>
            </a:r>
            <a:endParaRPr lang="en-US" sz="1800" dirty="0">
              <a:solidFill>
                <a:schemeClr val="bg1"/>
              </a:solidFill>
              <a:latin typeface="Aptos" panose="020B0004020202020204" pitchFamily="34" charset="0"/>
            </a:endParaRPr>
          </a:p>
        </p:txBody>
      </p:sp>
      <p:sp>
        <p:nvSpPr>
          <p:cNvPr id="4" name="Rectangle 3">
            <a:extLst>
              <a:ext uri="{FF2B5EF4-FFF2-40B4-BE49-F238E27FC236}">
                <a16:creationId xmlns:a16="http://schemas.microsoft.com/office/drawing/2014/main" id="{58718812-9500-8B48-1979-2F88165EF6A0}"/>
              </a:ext>
            </a:extLst>
          </p:cNvPr>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a:extLst>
              <a:ext uri="{FF2B5EF4-FFF2-40B4-BE49-F238E27FC236}">
                <a16:creationId xmlns:a16="http://schemas.microsoft.com/office/drawing/2014/main" id="{79A861B7-85AA-6860-AE75-419329C65A20}"/>
              </a:ext>
            </a:extLst>
          </p:cNvPr>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a:extLst>
              <a:ext uri="{FF2B5EF4-FFF2-40B4-BE49-F238E27FC236}">
                <a16:creationId xmlns:a16="http://schemas.microsoft.com/office/drawing/2014/main" id="{E788187A-66EE-3FA4-778D-685F847BAC9B}"/>
              </a:ext>
            </a:extLst>
          </p:cNvPr>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67</a:t>
            </a:r>
          </a:p>
        </p:txBody>
      </p:sp>
      <p:sp>
        <p:nvSpPr>
          <p:cNvPr id="7" name="Content Placeholder 2">
            <a:extLst>
              <a:ext uri="{FF2B5EF4-FFF2-40B4-BE49-F238E27FC236}">
                <a16:creationId xmlns:a16="http://schemas.microsoft.com/office/drawing/2014/main" id="{9CCED149-6EB6-87C2-F9C5-A56EC758C8F0}"/>
              </a:ext>
            </a:extLst>
          </p:cNvPr>
          <p:cNvSpPr txBox="1">
            <a:spLocks/>
          </p:cNvSpPr>
          <p:nvPr/>
        </p:nvSpPr>
        <p:spPr>
          <a:xfrm>
            <a:off x="594296" y="2920600"/>
            <a:ext cx="8062664" cy="3603644"/>
          </a:xfrm>
          <a:prstGeom prst="rect">
            <a:avLst/>
          </a:prstGeom>
        </p:spPr>
        <p:txBody>
          <a:bodyPr vert="horz" wrap="square" lIns="45720" tIns="27432" rIns="45720" bIns="27432" rtlCol="0">
            <a:normAutofit fontScale="85000" lnSpcReduction="2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r>
              <a:rPr lang="en-US" sz="1800" dirty="0">
                <a:solidFill>
                  <a:schemeClr val="bg1"/>
                </a:solidFill>
                <a:latin typeface="Aptos" panose="020B0004020202020204" pitchFamily="34" charset="0"/>
              </a:rPr>
              <a:t>Art. 4. — (1) </a:t>
            </a:r>
            <a:r>
              <a:rPr lang="en-US" sz="1800" dirty="0" err="1">
                <a:solidFill>
                  <a:schemeClr val="bg1"/>
                </a:solidFill>
                <a:latin typeface="Aptos" panose="020B0004020202020204" pitchFamily="34" charset="0"/>
              </a:rPr>
              <a:t>Asigurarea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finalităților</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activităților</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didactice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corespunzătoare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orelor</a:t>
            </a:r>
            <a:r>
              <a:rPr lang="en-US" sz="1800" dirty="0">
                <a:solidFill>
                  <a:schemeClr val="bg1"/>
                </a:solidFill>
                <a:latin typeface="Aptos" panose="020B0004020202020204" pitchFamily="34" charset="0"/>
              </a:rPr>
              <a:t> la </a:t>
            </a:r>
            <a:r>
              <a:rPr lang="en-US" sz="1800" dirty="0" err="1">
                <a:solidFill>
                  <a:schemeClr val="bg1"/>
                </a:solidFill>
                <a:latin typeface="Aptos" panose="020B0004020202020204" pitchFamily="34" charset="0"/>
              </a:rPr>
              <a:t>dispoziția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profesorului</a:t>
            </a:r>
            <a:r>
              <a:rPr lang="en-US" sz="1800" dirty="0">
                <a:solidFill>
                  <a:schemeClr val="bg1"/>
                </a:solidFill>
                <a:latin typeface="Aptos" panose="020B0004020202020204" pitchFamily="34" charset="0"/>
              </a:rPr>
              <a:t> se </a:t>
            </a:r>
            <a:r>
              <a:rPr lang="en-US" sz="1800" dirty="0" err="1">
                <a:solidFill>
                  <a:schemeClr val="bg1"/>
                </a:solidFill>
                <a:latin typeface="Aptos" panose="020B0004020202020204" pitchFamily="34" charset="0"/>
              </a:rPr>
              <a:t>realizează</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prin</a:t>
            </a:r>
            <a:r>
              <a:rPr lang="en-US" sz="1800" dirty="0">
                <a:solidFill>
                  <a:schemeClr val="bg1"/>
                </a:solidFill>
                <a:latin typeface="Aptos" panose="020B0004020202020204" pitchFamily="34" charset="0"/>
              </a:rPr>
              <a:t>:</a:t>
            </a:r>
            <a:endParaRPr lang="ro-RO" sz="1800" dirty="0">
              <a:solidFill>
                <a:schemeClr val="bg1"/>
              </a:solidFill>
              <a:latin typeface="Aptos" panose="020B0004020202020204" pitchFamily="34" charset="0"/>
            </a:endParaRPr>
          </a:p>
          <a:p>
            <a:r>
              <a:rPr lang="en-US" sz="1800" dirty="0">
                <a:solidFill>
                  <a:schemeClr val="bg1"/>
                </a:solidFill>
                <a:latin typeface="Aptos" panose="020B0004020202020204" pitchFamily="34" charset="0"/>
              </a:rPr>
              <a:t> a</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remediere</a:t>
            </a:r>
            <a:r>
              <a:rPr lang="en-US" sz="1800" b="1" i="1" dirty="0">
                <a:solidFill>
                  <a:schemeClr val="bg1"/>
                </a:solidFill>
                <a:latin typeface="Aptos" panose="020B0004020202020204" pitchFamily="34" charset="0"/>
              </a:rPr>
              <a:t> </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corectarea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lacunelor</a:t>
            </a:r>
            <a:r>
              <a:rPr lang="en-US" sz="1800" dirty="0">
                <a:solidFill>
                  <a:schemeClr val="bg1"/>
                </a:solidFill>
                <a:latin typeface="Aptos" panose="020B0004020202020204" pitchFamily="34" charset="0"/>
              </a:rPr>
              <a:t> de </a:t>
            </a:r>
            <a:r>
              <a:rPr lang="en-US" sz="1800" dirty="0" err="1">
                <a:solidFill>
                  <a:schemeClr val="bg1"/>
                </a:solidFill>
                <a:latin typeface="Aptos" panose="020B0004020202020204" pitchFamily="34" charset="0"/>
              </a:rPr>
              <a:t>bază</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microsecvențe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explicite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exerciții</a:t>
            </a:r>
            <a:r>
              <a:rPr lang="en-US" sz="1800" dirty="0">
                <a:solidFill>
                  <a:schemeClr val="bg1"/>
                </a:solidFill>
                <a:latin typeface="Aptos" panose="020B0004020202020204" pitchFamily="34" charset="0"/>
              </a:rPr>
              <a:t> gradate, feedback </a:t>
            </a:r>
            <a:r>
              <a:rPr lang="en-US" sz="1800" dirty="0" err="1">
                <a:solidFill>
                  <a:schemeClr val="bg1"/>
                </a:solidFill>
                <a:latin typeface="Aptos" panose="020B0004020202020204" pitchFamily="34" charset="0"/>
              </a:rPr>
              <a:t>imediat</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instrumente</a:t>
            </a:r>
            <a:r>
              <a:rPr lang="en-US" sz="1800" dirty="0">
                <a:solidFill>
                  <a:schemeClr val="bg1"/>
                </a:solidFill>
                <a:latin typeface="Aptos" panose="020B0004020202020204" pitchFamily="34" charset="0"/>
              </a:rPr>
              <a:t> formative </a:t>
            </a:r>
            <a:r>
              <a:rPr lang="en-US" sz="1800" dirty="0" err="1">
                <a:solidFill>
                  <a:schemeClr val="bg1"/>
                </a:solidFill>
                <a:latin typeface="Aptos" panose="020B0004020202020204" pitchFamily="34" charset="0"/>
              </a:rPr>
              <a:t>scurte</a:t>
            </a:r>
            <a:r>
              <a:rPr lang="en-US" sz="1800" dirty="0">
                <a:solidFill>
                  <a:schemeClr val="bg1"/>
                </a:solidFill>
                <a:latin typeface="Aptos" panose="020B0004020202020204" pitchFamily="34" charset="0"/>
              </a:rPr>
              <a:t>; </a:t>
            </a:r>
            <a:endParaRPr lang="ro-RO" sz="1800" dirty="0">
              <a:solidFill>
                <a:schemeClr val="bg1"/>
              </a:solidFill>
              <a:latin typeface="Aptos" panose="020B0004020202020204" pitchFamily="34" charset="0"/>
            </a:endParaRPr>
          </a:p>
          <a:p>
            <a:r>
              <a:rPr lang="en-US" sz="1800" dirty="0">
                <a:solidFill>
                  <a:schemeClr val="bg1"/>
                </a:solidFill>
                <a:latin typeface="Aptos" panose="020B0004020202020204" pitchFamily="34" charset="0"/>
              </a:rPr>
              <a:t>b) </a:t>
            </a:r>
            <a:r>
              <a:rPr lang="en-US" sz="1800" b="1" i="1" dirty="0" err="1">
                <a:solidFill>
                  <a:schemeClr val="bg1"/>
                </a:solidFill>
                <a:latin typeface="Aptos" panose="020B0004020202020204" pitchFamily="34" charset="0"/>
              </a:rPr>
              <a:t>consolidare</a:t>
            </a:r>
            <a:r>
              <a:rPr lang="en-US" sz="1800" dirty="0">
                <a:solidFill>
                  <a:schemeClr val="bg1"/>
                </a:solidFill>
                <a:latin typeface="Aptos" panose="020B0004020202020204" pitchFamily="34" charset="0"/>
              </a:rPr>
              <a:t> — </a:t>
            </a:r>
            <a:r>
              <a:rPr lang="en-US" sz="1800" dirty="0" err="1">
                <a:solidFill>
                  <a:schemeClr val="bg1"/>
                </a:solidFill>
                <a:latin typeface="Aptos" panose="020B0004020202020204" pitchFamily="34" charset="0"/>
              </a:rPr>
              <a:t>exersare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variată</a:t>
            </a:r>
            <a:r>
              <a:rPr lang="en-US" sz="1800" dirty="0">
                <a:solidFill>
                  <a:schemeClr val="bg1"/>
                </a:solidFill>
                <a:latin typeface="Aptos" panose="020B0004020202020204" pitchFamily="34" charset="0"/>
              </a:rPr>
              <a:t>, transfer </a:t>
            </a:r>
            <a:r>
              <a:rPr lang="en-US" sz="1800" dirty="0" err="1">
                <a:solidFill>
                  <a:schemeClr val="bg1"/>
                </a:solidFill>
                <a:latin typeface="Aptos" panose="020B0004020202020204" pitchFamily="34" charset="0"/>
              </a:rPr>
              <a:t>între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sarcini</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similare</a:t>
            </a:r>
            <a:r>
              <a:rPr lang="en-US" sz="1800" dirty="0">
                <a:solidFill>
                  <a:schemeClr val="bg1"/>
                </a:solidFill>
                <a:latin typeface="Aptos" panose="020B0004020202020204" pitchFamily="34" charset="0"/>
              </a:rPr>
              <a:t>/</a:t>
            </a:r>
            <a:r>
              <a:rPr lang="en-US" sz="1800" dirty="0" err="1">
                <a:solidFill>
                  <a:schemeClr val="bg1"/>
                </a:solidFill>
                <a:latin typeface="Aptos" panose="020B0004020202020204" pitchFamily="34" charset="0"/>
              </a:rPr>
              <a:t>diferite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interconectarea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conținuturilor</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recapitulări</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strategice</a:t>
            </a:r>
            <a:r>
              <a:rPr lang="en-US" sz="1800" dirty="0">
                <a:solidFill>
                  <a:schemeClr val="bg1"/>
                </a:solidFill>
                <a:latin typeface="Aptos" panose="020B0004020202020204" pitchFamily="34" charset="0"/>
              </a:rPr>
              <a:t>; </a:t>
            </a:r>
            <a:endParaRPr lang="ro-RO" sz="1800" dirty="0">
              <a:solidFill>
                <a:schemeClr val="bg1"/>
              </a:solidFill>
              <a:latin typeface="Aptos" panose="020B0004020202020204" pitchFamily="34" charset="0"/>
            </a:endParaRPr>
          </a:p>
          <a:p>
            <a:r>
              <a:rPr lang="en-US" sz="1800" dirty="0">
                <a:solidFill>
                  <a:schemeClr val="bg1"/>
                </a:solidFill>
                <a:latin typeface="Aptos" panose="020B0004020202020204" pitchFamily="34" charset="0"/>
              </a:rPr>
              <a:t>c) </a:t>
            </a:r>
            <a:r>
              <a:rPr lang="en-US" sz="1800" b="1" i="1" dirty="0" err="1">
                <a:solidFill>
                  <a:schemeClr val="bg1"/>
                </a:solidFill>
                <a:latin typeface="Aptos" panose="020B0004020202020204" pitchFamily="34" charset="0"/>
              </a:rPr>
              <a:t>aprofundare</a:t>
            </a:r>
            <a:r>
              <a:rPr lang="en-US" sz="1800" dirty="0">
                <a:solidFill>
                  <a:schemeClr val="bg1"/>
                </a:solidFill>
                <a:latin typeface="Aptos" panose="020B0004020202020204" pitchFamily="34" charset="0"/>
              </a:rPr>
              <a:t> — </a:t>
            </a:r>
            <a:r>
              <a:rPr lang="en-US" sz="1800" dirty="0" err="1">
                <a:solidFill>
                  <a:schemeClr val="bg1"/>
                </a:solidFill>
                <a:latin typeface="Aptos" panose="020B0004020202020204" pitchFamily="34" charset="0"/>
              </a:rPr>
              <a:t>probleme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nonrutiniere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analiză</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argumentare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studii</a:t>
            </a:r>
            <a:r>
              <a:rPr lang="en-US" sz="1800" dirty="0">
                <a:solidFill>
                  <a:schemeClr val="bg1"/>
                </a:solidFill>
                <a:latin typeface="Aptos" panose="020B0004020202020204" pitchFamily="34" charset="0"/>
              </a:rPr>
              <a:t> de </a:t>
            </a:r>
            <a:r>
              <a:rPr lang="en-US" sz="1800" dirty="0" err="1">
                <a:solidFill>
                  <a:schemeClr val="bg1"/>
                </a:solidFill>
                <a:latin typeface="Aptos" panose="020B0004020202020204" pitchFamily="34" charset="0"/>
              </a:rPr>
              <a:t>caz</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conexiuni</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interdisciplinare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controlate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extindere</a:t>
            </a:r>
            <a:r>
              <a:rPr lang="en-US" sz="1800" dirty="0">
                <a:solidFill>
                  <a:schemeClr val="bg1"/>
                </a:solidFill>
                <a:latin typeface="Aptos" panose="020B0004020202020204" pitchFamily="34" charset="0"/>
              </a:rPr>
              <a:t> — </a:t>
            </a:r>
            <a:r>
              <a:rPr lang="en-US" sz="1800" dirty="0" err="1">
                <a:solidFill>
                  <a:schemeClr val="bg1"/>
                </a:solidFill>
                <a:latin typeface="Aptos" panose="020B0004020202020204" pitchFamily="34" charset="0"/>
              </a:rPr>
              <a:t>proiecte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aplicative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cercetare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dirijată</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utilizarea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resurselor</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digitale</a:t>
            </a:r>
            <a:r>
              <a:rPr lang="en-US" sz="1800" dirty="0">
                <a:solidFill>
                  <a:schemeClr val="bg1"/>
                </a:solidFill>
                <a:latin typeface="Aptos" panose="020B0004020202020204" pitchFamily="34" charset="0"/>
              </a:rPr>
              <a:t>/</a:t>
            </a:r>
            <a:r>
              <a:rPr lang="en-US" sz="1800" dirty="0" err="1">
                <a:solidFill>
                  <a:schemeClr val="bg1"/>
                </a:solidFill>
                <a:latin typeface="Aptos" panose="020B0004020202020204" pitchFamily="34" charset="0"/>
              </a:rPr>
              <a:t>experimente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competențe-cheie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transversale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colaborare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comunicare</a:t>
            </a:r>
            <a:r>
              <a:rPr lang="en-US" sz="1800" dirty="0">
                <a:solidFill>
                  <a:schemeClr val="bg1"/>
                </a:solidFill>
                <a:latin typeface="Aptos" panose="020B0004020202020204" pitchFamily="34" charset="0"/>
              </a:rPr>
              <a:t>, digital, </a:t>
            </a:r>
            <a:r>
              <a:rPr lang="en-US" sz="1800" dirty="0" err="1">
                <a:solidFill>
                  <a:schemeClr val="bg1"/>
                </a:solidFill>
                <a:latin typeface="Aptos" panose="020B0004020202020204" pitchFamily="34" charset="0"/>
              </a:rPr>
              <a:t>cetățenie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performanță</a:t>
            </a:r>
            <a:r>
              <a:rPr lang="en-US" sz="1800" dirty="0">
                <a:solidFill>
                  <a:schemeClr val="bg1"/>
                </a:solidFill>
                <a:latin typeface="Aptos" panose="020B0004020202020204" pitchFamily="34" charset="0"/>
              </a:rPr>
              <a:t> — </a:t>
            </a:r>
            <a:r>
              <a:rPr lang="en-US" sz="1800" dirty="0" err="1">
                <a:solidFill>
                  <a:schemeClr val="bg1"/>
                </a:solidFill>
                <a:latin typeface="Aptos" panose="020B0004020202020204" pitchFamily="34" charset="0"/>
              </a:rPr>
              <a:t>pregătire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diferențiată</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pentru</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elevi</a:t>
            </a:r>
            <a:r>
              <a:rPr lang="en-US" sz="1800" dirty="0">
                <a:solidFill>
                  <a:schemeClr val="bg1"/>
                </a:solidFill>
                <a:latin typeface="Aptos" panose="020B0004020202020204" pitchFamily="34" charset="0"/>
              </a:rPr>
              <a:t> cu </a:t>
            </a:r>
            <a:r>
              <a:rPr lang="en-US" sz="1800" dirty="0" err="1">
                <a:solidFill>
                  <a:schemeClr val="bg1"/>
                </a:solidFill>
                <a:latin typeface="Aptos" panose="020B0004020202020204" pitchFamily="34" charset="0"/>
              </a:rPr>
              <a:t>potențial</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ridicat</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cercuri</a:t>
            </a:r>
            <a:r>
              <a:rPr lang="en-US" sz="1800" dirty="0">
                <a:solidFill>
                  <a:schemeClr val="bg1"/>
                </a:solidFill>
                <a:latin typeface="Aptos" panose="020B0004020202020204" pitchFamily="34" charset="0"/>
              </a:rPr>
              <a:t>/</a:t>
            </a:r>
            <a:r>
              <a:rPr lang="en-US" sz="1800" dirty="0" err="1">
                <a:solidFill>
                  <a:schemeClr val="bg1"/>
                </a:solidFill>
                <a:latin typeface="Aptos" panose="020B0004020202020204" pitchFamily="34" charset="0"/>
              </a:rPr>
              <a:t>miniproiecte</a:t>
            </a:r>
            <a:r>
              <a:rPr lang="en-US" sz="1800" dirty="0">
                <a:solidFill>
                  <a:schemeClr val="bg1"/>
                </a:solidFill>
                <a:latin typeface="Aptos" panose="020B0004020202020204" pitchFamily="34" charset="0"/>
              </a:rPr>
              <a:t>/</a:t>
            </a:r>
            <a:r>
              <a:rPr lang="en-US" sz="1800" dirty="0" err="1">
                <a:solidFill>
                  <a:schemeClr val="bg1"/>
                </a:solidFill>
                <a:latin typeface="Aptos" panose="020B0004020202020204" pitchFamily="34" charset="0"/>
              </a:rPr>
              <a:t>ateliere</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fără</a:t>
            </a:r>
            <a:r>
              <a:rPr lang="en-US" sz="1800" dirty="0">
                <a:solidFill>
                  <a:schemeClr val="bg1"/>
                </a:solidFill>
                <a:latin typeface="Aptos" panose="020B0004020202020204" pitchFamily="34" charset="0"/>
              </a:rPr>
              <a:t> a </a:t>
            </a:r>
            <a:r>
              <a:rPr lang="en-US" sz="1800" dirty="0" err="1">
                <a:solidFill>
                  <a:schemeClr val="bg1"/>
                </a:solidFill>
                <a:latin typeface="Aptos" panose="020B0004020202020204" pitchFamily="34" charset="0"/>
              </a:rPr>
              <a:t>diminua</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sprijinul</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echitabil</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pentru</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restul</a:t>
            </a:r>
            <a:r>
              <a:rPr lang="en-US" sz="1800" dirty="0">
                <a:solidFill>
                  <a:schemeClr val="bg1"/>
                </a:solidFill>
                <a:latin typeface="Aptos" panose="020B0004020202020204" pitchFamily="34" charset="0"/>
              </a:rPr>
              <a:t> </a:t>
            </a:r>
            <a:r>
              <a:rPr lang="en-US" sz="1800" dirty="0" err="1">
                <a:solidFill>
                  <a:schemeClr val="bg1"/>
                </a:solidFill>
                <a:latin typeface="Aptos" panose="020B0004020202020204" pitchFamily="34" charset="0"/>
              </a:rPr>
              <a:t>clasei</a:t>
            </a:r>
            <a:r>
              <a:rPr lang="en-US" sz="1800" dirty="0">
                <a:solidFill>
                  <a:schemeClr val="bg1"/>
                </a:solidFill>
                <a:latin typeface="Aptos" panose="020B0004020202020204" pitchFamily="34" charset="0"/>
              </a:rPr>
              <a:t>; </a:t>
            </a:r>
            <a:endParaRPr lang="ro-RO" sz="1800" dirty="0">
              <a:solidFill>
                <a:schemeClr val="bg1"/>
              </a:solidFill>
              <a:latin typeface="Aptos" panose="020B0004020202020204" pitchFamily="34" charset="0"/>
            </a:endParaRPr>
          </a:p>
          <a:p>
            <a:r>
              <a:rPr lang="en-US" sz="1800" dirty="0">
                <a:solidFill>
                  <a:schemeClr val="bg1"/>
                </a:solidFill>
                <a:latin typeface="Aptos" panose="020B0004020202020204" pitchFamily="34" charset="0"/>
              </a:rPr>
              <a:t>d) </a:t>
            </a:r>
            <a:r>
              <a:rPr lang="en-US" sz="1800" b="1" i="1" dirty="0" err="1">
                <a:solidFill>
                  <a:schemeClr val="bg1"/>
                </a:solidFill>
                <a:latin typeface="Aptos" panose="020B0004020202020204" pitchFamily="34" charset="0"/>
              </a:rPr>
              <a:t>aplicarea</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competențelor</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formate</a:t>
            </a:r>
            <a:r>
              <a:rPr lang="en-US" sz="1800" b="1" i="1" dirty="0">
                <a:solidFill>
                  <a:schemeClr val="bg1"/>
                </a:solidFill>
                <a:latin typeface="Aptos" panose="020B0004020202020204" pitchFamily="34" charset="0"/>
              </a:rPr>
              <a:t>/</a:t>
            </a:r>
            <a:r>
              <a:rPr lang="en-US" sz="1800" b="1" i="1" dirty="0" err="1">
                <a:solidFill>
                  <a:schemeClr val="bg1"/>
                </a:solidFill>
                <a:latin typeface="Aptos" panose="020B0004020202020204" pitchFamily="34" charset="0"/>
              </a:rPr>
              <a:t>dezvoltate</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pentru</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rezolvarea</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situațiilor-problemă</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întâlnite</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în</a:t>
            </a:r>
            <a:r>
              <a:rPr lang="en-US" sz="1800" b="1" i="1" dirty="0">
                <a:solidFill>
                  <a:schemeClr val="bg1"/>
                </a:solidFill>
                <a:latin typeface="Aptos" panose="020B0004020202020204" pitchFamily="34" charset="0"/>
              </a:rPr>
              <a:t> </a:t>
            </a:r>
            <a:r>
              <a:rPr lang="en-US" sz="1800" b="1" i="1" dirty="0" err="1">
                <a:solidFill>
                  <a:schemeClr val="bg1"/>
                </a:solidFill>
                <a:latin typeface="Aptos" panose="020B0004020202020204" pitchFamily="34" charset="0"/>
              </a:rPr>
              <a:t>viața</a:t>
            </a:r>
            <a:r>
              <a:rPr lang="en-US" sz="1800" b="1" i="1" dirty="0">
                <a:solidFill>
                  <a:schemeClr val="bg1"/>
                </a:solidFill>
                <a:latin typeface="Aptos" panose="020B0004020202020204" pitchFamily="34" charset="0"/>
              </a:rPr>
              <a:t> de zi cu zi.</a:t>
            </a:r>
          </a:p>
        </p:txBody>
      </p:sp>
    </p:spTree>
    <p:extLst>
      <p:ext uri="{BB962C8B-B14F-4D97-AF65-F5344CB8AC3E}">
        <p14:creationId xmlns:p14="http://schemas.microsoft.com/office/powerpoint/2010/main" val="370081298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3920C-23FF-4EA5-A402-395A59DF10CE}"/>
              </a:ext>
            </a:extLst>
          </p:cNvPr>
          <p:cNvSpPr>
            <a:spLocks noGrp="1"/>
          </p:cNvSpPr>
          <p:nvPr>
            <p:ph type="title"/>
          </p:nvPr>
        </p:nvSpPr>
        <p:spPr>
          <a:xfrm>
            <a:off x="857250" y="294246"/>
            <a:ext cx="7429499" cy="1478570"/>
          </a:xfrm>
        </p:spPr>
        <p:txBody>
          <a:bodyPr wrap="square" lIns="45720" tIns="27432" rIns="45720" bIns="27432"/>
          <a:lstStyle/>
          <a:p>
            <a:pPr marL="1587" indent="0">
              <a:lnSpc>
                <a:spcPct val="90000"/>
              </a:lnSpc>
              <a:spcBef>
                <a:spcPts val="1200"/>
              </a:spcBef>
              <a:spcAft>
                <a:spcPts val="700"/>
              </a:spcAft>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en-US" sz="2700" b="1"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Planificarea</a:t>
            </a:r>
            <a:r>
              <a:rPr lang="en-US"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și proiectarea didactică</a:t>
            </a:r>
          </a:p>
        </p:txBody>
      </p:sp>
      <p:sp>
        <p:nvSpPr>
          <p:cNvPr id="3" name="Content Placeholder 2">
            <a:extLst>
              <a:ext uri="{FF2B5EF4-FFF2-40B4-BE49-F238E27FC236}">
                <a16:creationId xmlns:a16="http://schemas.microsoft.com/office/drawing/2014/main" id="{D7B3AF1E-BDCF-423D-A709-911ECAE12108}"/>
              </a:ext>
            </a:extLst>
          </p:cNvPr>
          <p:cNvSpPr>
            <a:spLocks noGrp="1"/>
          </p:cNvSpPr>
          <p:nvPr>
            <p:ph idx="1"/>
          </p:nvPr>
        </p:nvSpPr>
        <p:spPr>
          <a:xfrm>
            <a:off x="683568" y="1772816"/>
            <a:ext cx="8062664" cy="4824536"/>
          </a:xfrm>
        </p:spPr>
        <p:txBody>
          <a:bodyPr wrap="square" lIns="45720" tIns="27432" rIns="45720" bIns="27432">
            <a:normAutofit lnSpcReduction="10000"/>
          </a:bodyPr>
          <a:lstStyle/>
          <a:p>
            <a:pPr indent="0" algn="just">
              <a:spcBef>
                <a:spcPts val="0"/>
              </a:spcBef>
              <a:spcAft>
                <a:spcPts val="400"/>
              </a:spcAft>
              <a:buSzPct val="10000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ro-RO" sz="2300" b="0" dirty="0">
                <a:solidFill>
                  <a:srgbClr val="1B2631"/>
                </a:solidFill>
                <a:latin typeface="Aptos" panose="02020603050405020304" pitchFamily="18" charset="0"/>
                <a:cs typeface="Times New Roman" panose="02020603050405020304" pitchFamily="18" charset="0"/>
              </a:rPr>
              <a:t>Elaborarea planificării calendaristice</a:t>
            </a:r>
          </a:p>
          <a:p>
            <a:pPr marL="0" indent="447675" algn="just">
              <a:spcBef>
                <a:spcPts val="0"/>
              </a:spcBef>
              <a:spcAft>
                <a:spcPts val="400"/>
              </a:spcAft>
              <a:buSzPct val="100000"/>
              <a:buNone/>
              <a:tabLst>
                <a:tab pos="7315200" algn="l"/>
                <a:tab pos="8229600" algn="l"/>
                <a:tab pos="9144000" algn="l"/>
                <a:tab pos="10058400" algn="l"/>
              </a:tabLst>
              <a:defRPr/>
            </a:pPr>
            <a:r>
              <a:rPr lang="ro-RO" sz="2300" b="0" dirty="0">
                <a:solidFill>
                  <a:srgbClr val="1B2631"/>
                </a:solidFill>
                <a:latin typeface="Aptos" panose="02020603050405020304" pitchFamily="18" charset="0"/>
                <a:cs typeface="Times New Roman" panose="02020603050405020304" pitchFamily="18" charset="0"/>
              </a:rPr>
              <a:t>În elaborarea planificării calendaristice programa </a:t>
            </a:r>
            <a:r>
              <a:rPr lang="ro-RO" sz="2300" b="0" dirty="0" err="1">
                <a:solidFill>
                  <a:srgbClr val="1B2631"/>
                </a:solidFill>
                <a:latin typeface="Aptos" panose="02020603050405020304" pitchFamily="18" charset="0"/>
                <a:cs typeface="Times New Roman" panose="02020603050405020304" pitchFamily="18" charset="0"/>
              </a:rPr>
              <a:t>şcolară</a:t>
            </a:r>
            <a:r>
              <a:rPr lang="ro-RO" sz="2300" b="0" dirty="0">
                <a:solidFill>
                  <a:srgbClr val="1B2631"/>
                </a:solidFill>
                <a:latin typeface="Aptos" panose="02020603050405020304" pitchFamily="18" charset="0"/>
                <a:cs typeface="Times New Roman" panose="02020603050405020304" pitchFamily="18" charset="0"/>
              </a:rPr>
              <a:t> reprezintă documentul de </a:t>
            </a:r>
            <a:r>
              <a:rPr lang="ro-RO" sz="2300" b="0" dirty="0" err="1">
                <a:solidFill>
                  <a:srgbClr val="1B2631"/>
                </a:solidFill>
                <a:latin typeface="Aptos" panose="02020603050405020304" pitchFamily="18" charset="0"/>
                <a:cs typeface="Times New Roman" panose="02020603050405020304" pitchFamily="18" charset="0"/>
              </a:rPr>
              <a:t>referinţă</a:t>
            </a:r>
            <a:r>
              <a:rPr lang="ro-RO" sz="2300" b="0" dirty="0">
                <a:solidFill>
                  <a:srgbClr val="1B2631"/>
                </a:solidFill>
                <a:latin typeface="Aptos" panose="02020603050405020304" pitchFamily="18" charset="0"/>
                <a:cs typeface="Times New Roman" panose="02020603050405020304" pitchFamily="18" charset="0"/>
              </a:rPr>
              <a:t>. După lectura atentă </a:t>
            </a:r>
            <a:r>
              <a:rPr lang="ro-RO" sz="2300" b="0" dirty="0" err="1">
                <a:solidFill>
                  <a:srgbClr val="1B2631"/>
                </a:solidFill>
                <a:latin typeface="Aptos" panose="02020603050405020304" pitchFamily="18" charset="0"/>
                <a:cs typeface="Times New Roman" panose="02020603050405020304" pitchFamily="18" charset="0"/>
              </a:rPr>
              <a:t>şi</a:t>
            </a:r>
            <a:r>
              <a:rPr lang="ro-RO" sz="2300" b="0" dirty="0">
                <a:solidFill>
                  <a:srgbClr val="1B2631"/>
                </a:solidFill>
                <a:latin typeface="Aptos" panose="02020603050405020304" pitchFamily="18" charset="0"/>
                <a:cs typeface="Times New Roman" panose="02020603050405020304" pitchFamily="18" charset="0"/>
              </a:rPr>
              <a:t> integrală a programei </a:t>
            </a:r>
            <a:r>
              <a:rPr lang="ro-RO" sz="2300" b="0" dirty="0" err="1">
                <a:solidFill>
                  <a:srgbClr val="1B2631"/>
                </a:solidFill>
                <a:latin typeface="Aptos" panose="02020603050405020304" pitchFamily="18" charset="0"/>
                <a:cs typeface="Times New Roman" panose="02020603050405020304" pitchFamily="18" charset="0"/>
              </a:rPr>
              <a:t>şcolare</a:t>
            </a:r>
            <a:r>
              <a:rPr lang="ro-RO" sz="2300" b="0" dirty="0">
                <a:solidFill>
                  <a:srgbClr val="1B2631"/>
                </a:solidFill>
                <a:latin typeface="Aptos" panose="02020603050405020304" pitchFamily="18" charset="0"/>
                <a:cs typeface="Times New Roman" panose="02020603050405020304" pitchFamily="18" charset="0"/>
              </a:rPr>
              <a:t>, elaborarea planificării calendaristice presupune parcurgerea următoarelor etape:</a:t>
            </a:r>
          </a:p>
          <a:p>
            <a:pPr marL="893763" indent="-277813" algn="just">
              <a:spcBef>
                <a:spcPts val="0"/>
              </a:spcBef>
              <a:spcAft>
                <a:spcPts val="400"/>
              </a:spcAft>
              <a:buSzPct val="100000"/>
              <a:buFont typeface="+mj-lt"/>
              <a:buAutoNum type="arabicPeriod"/>
              <a:tabLst>
                <a:tab pos="7315200" algn="l"/>
                <a:tab pos="8229600" algn="l"/>
                <a:tab pos="9144000" algn="l"/>
                <a:tab pos="10058400" algn="l"/>
              </a:tabLst>
              <a:defRPr/>
            </a:pPr>
            <a:r>
              <a:rPr lang="ro-RO" sz="2300" b="0" dirty="0">
                <a:solidFill>
                  <a:srgbClr val="1B2631"/>
                </a:solidFill>
                <a:latin typeface="Aptos" panose="02020603050405020304" pitchFamily="18" charset="0"/>
                <a:cs typeface="Times New Roman" panose="02020603050405020304" pitchFamily="18" charset="0"/>
              </a:rPr>
              <a:t>asocierea </a:t>
            </a:r>
            <a:r>
              <a:rPr lang="ro-RO" sz="2300" b="0" dirty="0" err="1">
                <a:solidFill>
                  <a:srgbClr val="1B2631"/>
                </a:solidFill>
                <a:latin typeface="Aptos" panose="02020603050405020304" pitchFamily="18" charset="0"/>
                <a:cs typeface="Times New Roman" panose="02020603050405020304" pitchFamily="18" charset="0"/>
              </a:rPr>
              <a:t>competenţelor</a:t>
            </a:r>
            <a:r>
              <a:rPr lang="ro-RO" sz="2300" b="0" dirty="0">
                <a:solidFill>
                  <a:srgbClr val="1B2631"/>
                </a:solidFill>
                <a:latin typeface="Aptos" panose="02020603050405020304" pitchFamily="18" charset="0"/>
                <a:cs typeface="Times New Roman" panose="02020603050405020304" pitchFamily="18" charset="0"/>
              </a:rPr>
              <a:t> specifice </a:t>
            </a:r>
            <a:r>
              <a:rPr lang="ro-RO" sz="2300" b="0" dirty="0" err="1">
                <a:solidFill>
                  <a:srgbClr val="1B2631"/>
                </a:solidFill>
                <a:latin typeface="Aptos" panose="02020603050405020304" pitchFamily="18" charset="0"/>
                <a:cs typeface="Times New Roman" panose="02020603050405020304" pitchFamily="18" charset="0"/>
              </a:rPr>
              <a:t>şi</a:t>
            </a:r>
            <a:r>
              <a:rPr lang="ro-RO" sz="2300" b="0" dirty="0">
                <a:solidFill>
                  <a:srgbClr val="1B2631"/>
                </a:solidFill>
                <a:latin typeface="Aptos" panose="02020603050405020304" pitchFamily="18" charset="0"/>
                <a:cs typeface="Times New Roman" panose="02020603050405020304" pitchFamily="18" charset="0"/>
              </a:rPr>
              <a:t> a </a:t>
            </a:r>
            <a:r>
              <a:rPr lang="ro-RO" sz="2300" b="0" dirty="0" err="1">
                <a:solidFill>
                  <a:srgbClr val="1B2631"/>
                </a:solidFill>
                <a:latin typeface="Aptos" panose="02020603050405020304" pitchFamily="18" charset="0"/>
                <a:cs typeface="Times New Roman" panose="02020603050405020304" pitchFamily="18" charset="0"/>
              </a:rPr>
              <a:t>conţinuturilor</a:t>
            </a:r>
            <a:r>
              <a:rPr lang="ro-RO" sz="2300" b="0" dirty="0">
                <a:solidFill>
                  <a:srgbClr val="1B2631"/>
                </a:solidFill>
                <a:latin typeface="Aptos" panose="02020603050405020304" pitchFamily="18" charset="0"/>
                <a:cs typeface="Times New Roman" panose="02020603050405020304" pitchFamily="18" charset="0"/>
              </a:rPr>
              <a:t> prezentate în programa </a:t>
            </a:r>
            <a:r>
              <a:rPr lang="ro-RO" sz="2300" b="0" dirty="0" err="1">
                <a:solidFill>
                  <a:srgbClr val="1B2631"/>
                </a:solidFill>
                <a:latin typeface="Aptos" panose="02020603050405020304" pitchFamily="18" charset="0"/>
                <a:cs typeface="Times New Roman" panose="02020603050405020304" pitchFamily="18" charset="0"/>
              </a:rPr>
              <a:t>şcolară</a:t>
            </a:r>
            <a:r>
              <a:rPr lang="ro-RO" sz="2300" b="0" dirty="0">
                <a:solidFill>
                  <a:srgbClr val="1B2631"/>
                </a:solidFill>
                <a:latin typeface="Aptos" panose="02020603050405020304" pitchFamily="18" charset="0"/>
                <a:cs typeface="Times New Roman" panose="02020603050405020304" pitchFamily="18" charset="0"/>
              </a:rPr>
              <a:t>;</a:t>
            </a:r>
          </a:p>
          <a:p>
            <a:pPr marL="893763" indent="-277813" algn="just">
              <a:spcBef>
                <a:spcPts val="0"/>
              </a:spcBef>
              <a:spcAft>
                <a:spcPts val="400"/>
              </a:spcAft>
              <a:buSzPct val="100000"/>
              <a:buFont typeface="+mj-lt"/>
              <a:buAutoNum type="arabicPeriod"/>
              <a:tabLst>
                <a:tab pos="7315200" algn="l"/>
                <a:tab pos="8229600" algn="l"/>
                <a:tab pos="9144000" algn="l"/>
                <a:tab pos="10058400" algn="l"/>
              </a:tabLst>
              <a:defRPr/>
            </a:pPr>
            <a:r>
              <a:rPr lang="ro-RO" sz="2300" b="0" dirty="0">
                <a:solidFill>
                  <a:srgbClr val="1B2631"/>
                </a:solidFill>
                <a:latin typeface="Aptos" panose="02020603050405020304" pitchFamily="18" charset="0"/>
                <a:cs typeface="Times New Roman" panose="02020603050405020304" pitchFamily="18" charset="0"/>
              </a:rPr>
              <a:t>stabilirea </a:t>
            </a:r>
            <a:r>
              <a:rPr lang="ro-RO" sz="2300" b="0" dirty="0" err="1">
                <a:solidFill>
                  <a:srgbClr val="1B2631"/>
                </a:solidFill>
                <a:latin typeface="Aptos" panose="02020603050405020304" pitchFamily="18" charset="0"/>
                <a:cs typeface="Times New Roman" panose="02020603050405020304" pitchFamily="18" charset="0"/>
              </a:rPr>
              <a:t>unităţilor</a:t>
            </a:r>
            <a:r>
              <a:rPr lang="ro-RO" sz="2300" b="0" dirty="0">
                <a:solidFill>
                  <a:srgbClr val="1B2631"/>
                </a:solidFill>
                <a:latin typeface="Aptos" panose="02020603050405020304" pitchFamily="18" charset="0"/>
                <a:cs typeface="Times New Roman" panose="02020603050405020304" pitchFamily="18" charset="0"/>
              </a:rPr>
              <a:t> de </a:t>
            </a:r>
            <a:r>
              <a:rPr lang="ro-RO" sz="2300" b="0" dirty="0" err="1">
                <a:solidFill>
                  <a:srgbClr val="1B2631"/>
                </a:solidFill>
                <a:latin typeface="Aptos" panose="02020603050405020304" pitchFamily="18" charset="0"/>
                <a:cs typeface="Times New Roman" panose="02020603050405020304" pitchFamily="18" charset="0"/>
              </a:rPr>
              <a:t>învăţare</a:t>
            </a:r>
            <a:r>
              <a:rPr lang="ro-RO" sz="2300" b="0" dirty="0">
                <a:solidFill>
                  <a:srgbClr val="1B2631"/>
                </a:solidFill>
                <a:latin typeface="Aptos" panose="02020603050405020304" pitchFamily="18" charset="0"/>
                <a:cs typeface="Times New Roman" panose="02020603050405020304" pitchFamily="18" charset="0"/>
              </a:rPr>
              <a:t>;</a:t>
            </a:r>
          </a:p>
          <a:p>
            <a:pPr marL="893763" indent="-277813" algn="just">
              <a:spcBef>
                <a:spcPts val="0"/>
              </a:spcBef>
              <a:spcAft>
                <a:spcPts val="400"/>
              </a:spcAft>
              <a:buSzPct val="100000"/>
              <a:buFont typeface="+mj-lt"/>
              <a:buAutoNum type="arabicPeriod"/>
              <a:tabLst>
                <a:tab pos="7315200" algn="l"/>
                <a:tab pos="8229600" algn="l"/>
                <a:tab pos="9144000" algn="l"/>
                <a:tab pos="10058400" algn="l"/>
              </a:tabLst>
              <a:defRPr/>
            </a:pPr>
            <a:r>
              <a:rPr lang="ro-RO" sz="2300" b="0" dirty="0">
                <a:solidFill>
                  <a:srgbClr val="1B2631"/>
                </a:solidFill>
                <a:latin typeface="Aptos" panose="02020603050405020304" pitchFamily="18" charset="0"/>
                <a:cs typeface="Times New Roman" panose="02020603050405020304" pitchFamily="18" charset="0"/>
              </a:rPr>
              <a:t>stabilirea succesiunii parcurgerii </a:t>
            </a:r>
            <a:r>
              <a:rPr lang="ro-RO" sz="2300" b="0" dirty="0" err="1">
                <a:solidFill>
                  <a:srgbClr val="1B2631"/>
                </a:solidFill>
                <a:latin typeface="Aptos" panose="02020603050405020304" pitchFamily="18" charset="0"/>
                <a:cs typeface="Times New Roman" panose="02020603050405020304" pitchFamily="18" charset="0"/>
              </a:rPr>
              <a:t>unităţilor</a:t>
            </a:r>
            <a:r>
              <a:rPr lang="ro-RO" sz="2300" b="0" dirty="0">
                <a:solidFill>
                  <a:srgbClr val="1B2631"/>
                </a:solidFill>
                <a:latin typeface="Aptos" panose="02020603050405020304" pitchFamily="18" charset="0"/>
                <a:cs typeface="Times New Roman" panose="02020603050405020304" pitchFamily="18" charset="0"/>
              </a:rPr>
              <a:t> de </a:t>
            </a:r>
            <a:r>
              <a:rPr lang="ro-RO" sz="2300" b="0" dirty="0" err="1">
                <a:solidFill>
                  <a:srgbClr val="1B2631"/>
                </a:solidFill>
                <a:latin typeface="Aptos" panose="02020603050405020304" pitchFamily="18" charset="0"/>
                <a:cs typeface="Times New Roman" panose="02020603050405020304" pitchFamily="18" charset="0"/>
              </a:rPr>
              <a:t>învăţare</a:t>
            </a:r>
            <a:r>
              <a:rPr lang="ro-RO" sz="2300" b="0" dirty="0">
                <a:solidFill>
                  <a:srgbClr val="1B2631"/>
                </a:solidFill>
                <a:latin typeface="Aptos" panose="02020603050405020304" pitchFamily="18" charset="0"/>
                <a:cs typeface="Times New Roman" panose="02020603050405020304" pitchFamily="18" charset="0"/>
              </a:rPr>
              <a:t>;</a:t>
            </a:r>
          </a:p>
          <a:p>
            <a:pPr marL="893763" indent="-277813" algn="just">
              <a:spcBef>
                <a:spcPts val="0"/>
              </a:spcBef>
              <a:spcAft>
                <a:spcPts val="400"/>
              </a:spcAft>
              <a:buSzPct val="100000"/>
              <a:buFont typeface="+mj-lt"/>
              <a:buAutoNum type="arabicPeriod"/>
              <a:tabLst>
                <a:tab pos="7315200" algn="l"/>
                <a:tab pos="8229600" algn="l"/>
                <a:tab pos="9144000" algn="l"/>
                <a:tab pos="10058400" algn="l"/>
              </a:tabLst>
              <a:defRPr/>
            </a:pPr>
            <a:r>
              <a:rPr lang="ro-RO" sz="2300" b="0" dirty="0">
                <a:solidFill>
                  <a:srgbClr val="1B2631"/>
                </a:solidFill>
                <a:latin typeface="Aptos" panose="02020603050405020304" pitchFamily="18" charset="0"/>
                <a:cs typeface="Times New Roman" panose="02020603050405020304" pitchFamily="18" charset="0"/>
              </a:rPr>
              <a:t>stabilirea bugetului de timp necesar pentru fiecare unitate de </a:t>
            </a:r>
            <a:r>
              <a:rPr lang="ro-RO" sz="2300" b="0" dirty="0" err="1">
                <a:solidFill>
                  <a:srgbClr val="1B2631"/>
                </a:solidFill>
                <a:latin typeface="Aptos" panose="02020603050405020304" pitchFamily="18" charset="0"/>
                <a:cs typeface="Times New Roman" panose="02020603050405020304" pitchFamily="18" charset="0"/>
              </a:rPr>
              <a:t>învăţare</a:t>
            </a:r>
            <a:r>
              <a:rPr lang="ro-RO" sz="2300" b="0" dirty="0">
                <a:solidFill>
                  <a:srgbClr val="1B2631"/>
                </a:solidFill>
                <a:latin typeface="Aptos" panose="02020603050405020304" pitchFamily="18" charset="0"/>
                <a:cs typeface="Times New Roman" panose="02020603050405020304" pitchFamily="18" charset="0"/>
              </a:rPr>
              <a:t>.</a:t>
            </a:r>
          </a:p>
          <a:p>
            <a:pPr marL="0" indent="0">
              <a:spcAft>
                <a:spcPts val="400"/>
              </a:spcAft>
              <a:buNone/>
            </a:pPr>
            <a:endParaRPr lang="en-US"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68</a:t>
            </a:r>
          </a:p>
        </p:txBody>
      </p:sp>
    </p:spTree>
    <p:extLst>
      <p:ext uri="{BB962C8B-B14F-4D97-AF65-F5344CB8AC3E}">
        <p14:creationId xmlns:p14="http://schemas.microsoft.com/office/powerpoint/2010/main" val="3538654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3920C-23FF-4EA5-A402-395A59DF10CE}"/>
              </a:ext>
            </a:extLst>
          </p:cNvPr>
          <p:cNvSpPr>
            <a:spLocks noGrp="1"/>
          </p:cNvSpPr>
          <p:nvPr>
            <p:ph type="title"/>
          </p:nvPr>
        </p:nvSpPr>
        <p:spPr>
          <a:xfrm>
            <a:off x="857250" y="250528"/>
            <a:ext cx="7429499" cy="1478570"/>
          </a:xfrm>
        </p:spPr>
        <p:txBody>
          <a:bodyPr wrap="square" lIns="45720" tIns="27432" rIns="45720" bIns="27432"/>
          <a:lstStyle/>
          <a:p>
            <a:pPr marL="1587" indent="0">
              <a:lnSpc>
                <a:spcPct val="90000"/>
              </a:lnSpc>
              <a:spcBef>
                <a:spcPts val="1200"/>
              </a:spcBef>
              <a:spcAft>
                <a:spcPts val="700"/>
              </a:spcAft>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en-US" sz="2700" b="1"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Planificarea</a:t>
            </a:r>
            <a:r>
              <a:rPr lang="en-US"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și proiectarea didactică</a:t>
            </a:r>
          </a:p>
        </p:txBody>
      </p:sp>
      <p:sp>
        <p:nvSpPr>
          <p:cNvPr id="3" name="Content Placeholder 2">
            <a:extLst>
              <a:ext uri="{FF2B5EF4-FFF2-40B4-BE49-F238E27FC236}">
                <a16:creationId xmlns:a16="http://schemas.microsoft.com/office/drawing/2014/main" id="{D7B3AF1E-BDCF-423D-A709-911ECAE12108}"/>
              </a:ext>
            </a:extLst>
          </p:cNvPr>
          <p:cNvSpPr>
            <a:spLocks noGrp="1"/>
          </p:cNvSpPr>
          <p:nvPr>
            <p:ph idx="1"/>
          </p:nvPr>
        </p:nvSpPr>
        <p:spPr>
          <a:xfrm>
            <a:off x="683568" y="1772816"/>
            <a:ext cx="8062664" cy="4824536"/>
          </a:xfrm>
        </p:spPr>
        <p:txBody>
          <a:bodyPr wrap="square" lIns="45720" tIns="27432" rIns="45720" bIns="27432"/>
          <a:lstStyle/>
          <a:p>
            <a:pPr marL="0" indent="447675" algn="just">
              <a:spcBef>
                <a:spcPts val="0"/>
              </a:spcBef>
              <a:spcAft>
                <a:spcPts val="400"/>
              </a:spcAft>
              <a:buSzPct val="100000"/>
              <a:buNone/>
              <a:tabLst>
                <a:tab pos="7315200" algn="l"/>
                <a:tab pos="8229600" algn="l"/>
                <a:tab pos="9144000" algn="l"/>
                <a:tab pos="10058400" algn="l"/>
              </a:tabLst>
              <a:defRPr/>
            </a:pPr>
            <a:r>
              <a:rPr lang="ro-RO" sz="2300" b="0" dirty="0">
                <a:solidFill>
                  <a:srgbClr val="1B2631"/>
                </a:solidFill>
                <a:latin typeface="Aptos" panose="02020603050405020304" pitchFamily="18" charset="0"/>
                <a:cs typeface="Times New Roman" panose="02020603050405020304" pitchFamily="18" charset="0"/>
              </a:rPr>
              <a:t>Planificarea calendaristică anuală nu se realizează pe baza manualelor </a:t>
            </a:r>
            <a:r>
              <a:rPr lang="ro-RO" sz="2300" b="0" dirty="0" err="1">
                <a:solidFill>
                  <a:srgbClr val="1B2631"/>
                </a:solidFill>
                <a:latin typeface="Aptos" panose="02020603050405020304" pitchFamily="18" charset="0"/>
                <a:cs typeface="Times New Roman" panose="02020603050405020304" pitchFamily="18" charset="0"/>
              </a:rPr>
              <a:t>şcolare</a:t>
            </a:r>
            <a:r>
              <a:rPr lang="ro-RO" sz="2300" b="0" dirty="0">
                <a:solidFill>
                  <a:srgbClr val="1B2631"/>
                </a:solidFill>
                <a:latin typeface="Aptos" panose="02020603050405020304" pitchFamily="18" charset="0"/>
                <a:cs typeface="Times New Roman" panose="02020603050405020304" pitchFamily="18" charset="0"/>
              </a:rPr>
              <a:t>, acestea fiind materiale curriculare adresate elevilor.</a:t>
            </a:r>
            <a:endParaRPr lang="en-US" sz="2400" dirty="0">
              <a:latin typeface="Times New Roman" panose="02020603050405020304" pitchFamily="18" charset="0"/>
              <a:cs typeface="Times New Roman" panose="02020603050405020304" pitchFamily="18" charset="0"/>
            </a:endParaRPr>
          </a:p>
          <a:p>
            <a:pPr marL="0" indent="447675" algn="just">
              <a:spcBef>
                <a:spcPts val="0"/>
              </a:spcBef>
              <a:spcAft>
                <a:spcPts val="400"/>
              </a:spcAft>
              <a:buSzPct val="100000"/>
              <a:buNone/>
              <a:tabLst>
                <a:tab pos="7315200" algn="l"/>
                <a:tab pos="8229600" algn="l"/>
                <a:tab pos="9144000" algn="l"/>
                <a:tab pos="10058400" algn="l"/>
              </a:tabLst>
              <a:defRPr/>
            </a:pPr>
            <a:r>
              <a:rPr lang="en-US" sz="2300" b="0" dirty="0">
                <a:solidFill>
                  <a:srgbClr val="1B2631"/>
                </a:solidFill>
                <a:latin typeface="Aptos" panose="02020603050405020304" pitchFamily="18" charset="0"/>
                <a:cs typeface="Times New Roman" panose="02020603050405020304" pitchFamily="18" charset="0"/>
              </a:rPr>
              <a:t>Nu </a:t>
            </a:r>
            <a:r>
              <a:rPr lang="en-US" sz="2300" b="0" dirty="0" err="1">
                <a:solidFill>
                  <a:srgbClr val="1B2631"/>
                </a:solidFill>
                <a:latin typeface="Aptos" panose="02020603050405020304" pitchFamily="18" charset="0"/>
                <a:cs typeface="Times New Roman" panose="02020603050405020304" pitchFamily="18" charset="0"/>
              </a:rPr>
              <a:t>contează</a:t>
            </a:r>
            <a:r>
              <a:rPr lang="en-US" sz="2300" b="0" dirty="0">
                <a:solidFill>
                  <a:srgbClr val="1B2631"/>
                </a:solidFill>
                <a:latin typeface="Aptos" panose="02020603050405020304" pitchFamily="18" charset="0"/>
                <a:cs typeface="Times New Roman" panose="02020603050405020304" pitchFamily="18" charset="0"/>
              </a:rPr>
              <a:t> </a:t>
            </a:r>
            <a:r>
              <a:rPr lang="en-US" sz="2300" b="0" dirty="0" err="1">
                <a:solidFill>
                  <a:srgbClr val="1B2631"/>
                </a:solidFill>
                <a:latin typeface="Aptos" panose="02020603050405020304" pitchFamily="18" charset="0"/>
                <a:cs typeface="Times New Roman" panose="02020603050405020304" pitchFamily="18" charset="0"/>
              </a:rPr>
              <a:t>ordinea</a:t>
            </a:r>
            <a:r>
              <a:rPr lang="en-US" sz="2300" b="0" dirty="0">
                <a:solidFill>
                  <a:srgbClr val="1B2631"/>
                </a:solidFill>
                <a:latin typeface="Aptos" panose="02020603050405020304" pitchFamily="18" charset="0"/>
                <a:cs typeface="Times New Roman" panose="02020603050405020304" pitchFamily="18" charset="0"/>
              </a:rPr>
              <a:t> de </a:t>
            </a:r>
            <a:r>
              <a:rPr lang="en-US" sz="2300" b="0" dirty="0" err="1">
                <a:solidFill>
                  <a:srgbClr val="1B2631"/>
                </a:solidFill>
                <a:latin typeface="Aptos" panose="02020603050405020304" pitchFamily="18" charset="0"/>
                <a:cs typeface="Times New Roman" panose="02020603050405020304" pitchFamily="18" charset="0"/>
              </a:rPr>
              <a:t>parcurgere</a:t>
            </a:r>
            <a:r>
              <a:rPr lang="en-US" sz="2300" b="0" dirty="0">
                <a:solidFill>
                  <a:srgbClr val="1B2631"/>
                </a:solidFill>
                <a:latin typeface="Aptos" panose="02020603050405020304" pitchFamily="18" charset="0"/>
                <a:cs typeface="Times New Roman" panose="02020603050405020304" pitchFamily="18" charset="0"/>
              </a:rPr>
              <a:t> a </a:t>
            </a:r>
            <a:r>
              <a:rPr lang="en-US" sz="2300" b="0" dirty="0" err="1">
                <a:solidFill>
                  <a:srgbClr val="1B2631"/>
                </a:solidFill>
                <a:latin typeface="Aptos" panose="02020603050405020304" pitchFamily="18" charset="0"/>
                <a:cs typeface="Times New Roman" panose="02020603050405020304" pitchFamily="18" charset="0"/>
              </a:rPr>
              <a:t>materiei</a:t>
            </a:r>
            <a:r>
              <a:rPr lang="en-US" sz="2300" b="0" dirty="0">
                <a:solidFill>
                  <a:srgbClr val="1B2631"/>
                </a:solidFill>
                <a:latin typeface="Aptos" panose="02020603050405020304" pitchFamily="18" charset="0"/>
                <a:cs typeface="Times New Roman" panose="02020603050405020304" pitchFamily="18" charset="0"/>
              </a:rPr>
              <a:t> (algebra/</a:t>
            </a:r>
            <a:r>
              <a:rPr lang="en-US" sz="2300" b="0" dirty="0" err="1">
                <a:solidFill>
                  <a:srgbClr val="1B2631"/>
                </a:solidFill>
                <a:latin typeface="Aptos" panose="02020603050405020304" pitchFamily="18" charset="0"/>
                <a:cs typeface="Times New Roman" panose="02020603050405020304" pitchFamily="18" charset="0"/>
              </a:rPr>
              <a:t>geometrie</a:t>
            </a:r>
            <a:r>
              <a:rPr lang="en-US" sz="2300" b="0" dirty="0">
                <a:solidFill>
                  <a:srgbClr val="1B2631"/>
                </a:solidFill>
                <a:latin typeface="Aptos" panose="02020603050405020304" pitchFamily="18" charset="0"/>
                <a:cs typeface="Times New Roman" panose="02020603050405020304" pitchFamily="18" charset="0"/>
              </a:rPr>
              <a:t>/</a:t>
            </a:r>
            <a:r>
              <a:rPr lang="en-US" sz="2300" b="0" dirty="0" err="1">
                <a:solidFill>
                  <a:srgbClr val="1B2631"/>
                </a:solidFill>
                <a:latin typeface="Aptos" panose="02020603050405020304" pitchFamily="18" charset="0"/>
                <a:cs typeface="Times New Roman" panose="02020603050405020304" pitchFamily="18" charset="0"/>
              </a:rPr>
              <a:t>analiză</a:t>
            </a:r>
            <a:r>
              <a:rPr lang="en-US" sz="2300" b="0" dirty="0">
                <a:solidFill>
                  <a:srgbClr val="1B2631"/>
                </a:solidFill>
                <a:latin typeface="Aptos" panose="02020603050405020304" pitchFamily="18" charset="0"/>
                <a:cs typeface="Times New Roman" panose="02020603050405020304" pitchFamily="18" charset="0"/>
              </a:rPr>
              <a:t>), </a:t>
            </a:r>
            <a:r>
              <a:rPr lang="en-US" sz="2300" b="0" dirty="0" err="1">
                <a:solidFill>
                  <a:srgbClr val="1B2631"/>
                </a:solidFill>
                <a:latin typeface="Aptos" panose="02020603050405020304" pitchFamily="18" charset="0"/>
                <a:cs typeface="Times New Roman" panose="02020603050405020304" pitchFamily="18" charset="0"/>
              </a:rPr>
              <a:t>doar</a:t>
            </a:r>
            <a:r>
              <a:rPr lang="en-US" sz="2300" b="0" dirty="0">
                <a:solidFill>
                  <a:srgbClr val="1B2631"/>
                </a:solidFill>
                <a:latin typeface="Aptos" panose="02020603050405020304" pitchFamily="18" charset="0"/>
                <a:cs typeface="Times New Roman" panose="02020603050405020304" pitchFamily="18" charset="0"/>
              </a:rPr>
              <a:t> ca </a:t>
            </a:r>
            <a:r>
              <a:rPr lang="en-US" sz="2300" b="0" dirty="0" err="1">
                <a:solidFill>
                  <a:srgbClr val="1B2631"/>
                </a:solidFill>
                <a:latin typeface="Aptos" panose="02020603050405020304" pitchFamily="18" charset="0"/>
                <a:cs typeface="Times New Roman" panose="02020603050405020304" pitchFamily="18" charset="0"/>
              </a:rPr>
              <a:t>aceasta</a:t>
            </a:r>
            <a:r>
              <a:rPr lang="en-US" sz="2300" b="0" dirty="0">
                <a:solidFill>
                  <a:srgbClr val="1B2631"/>
                </a:solidFill>
                <a:latin typeface="Aptos" panose="02020603050405020304" pitchFamily="18" charset="0"/>
                <a:cs typeface="Times New Roman" panose="02020603050405020304" pitchFamily="18" charset="0"/>
              </a:rPr>
              <a:t> </a:t>
            </a:r>
            <a:r>
              <a:rPr lang="en-US" sz="2300" b="0" dirty="0" err="1">
                <a:solidFill>
                  <a:srgbClr val="1B2631"/>
                </a:solidFill>
                <a:latin typeface="Aptos" panose="02020603050405020304" pitchFamily="18" charset="0"/>
                <a:cs typeface="Times New Roman" panose="02020603050405020304" pitchFamily="18" charset="0"/>
              </a:rPr>
              <a:t>să</a:t>
            </a:r>
            <a:r>
              <a:rPr lang="en-US" sz="2300" b="0" dirty="0">
                <a:solidFill>
                  <a:srgbClr val="1B2631"/>
                </a:solidFill>
                <a:latin typeface="Aptos" panose="02020603050405020304" pitchFamily="18" charset="0"/>
                <a:cs typeface="Times New Roman" panose="02020603050405020304" pitchFamily="18" charset="0"/>
              </a:rPr>
              <a:t> </a:t>
            </a:r>
            <a:r>
              <a:rPr lang="en-US" sz="2300" b="0" dirty="0" err="1">
                <a:solidFill>
                  <a:srgbClr val="1B2631"/>
                </a:solidFill>
                <a:latin typeface="Aptos" panose="02020603050405020304" pitchFamily="18" charset="0"/>
                <a:cs typeface="Times New Roman" panose="02020603050405020304" pitchFamily="18" charset="0"/>
              </a:rPr>
              <a:t>decurgă</a:t>
            </a:r>
            <a:r>
              <a:rPr lang="en-US" sz="2300" b="0" dirty="0">
                <a:solidFill>
                  <a:srgbClr val="1B2631"/>
                </a:solidFill>
                <a:latin typeface="Aptos" panose="02020603050405020304" pitchFamily="18" charset="0"/>
                <a:cs typeface="Times New Roman" panose="02020603050405020304" pitchFamily="18" charset="0"/>
              </a:rPr>
              <a:t> logic din </a:t>
            </a:r>
            <a:r>
              <a:rPr lang="en-US" sz="2300" b="0" dirty="0" err="1">
                <a:solidFill>
                  <a:srgbClr val="1B2631"/>
                </a:solidFill>
                <a:latin typeface="Aptos" panose="02020603050405020304" pitchFamily="18" charset="0"/>
                <a:cs typeface="Times New Roman" panose="02020603050405020304" pitchFamily="18" charset="0"/>
              </a:rPr>
              <a:t>lecțiile</a:t>
            </a:r>
            <a:r>
              <a:rPr lang="en-US" sz="2300" b="0" dirty="0">
                <a:solidFill>
                  <a:srgbClr val="1B2631"/>
                </a:solidFill>
                <a:latin typeface="Aptos" panose="02020603050405020304" pitchFamily="18" charset="0"/>
                <a:cs typeface="Times New Roman" panose="02020603050405020304" pitchFamily="18" charset="0"/>
              </a:rPr>
              <a:t> </a:t>
            </a:r>
            <a:r>
              <a:rPr lang="en-US" sz="2300" b="0" dirty="0" err="1">
                <a:solidFill>
                  <a:srgbClr val="1B2631"/>
                </a:solidFill>
                <a:latin typeface="Aptos" panose="02020603050405020304" pitchFamily="18" charset="0"/>
                <a:cs typeface="Times New Roman" panose="02020603050405020304" pitchFamily="18" charset="0"/>
              </a:rPr>
              <a:t>anterioare</a:t>
            </a:r>
            <a:r>
              <a:rPr lang="en-US" sz="2300" b="0" dirty="0">
                <a:solidFill>
                  <a:srgbClr val="1B2631"/>
                </a:solidFill>
                <a:latin typeface="Aptos" panose="02020603050405020304" pitchFamily="18" charset="0"/>
                <a:cs typeface="Times New Roman" panose="02020603050405020304" pitchFamily="18" charset="0"/>
              </a:rPr>
              <a:t>.</a:t>
            </a:r>
            <a:endParaRPr lang="ro-RO" sz="2400" dirty="0">
              <a:latin typeface="Times New Roman" panose="02020603050405020304" pitchFamily="18" charset="0"/>
              <a:cs typeface="Times New Roman" panose="02020603050405020304" pitchFamily="18" charset="0"/>
            </a:endParaRPr>
          </a:p>
          <a:p>
            <a:pPr marL="0" indent="447675" algn="just">
              <a:spcBef>
                <a:spcPts val="0"/>
              </a:spcBef>
              <a:spcAft>
                <a:spcPts val="400"/>
              </a:spcAft>
              <a:buSzPct val="100000"/>
              <a:buNone/>
              <a:tabLst>
                <a:tab pos="7315200" algn="l"/>
                <a:tab pos="8229600" algn="l"/>
                <a:tab pos="9144000" algn="l"/>
                <a:tab pos="10058400" algn="l"/>
              </a:tabLst>
              <a:defRPr/>
            </a:pPr>
            <a:endParaRPr lang="ro-RO" dirty="0">
              <a:latin typeface="Times New Roman" panose="02020603050405020304" pitchFamily="18" charset="0"/>
              <a:cs typeface="Times New Roman" panose="02020603050405020304" pitchFamily="18" charset="0"/>
            </a:endParaRPr>
          </a:p>
          <a:p>
            <a:pPr marL="0" indent="447675" algn="just">
              <a:spcBef>
                <a:spcPts val="0"/>
              </a:spcBef>
              <a:spcAft>
                <a:spcPts val="400"/>
              </a:spcAft>
              <a:buSzPct val="100000"/>
              <a:buNone/>
              <a:tabLst>
                <a:tab pos="7315200" algn="l"/>
                <a:tab pos="8229600" algn="l"/>
                <a:tab pos="9144000" algn="l"/>
                <a:tab pos="10058400" algn="l"/>
              </a:tabLst>
              <a:defRPr/>
            </a:pPr>
            <a:endParaRPr lang="ro-RO" sz="2400" dirty="0">
              <a:latin typeface="Times New Roman" panose="02020603050405020304" pitchFamily="18" charset="0"/>
              <a:cs typeface="Times New Roman" panose="02020603050405020304" pitchFamily="18" charset="0"/>
            </a:endParaRPr>
          </a:p>
          <a:p>
            <a:pPr marL="0" indent="447675" algn="just">
              <a:spcBef>
                <a:spcPts val="0"/>
              </a:spcBef>
              <a:spcAft>
                <a:spcPts val="400"/>
              </a:spcAft>
              <a:buSzPct val="100000"/>
              <a:buNone/>
              <a:tabLst>
                <a:tab pos="7315200" algn="l"/>
                <a:tab pos="8229600" algn="l"/>
                <a:tab pos="9144000" algn="l"/>
                <a:tab pos="10058400" algn="l"/>
              </a:tabLst>
              <a:defRPr/>
            </a:pPr>
            <a:r>
              <a:rPr lang="ro-RO" sz="2300" b="0" dirty="0">
                <a:solidFill>
                  <a:srgbClr val="1B2631"/>
                </a:solidFill>
                <a:latin typeface="Aptos" panose="02020603050405020304" pitchFamily="18" charset="0"/>
                <a:cs typeface="Times New Roman" panose="02020603050405020304" pitchFamily="18" charset="0"/>
              </a:rPr>
              <a:t>Vezi </a:t>
            </a:r>
            <a:r>
              <a:rPr lang="ro-RO" sz="2300" b="0" i="1" u="sng" dirty="0">
                <a:solidFill>
                  <a:srgbClr val="1B2631"/>
                </a:solidFill>
                <a:latin typeface="Aptos" panose="02020603050405020304" pitchFamily="18" charset="0"/>
                <a:cs typeface="Times New Roman" panose="02020603050405020304" pitchFamily="18" charset="0"/>
              </a:rPr>
              <a:t>Ghidul profesorului</a:t>
            </a:r>
          </a:p>
          <a:p>
            <a:pPr marL="0" indent="0">
              <a:spcAft>
                <a:spcPts val="400"/>
              </a:spcAft>
              <a:buNone/>
            </a:pPr>
            <a:endParaRPr lang="en-US"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69</a:t>
            </a:r>
          </a:p>
        </p:txBody>
      </p:sp>
    </p:spTree>
    <p:extLst>
      <p:ext uri="{BB962C8B-B14F-4D97-AF65-F5344CB8AC3E}">
        <p14:creationId xmlns:p14="http://schemas.microsoft.com/office/powerpoint/2010/main" val="26158524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3920C-23FF-4EA5-A402-395A59DF10CE}"/>
              </a:ext>
            </a:extLst>
          </p:cNvPr>
          <p:cNvSpPr>
            <a:spLocks noGrp="1"/>
          </p:cNvSpPr>
          <p:nvPr>
            <p:ph type="title"/>
          </p:nvPr>
        </p:nvSpPr>
        <p:spPr>
          <a:xfrm>
            <a:off x="857250" y="116632"/>
            <a:ext cx="7429499" cy="1478570"/>
          </a:xfrm>
        </p:spPr>
        <p:txBody>
          <a:bodyPr wrap="square" lIns="45720" tIns="27432" rIns="45720" bIns="27432"/>
          <a:lstStyle/>
          <a:p>
            <a:pPr marL="1587" indent="0">
              <a:lnSpc>
                <a:spcPct val="90000"/>
              </a:lnSpc>
              <a:spcBef>
                <a:spcPts val="1200"/>
              </a:spcBef>
              <a:spcAft>
                <a:spcPts val="700"/>
              </a:spcAft>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en-US" sz="2700" b="1"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Planificarea</a:t>
            </a:r>
            <a:r>
              <a:rPr lang="en-US"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și proiectarea didactică</a:t>
            </a:r>
          </a:p>
        </p:txBody>
      </p:sp>
      <p:sp>
        <p:nvSpPr>
          <p:cNvPr id="3" name="Content Placeholder 2">
            <a:extLst>
              <a:ext uri="{FF2B5EF4-FFF2-40B4-BE49-F238E27FC236}">
                <a16:creationId xmlns:a16="http://schemas.microsoft.com/office/drawing/2014/main" id="{D7B3AF1E-BDCF-423D-A709-911ECAE12108}"/>
              </a:ext>
            </a:extLst>
          </p:cNvPr>
          <p:cNvSpPr>
            <a:spLocks noGrp="1"/>
          </p:cNvSpPr>
          <p:nvPr>
            <p:ph idx="1"/>
          </p:nvPr>
        </p:nvSpPr>
        <p:spPr>
          <a:xfrm>
            <a:off x="683568" y="1772816"/>
            <a:ext cx="8062664" cy="4824536"/>
          </a:xfrm>
        </p:spPr>
        <p:txBody>
          <a:bodyPr wrap="square" lIns="45720" tIns="27432" rIns="45720" bIns="27432"/>
          <a:lstStyle/>
          <a:p>
            <a:pPr marL="1588" indent="803275" algn="just">
              <a:lnSpc>
                <a:spcPct val="90000"/>
              </a:lnSpc>
              <a:spcBef>
                <a:spcPts val="0"/>
              </a:spcBef>
              <a:spcAft>
                <a:spcPts val="400"/>
              </a:spcAft>
              <a:buClr>
                <a:schemeClr val="accent5"/>
              </a:buClr>
              <a:buSzPct val="100000"/>
              <a:buNone/>
              <a:tabLst>
                <a:tab pos="3016250" algn="l"/>
                <a:tab pos="3930650" algn="l"/>
                <a:tab pos="4845050" algn="l"/>
                <a:tab pos="5759450" algn="l"/>
                <a:tab pos="6673850" algn="l"/>
                <a:tab pos="7588250" algn="l"/>
                <a:tab pos="8502650" algn="l"/>
                <a:tab pos="9417050" algn="l"/>
                <a:tab pos="10331450" algn="l"/>
              </a:tabLst>
              <a:defRPr/>
            </a:pPr>
            <a:r>
              <a:rPr lang="ro-RO" sz="2300" b="0" dirty="0">
                <a:solidFill>
                  <a:srgbClr val="1B2631"/>
                </a:solidFill>
                <a:latin typeface="Aptos" panose="02020603050405020304" pitchFamily="18" charset="0"/>
                <a:cs typeface="Times New Roman" panose="02020603050405020304" pitchFamily="18" charset="0"/>
              </a:rPr>
              <a:t>Planificarea calendaristică se poate realiza formal, după următorul model:</a:t>
            </a:r>
          </a:p>
          <a:p>
            <a:pPr marL="1588" indent="0" algn="just">
              <a:lnSpc>
                <a:spcPct val="90000"/>
              </a:lnSpc>
              <a:spcBef>
                <a:spcPts val="0"/>
              </a:spcBef>
              <a:spcAft>
                <a:spcPts val="400"/>
              </a:spcAft>
              <a:buClr>
                <a:schemeClr val="accent5"/>
              </a:buClr>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endParaRPr lang="ro-RO" sz="2400" dirty="0">
              <a:latin typeface="Times New Roman" panose="02020603050405020304" pitchFamily="18" charset="0"/>
              <a:cs typeface="Times New Roman" panose="02020603050405020304" pitchFamily="18" charset="0"/>
            </a:endParaRPr>
          </a:p>
          <a:p>
            <a:pPr marL="1588" indent="0" algn="just">
              <a:lnSpc>
                <a:spcPct val="90000"/>
              </a:lnSpc>
              <a:spcBef>
                <a:spcPts val="0"/>
              </a:spcBef>
              <a:spcAft>
                <a:spcPts val="400"/>
              </a:spcAft>
              <a:buClr>
                <a:schemeClr val="accent5"/>
              </a:buClr>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endParaRPr lang="ro-RO" sz="2400" dirty="0">
              <a:latin typeface="Times New Roman" panose="02020603050405020304" pitchFamily="18" charset="0"/>
              <a:cs typeface="Times New Roman" panose="02020603050405020304" pitchFamily="18" charset="0"/>
            </a:endParaRPr>
          </a:p>
          <a:p>
            <a:pPr marL="1588" indent="0" algn="just">
              <a:lnSpc>
                <a:spcPct val="90000"/>
              </a:lnSpc>
              <a:spcBef>
                <a:spcPts val="0"/>
              </a:spcBef>
              <a:spcAft>
                <a:spcPts val="400"/>
              </a:spcAft>
              <a:buClr>
                <a:schemeClr val="accent5"/>
              </a:buClr>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endParaRPr lang="ro-RO" sz="2400" dirty="0">
              <a:latin typeface="Times New Roman" panose="02020603050405020304" pitchFamily="18" charset="0"/>
              <a:cs typeface="Times New Roman" panose="02020603050405020304" pitchFamily="18" charset="0"/>
            </a:endParaRPr>
          </a:p>
        </p:txBody>
      </p:sp>
      <p:graphicFrame>
        <p:nvGraphicFramePr>
          <p:cNvPr id="4" name="Table 4">
            <a:extLst>
              <a:ext uri="{FF2B5EF4-FFF2-40B4-BE49-F238E27FC236}">
                <a16:creationId xmlns:a16="http://schemas.microsoft.com/office/drawing/2014/main" id="{F81DF144-161B-45B0-B517-CDBB9F0F934B}"/>
              </a:ext>
            </a:extLst>
          </p:cNvPr>
          <p:cNvGraphicFramePr>
            <a:graphicFrameLocks noGrp="1"/>
          </p:cNvGraphicFramePr>
          <p:nvPr>
            <p:extLst>
              <p:ext uri="{D42A27DB-BD31-4B8C-83A1-F6EECF244321}">
                <p14:modId xmlns:p14="http://schemas.microsoft.com/office/powerpoint/2010/main" val="1496309546"/>
              </p:ext>
            </p:extLst>
          </p:nvPr>
        </p:nvGraphicFramePr>
        <p:xfrm>
          <a:off x="397768" y="2492897"/>
          <a:ext cx="8348466" cy="2993136"/>
        </p:xfrm>
        <a:graphic>
          <a:graphicData uri="http://schemas.openxmlformats.org/drawingml/2006/table">
            <a:tbl>
              <a:tblPr firstRow="1" bandRow="1">
                <a:tableStyleId>{5C22544A-7EE6-4342-B048-85BDC9FD1C3A}</a:tableStyleId>
              </a:tblPr>
              <a:tblGrid>
                <a:gridCol w="1391411">
                  <a:extLst>
                    <a:ext uri="{9D8B030D-6E8A-4147-A177-3AD203B41FA5}">
                      <a16:colId xmlns:a16="http://schemas.microsoft.com/office/drawing/2014/main" val="4097992093"/>
                    </a:ext>
                  </a:extLst>
                </a:gridCol>
                <a:gridCol w="1391411">
                  <a:extLst>
                    <a:ext uri="{9D8B030D-6E8A-4147-A177-3AD203B41FA5}">
                      <a16:colId xmlns:a16="http://schemas.microsoft.com/office/drawing/2014/main" val="1510288295"/>
                    </a:ext>
                  </a:extLst>
                </a:gridCol>
                <a:gridCol w="1391411">
                  <a:extLst>
                    <a:ext uri="{9D8B030D-6E8A-4147-A177-3AD203B41FA5}">
                      <a16:colId xmlns:a16="http://schemas.microsoft.com/office/drawing/2014/main" val="3924119728"/>
                    </a:ext>
                  </a:extLst>
                </a:gridCol>
                <a:gridCol w="1391411">
                  <a:extLst>
                    <a:ext uri="{9D8B030D-6E8A-4147-A177-3AD203B41FA5}">
                      <a16:colId xmlns:a16="http://schemas.microsoft.com/office/drawing/2014/main" val="2076392906"/>
                    </a:ext>
                  </a:extLst>
                </a:gridCol>
                <a:gridCol w="1391411">
                  <a:extLst>
                    <a:ext uri="{9D8B030D-6E8A-4147-A177-3AD203B41FA5}">
                      <a16:colId xmlns:a16="http://schemas.microsoft.com/office/drawing/2014/main" val="629410735"/>
                    </a:ext>
                  </a:extLst>
                </a:gridCol>
                <a:gridCol w="1391411">
                  <a:extLst>
                    <a:ext uri="{9D8B030D-6E8A-4147-A177-3AD203B41FA5}">
                      <a16:colId xmlns:a16="http://schemas.microsoft.com/office/drawing/2014/main" val="3717603451"/>
                    </a:ext>
                  </a:extLst>
                </a:gridCol>
              </a:tblGrid>
              <a:tr h="6242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o-RO" sz="1100" b="1" dirty="0">
                          <a:solidFill>
                            <a:srgbClr val="FFFFFF"/>
                          </a:solidFill>
                          <a:latin typeface="Aptos" panose="02020603050405020304" pitchFamily="18" charset="0"/>
                          <a:cs typeface="Times New Roman" panose="02020603050405020304" pitchFamily="18" charset="0"/>
                        </a:rPr>
                        <a:t>Unitatea de învățare</a:t>
                      </a:r>
                    </a:p>
                    <a:p>
                      <a:pPr algn="ctr"/>
                      <a:endParaRPr lang="en-US" sz="1600" dirty="0"/>
                    </a:p>
                  </a:txBody>
                  <a:tcPr marL="50292" marR="50292" marT="32004" marB="32004">
                    <a:solidFill>
                      <a:srgbClr val="1F374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o-RO" sz="1100" b="1" dirty="0">
                          <a:solidFill>
                            <a:srgbClr val="FFFFFF"/>
                          </a:solidFill>
                          <a:latin typeface="Aptos" panose="02020603050405020304" pitchFamily="18" charset="0"/>
                          <a:cs typeface="Times New Roman" panose="02020603050405020304" pitchFamily="18" charset="0"/>
                        </a:rPr>
                        <a:t>Competențe specifice</a:t>
                      </a:r>
                    </a:p>
                    <a:p>
                      <a:pPr algn="ctr"/>
                      <a:endParaRPr lang="en-US" sz="1600" dirty="0"/>
                    </a:p>
                  </a:txBody>
                  <a:tcPr marL="50292" marR="50292" marT="32004" marB="32004">
                    <a:solidFill>
                      <a:srgbClr val="1F374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o-RO" sz="1100" b="1" dirty="0">
                          <a:solidFill>
                            <a:srgbClr val="FFFFFF"/>
                          </a:solidFill>
                          <a:latin typeface="Aptos" panose="02020603050405020304" pitchFamily="18" charset="0"/>
                          <a:cs typeface="Times New Roman" panose="02020603050405020304" pitchFamily="18" charset="0"/>
                        </a:rPr>
                        <a:t>Conținuturi</a:t>
                      </a:r>
                    </a:p>
                    <a:p>
                      <a:pPr algn="ctr"/>
                      <a:endParaRPr lang="en-US" sz="1600" dirty="0"/>
                    </a:p>
                  </a:txBody>
                  <a:tcPr marL="50292" marR="50292" marT="32004" marB="32004">
                    <a:solidFill>
                      <a:srgbClr val="1F374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o-RO" sz="1100" b="1" dirty="0">
                          <a:solidFill>
                            <a:srgbClr val="FFFFFF"/>
                          </a:solidFill>
                          <a:latin typeface="Aptos" panose="02020603050405020304" pitchFamily="18" charset="0"/>
                          <a:cs typeface="Times New Roman" panose="02020603050405020304" pitchFamily="18" charset="0"/>
                        </a:rPr>
                        <a:t>Nr. ore alocate</a:t>
                      </a:r>
                    </a:p>
                    <a:p>
                      <a:pPr algn="ctr"/>
                      <a:endParaRPr lang="en-US" sz="1600" dirty="0"/>
                    </a:p>
                  </a:txBody>
                  <a:tcPr marL="50292" marR="50292" marT="32004" marB="32004">
                    <a:solidFill>
                      <a:srgbClr val="1F374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o-RO" sz="1100" b="1" dirty="0">
                          <a:solidFill>
                            <a:srgbClr val="FFFFFF"/>
                          </a:solidFill>
                          <a:latin typeface="Aptos" panose="02020603050405020304" pitchFamily="18" charset="0"/>
                          <a:cs typeface="Times New Roman" panose="02020603050405020304" pitchFamily="18" charset="0"/>
                        </a:rPr>
                        <a:t>Săptămâna</a:t>
                      </a:r>
                    </a:p>
                    <a:p>
                      <a:pPr algn="ctr"/>
                      <a:endParaRPr lang="en-US" sz="1600" dirty="0"/>
                    </a:p>
                  </a:txBody>
                  <a:tcPr marL="50292" marR="50292" marT="32004" marB="32004">
                    <a:solidFill>
                      <a:srgbClr val="1F374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o-RO" sz="1100" b="1" dirty="0">
                          <a:solidFill>
                            <a:srgbClr val="FFFFFF"/>
                          </a:solidFill>
                          <a:latin typeface="Aptos" panose="02020603050405020304" pitchFamily="18" charset="0"/>
                          <a:cs typeface="Times New Roman" panose="02020603050405020304" pitchFamily="18" charset="0"/>
                        </a:rPr>
                        <a:t>Observații/ </a:t>
                      </a:r>
                      <a:r>
                        <a:rPr lang="en-US" sz="1100" b="1" dirty="0" err="1">
                          <a:solidFill>
                            <a:srgbClr val="FFFFFF"/>
                          </a:solidFill>
                          <a:latin typeface="Aptos" panose="02020603050405020304" pitchFamily="18" charset="0"/>
                          <a:cs typeface="Times New Roman" panose="02020603050405020304" pitchFamily="18" charset="0"/>
                        </a:rPr>
                        <a:t>Intervalul</a:t>
                      </a:r>
                      <a:endParaRPr lang="ro-RO" sz="1600" dirty="0">
                        <a:latin typeface="Times New Roman" panose="02020603050405020304" pitchFamily="18" charset="0"/>
                        <a:cs typeface="Times New Roman" panose="02020603050405020304" pitchFamily="18" charset="0"/>
                      </a:endParaRPr>
                    </a:p>
                    <a:p>
                      <a:pPr algn="ctr"/>
                      <a:endParaRPr lang="en-US" sz="1600" dirty="0"/>
                    </a:p>
                  </a:txBody>
                  <a:tcPr marL="50292" marR="50292" marT="32004" marB="32004">
                    <a:solidFill>
                      <a:srgbClr val="1F374E"/>
                    </a:solidFill>
                  </a:tcPr>
                </a:tc>
                <a:extLst>
                  <a:ext uri="{0D108BD9-81ED-4DB2-BD59-A6C34878D82A}">
                    <a16:rowId xmlns:a16="http://schemas.microsoft.com/office/drawing/2014/main" val="3660603630"/>
                  </a:ext>
                </a:extLst>
              </a:tr>
              <a:tr h="21040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1" dirty="0">
                          <a:solidFill>
                            <a:srgbClr val="1B2631"/>
                          </a:solidFill>
                          <a:latin typeface="Aptos" panose="02020603050405020304" pitchFamily="18" charset="0"/>
                          <a:cs typeface="Times New Roman" panose="02020603050405020304" pitchFamily="18" charset="0"/>
                        </a:rPr>
                        <a:t>[</a:t>
                      </a:r>
                      <a:r>
                        <a:rPr lang="ro-RO" sz="1400" b="0" i="1" dirty="0">
                          <a:solidFill>
                            <a:srgbClr val="1B2631"/>
                          </a:solidFill>
                          <a:latin typeface="Aptos" panose="02020603050405020304" pitchFamily="18" charset="0"/>
                          <a:cs typeface="Times New Roman" panose="02020603050405020304" pitchFamily="18" charset="0"/>
                        </a:rPr>
                        <a:t>se menționează titluri/teme</a:t>
                      </a:r>
                      <a:r>
                        <a:rPr lang="en-US" sz="1400" b="0" i="1" dirty="0">
                          <a:solidFill>
                            <a:srgbClr val="1B2631"/>
                          </a:solidFill>
                          <a:latin typeface="Aptos" panose="02020603050405020304" pitchFamily="18" charset="0"/>
                          <a:cs typeface="Times New Roman" panose="02020603050405020304" pitchFamily="18" charset="0"/>
                        </a:rPr>
                        <a:t>]</a:t>
                      </a:r>
                      <a:endParaRPr lang="ro-RO" sz="2400" i="1" dirty="0">
                        <a:latin typeface="Times New Roman" panose="02020603050405020304" pitchFamily="18" charset="0"/>
                        <a:cs typeface="Times New Roman" panose="02020603050405020304" pitchFamily="18" charset="0"/>
                      </a:endParaRPr>
                    </a:p>
                    <a:p>
                      <a:pPr algn="ctr"/>
                      <a:endParaRPr lang="en-US" sz="2400" dirty="0"/>
                    </a:p>
                  </a:txBody>
                  <a:tcPr marL="50292" marR="50292" marT="32004" marB="32004">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1" dirty="0">
                          <a:solidFill>
                            <a:srgbClr val="1B2631"/>
                          </a:solidFill>
                          <a:latin typeface="Aptos" panose="02020603050405020304" pitchFamily="18" charset="0"/>
                          <a:cs typeface="Times New Roman" panose="02020603050405020304" pitchFamily="18" charset="0"/>
                        </a:rPr>
                        <a:t>[</a:t>
                      </a:r>
                      <a:r>
                        <a:rPr lang="ro-RO" sz="1400" b="0" i="1" dirty="0">
                          <a:solidFill>
                            <a:srgbClr val="1B2631"/>
                          </a:solidFill>
                          <a:latin typeface="Aptos" panose="02020603050405020304" pitchFamily="18" charset="0"/>
                          <a:cs typeface="Times New Roman" panose="02020603050405020304" pitchFamily="18" charset="0"/>
                        </a:rPr>
                        <a:t>se precizează numărul </a:t>
                      </a:r>
                      <a:r>
                        <a:rPr lang="ro-RO" sz="1400" b="0" i="1" dirty="0" err="1">
                          <a:solidFill>
                            <a:srgbClr val="1B2631"/>
                          </a:solidFill>
                          <a:latin typeface="Aptos" panose="02020603050405020304" pitchFamily="18" charset="0"/>
                          <a:cs typeface="Times New Roman" panose="02020603050405020304" pitchFamily="18" charset="0"/>
                        </a:rPr>
                        <a:t>criterial</a:t>
                      </a:r>
                      <a:r>
                        <a:rPr lang="ro-RO" sz="1400" b="0" i="1" dirty="0">
                          <a:solidFill>
                            <a:srgbClr val="1B2631"/>
                          </a:solidFill>
                          <a:latin typeface="Aptos" panose="02020603050405020304" pitchFamily="18" charset="0"/>
                          <a:cs typeface="Times New Roman" panose="02020603050405020304" pitchFamily="18" charset="0"/>
                        </a:rPr>
                        <a:t> al CS din programa școlară</a:t>
                      </a:r>
                      <a:r>
                        <a:rPr lang="en-US" sz="1400" b="0" i="1" dirty="0">
                          <a:solidFill>
                            <a:srgbClr val="1B2631"/>
                          </a:solidFill>
                          <a:latin typeface="Aptos" panose="02020603050405020304" pitchFamily="18" charset="0"/>
                          <a:cs typeface="Times New Roman" panose="02020603050405020304" pitchFamily="18" charset="0"/>
                        </a:rPr>
                        <a:t>]</a:t>
                      </a:r>
                      <a:endParaRPr lang="ro-RO" sz="2400" i="1" dirty="0">
                        <a:latin typeface="Times New Roman" panose="02020603050405020304" pitchFamily="18" charset="0"/>
                        <a:cs typeface="Times New Roman" panose="02020603050405020304" pitchFamily="18" charset="0"/>
                      </a:endParaRPr>
                    </a:p>
                    <a:p>
                      <a:pPr algn="ctr"/>
                      <a:endParaRPr lang="en-US" sz="2400" dirty="0"/>
                    </a:p>
                  </a:txBody>
                  <a:tcPr marL="50292" marR="50292" marT="32004" marB="32004">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1" dirty="0">
                          <a:solidFill>
                            <a:srgbClr val="1B2631"/>
                          </a:solidFill>
                          <a:latin typeface="Aptos" panose="02020603050405020304" pitchFamily="18" charset="0"/>
                          <a:cs typeface="Times New Roman" panose="02020603050405020304" pitchFamily="18" charset="0"/>
                        </a:rPr>
                        <a:t>[</a:t>
                      </a:r>
                      <a:r>
                        <a:rPr lang="ro-RO" sz="1400" b="0" i="1" dirty="0">
                          <a:solidFill>
                            <a:srgbClr val="1B2631"/>
                          </a:solidFill>
                          <a:latin typeface="Aptos" panose="02020603050405020304" pitchFamily="18" charset="0"/>
                          <a:cs typeface="Times New Roman" panose="02020603050405020304" pitchFamily="18" charset="0"/>
                        </a:rPr>
                        <a:t>din conținuturile programei școlare</a:t>
                      </a:r>
                      <a:r>
                        <a:rPr lang="en-US" sz="1400" b="0" i="1" dirty="0">
                          <a:solidFill>
                            <a:srgbClr val="1B2631"/>
                          </a:solidFill>
                          <a:latin typeface="Aptos" panose="02020603050405020304" pitchFamily="18" charset="0"/>
                          <a:cs typeface="Times New Roman" panose="02020603050405020304" pitchFamily="18" charset="0"/>
                        </a:rPr>
                        <a:t>]</a:t>
                      </a:r>
                      <a:endParaRPr lang="ro-RO" sz="2400" i="1" dirty="0">
                        <a:latin typeface="Times New Roman" panose="02020603050405020304" pitchFamily="18" charset="0"/>
                        <a:cs typeface="Times New Roman" panose="02020603050405020304" pitchFamily="18" charset="0"/>
                      </a:endParaRPr>
                    </a:p>
                    <a:p>
                      <a:pPr algn="ctr"/>
                      <a:endParaRPr lang="en-US" sz="2400" dirty="0"/>
                    </a:p>
                  </a:txBody>
                  <a:tcPr marL="50292" marR="50292" marT="32004" marB="32004">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1" dirty="0">
                          <a:solidFill>
                            <a:srgbClr val="1B2631"/>
                          </a:solidFill>
                          <a:latin typeface="Aptos" panose="02020603050405020304" pitchFamily="18" charset="0"/>
                          <a:cs typeface="Times New Roman" panose="02020603050405020304" pitchFamily="18" charset="0"/>
                        </a:rPr>
                        <a:t>[</a:t>
                      </a:r>
                      <a:r>
                        <a:rPr lang="ro-RO" sz="1400" b="0" i="1" dirty="0">
                          <a:solidFill>
                            <a:srgbClr val="1B2631"/>
                          </a:solidFill>
                          <a:latin typeface="Aptos" panose="02020603050405020304" pitchFamily="18" charset="0"/>
                          <a:cs typeface="Times New Roman" panose="02020603050405020304" pitchFamily="18" charset="0"/>
                        </a:rPr>
                        <a:t>stabilite de către cadrul didactic</a:t>
                      </a:r>
                      <a:r>
                        <a:rPr lang="en-US" sz="1400" b="0" i="1" dirty="0">
                          <a:solidFill>
                            <a:srgbClr val="1B2631"/>
                          </a:solidFill>
                          <a:latin typeface="Aptos" panose="02020603050405020304" pitchFamily="18" charset="0"/>
                          <a:cs typeface="Times New Roman" panose="02020603050405020304" pitchFamily="18" charset="0"/>
                        </a:rPr>
                        <a:t>]</a:t>
                      </a:r>
                      <a:endParaRPr lang="ro-RO" sz="2400" b="1" i="1" dirty="0">
                        <a:latin typeface="Times New Roman" panose="02020603050405020304" pitchFamily="18" charset="0"/>
                        <a:cs typeface="Times New Roman" panose="02020603050405020304" pitchFamily="18" charset="0"/>
                      </a:endParaRPr>
                    </a:p>
                    <a:p>
                      <a:pPr algn="ctr"/>
                      <a:endParaRPr lang="en-US" sz="2400" dirty="0"/>
                    </a:p>
                  </a:txBody>
                  <a:tcPr marL="50292" marR="50292" marT="32004" marB="32004">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1" dirty="0">
                          <a:solidFill>
                            <a:srgbClr val="1B2631"/>
                          </a:solidFill>
                          <a:latin typeface="Aptos" panose="02020603050405020304" pitchFamily="18" charset="0"/>
                          <a:cs typeface="Times New Roman" panose="02020603050405020304" pitchFamily="18" charset="0"/>
                        </a:rPr>
                        <a:t>[</a:t>
                      </a:r>
                      <a:r>
                        <a:rPr lang="ro-RO" sz="1400" b="0" i="1" dirty="0">
                          <a:solidFill>
                            <a:srgbClr val="1B2631"/>
                          </a:solidFill>
                          <a:latin typeface="Aptos" panose="02020603050405020304" pitchFamily="18" charset="0"/>
                          <a:cs typeface="Times New Roman" panose="02020603050405020304" pitchFamily="18" charset="0"/>
                        </a:rPr>
                        <a:t>se precizează săptămâna sau săptămânile</a:t>
                      </a:r>
                      <a:r>
                        <a:rPr lang="en-US" sz="1400" b="0" i="1" dirty="0">
                          <a:solidFill>
                            <a:srgbClr val="1B2631"/>
                          </a:solidFill>
                          <a:latin typeface="Aptos" panose="02020603050405020304" pitchFamily="18" charset="0"/>
                          <a:cs typeface="Times New Roman" panose="02020603050405020304" pitchFamily="18" charset="0"/>
                        </a:rPr>
                        <a:t>]</a:t>
                      </a:r>
                      <a:r>
                        <a:rPr lang="ro-RO" sz="1400" b="0" i="1" dirty="0">
                          <a:solidFill>
                            <a:srgbClr val="1B2631"/>
                          </a:solidFill>
                          <a:latin typeface="Aptos" panose="02020603050405020304" pitchFamily="18" charset="0"/>
                          <a:cs typeface="Times New Roman" panose="02020603050405020304" pitchFamily="18" charset="0"/>
                        </a:rPr>
                        <a:t> *</a:t>
                      </a:r>
                    </a:p>
                    <a:p>
                      <a:pPr algn="ctr"/>
                      <a:endParaRPr lang="en-US" sz="2400" dirty="0"/>
                    </a:p>
                  </a:txBody>
                  <a:tcPr marL="50292" marR="50292" marT="32004" marB="32004">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i="1" dirty="0">
                          <a:solidFill>
                            <a:srgbClr val="1B2631"/>
                          </a:solidFill>
                          <a:latin typeface="Aptos" panose="02020603050405020304" pitchFamily="18" charset="0"/>
                          <a:cs typeface="Times New Roman" panose="02020603050405020304" pitchFamily="18" charset="0"/>
                        </a:rPr>
                        <a:t>[</a:t>
                      </a:r>
                      <a:r>
                        <a:rPr lang="ro-RO" sz="1400" b="0" i="1" dirty="0">
                          <a:solidFill>
                            <a:srgbClr val="1B2631"/>
                          </a:solidFill>
                          <a:latin typeface="Aptos" panose="02020603050405020304" pitchFamily="18" charset="0"/>
                          <a:cs typeface="Times New Roman" panose="02020603050405020304" pitchFamily="18" charset="0"/>
                        </a:rPr>
                        <a:t>se menționează, de exemplu, semestrul și modificări în urma realizării activității didactice la clasă</a:t>
                      </a:r>
                      <a:r>
                        <a:rPr lang="en-US" sz="1400" b="0" i="1" dirty="0">
                          <a:solidFill>
                            <a:srgbClr val="1B2631"/>
                          </a:solidFill>
                          <a:latin typeface="Aptos" panose="02020603050405020304" pitchFamily="18" charset="0"/>
                          <a:cs typeface="Times New Roman" panose="02020603050405020304" pitchFamily="18" charset="0"/>
                        </a:rPr>
                        <a:t>]</a:t>
                      </a:r>
                      <a:endParaRPr lang="ro-RO" sz="2400" i="1" dirty="0">
                        <a:latin typeface="Times New Roman" panose="02020603050405020304" pitchFamily="18" charset="0"/>
                        <a:cs typeface="Times New Roman" panose="02020603050405020304" pitchFamily="18" charset="0"/>
                      </a:endParaRPr>
                    </a:p>
                    <a:p>
                      <a:pPr algn="ctr"/>
                      <a:endParaRPr lang="en-US" sz="2400" dirty="0"/>
                    </a:p>
                  </a:txBody>
                  <a:tcPr marL="50292" marR="50292" marT="32004" marB="32004">
                    <a:solidFill>
                      <a:srgbClr val="FFFFFF"/>
                    </a:solidFill>
                  </a:tcPr>
                </a:tc>
                <a:extLst>
                  <a:ext uri="{0D108BD9-81ED-4DB2-BD59-A6C34878D82A}">
                    <a16:rowId xmlns:a16="http://schemas.microsoft.com/office/drawing/2014/main" val="2166486458"/>
                  </a:ext>
                </a:extLst>
              </a:tr>
            </a:tbl>
          </a:graphicData>
        </a:graphic>
      </p:graphicFrame>
      <p:sp>
        <p:nvSpPr>
          <p:cNvPr id="6" name="TextBox 5">
            <a:extLst>
              <a:ext uri="{FF2B5EF4-FFF2-40B4-BE49-F238E27FC236}">
                <a16:creationId xmlns:a16="http://schemas.microsoft.com/office/drawing/2014/main" id="{385537D5-2A0B-4917-9EBF-D97F4163E0D6}"/>
              </a:ext>
            </a:extLst>
          </p:cNvPr>
          <p:cNvSpPr txBox="1"/>
          <p:nvPr/>
        </p:nvSpPr>
        <p:spPr>
          <a:xfrm>
            <a:off x="837930" y="5486033"/>
            <a:ext cx="7848870" cy="747897"/>
          </a:xfrm>
          <a:prstGeom prst="rect">
            <a:avLst/>
          </a:prstGeom>
          <a:noFill/>
        </p:spPr>
        <p:txBody>
          <a:bodyPr wrap="square" lIns="45720" tIns="27432" rIns="45720" bIns="27432">
            <a:spAutoFit/>
          </a:bodyPr>
          <a:lstStyle/>
          <a:p>
            <a:pPr algn="just">
              <a:spcAft>
                <a:spcPts val="400"/>
              </a:spcAft>
              <a:defRPr/>
            </a:pPr>
            <a:r>
              <a:rPr lang="ro-RO" altLang="ro-RO" sz="1700" b="0" i="1" dirty="0">
                <a:solidFill>
                  <a:srgbClr val="1B2631"/>
                </a:solidFill>
                <a:latin typeface="Aptos" panose="02020603050405020304" pitchFamily="18" charset="0"/>
                <a:cs typeface="Times New Roman" panose="02020603050405020304" pitchFamily="18" charset="0"/>
              </a:rPr>
              <a:t>*</a:t>
            </a:r>
            <a:r>
              <a:rPr lang="ro-RO" altLang="ro-RO" sz="1400" b="0" i="1" dirty="0" err="1">
                <a:solidFill>
                  <a:srgbClr val="1B2631"/>
                </a:solidFill>
                <a:latin typeface="Aptos" panose="02020603050405020304" pitchFamily="18" charset="0"/>
                <a:ea typeface="+mn-ea"/>
                <a:cs typeface="Times New Roman" panose="02020603050405020304" pitchFamily="18" charset="0"/>
              </a:rPr>
              <a:t>notaţia</a:t>
            </a:r>
            <a:r>
              <a:rPr lang="ro-RO" altLang="ro-RO" sz="1400" b="0" i="1" dirty="0">
                <a:solidFill>
                  <a:srgbClr val="1B2631"/>
                </a:solidFill>
                <a:latin typeface="Aptos" panose="02020603050405020304" pitchFamily="18" charset="0"/>
                <a:ea typeface="+mn-ea"/>
                <a:cs typeface="Times New Roman" panose="02020603050405020304" pitchFamily="18" charset="0"/>
              </a:rPr>
              <a:t> se poate realiza prin precizarea explicită a săptămânii/săptămânilor, spre exemplu 1</a:t>
            </a:r>
            <a:r>
              <a:rPr lang="en-US" altLang="ro-RO" sz="1400" b="0" i="1" dirty="0">
                <a:solidFill>
                  <a:srgbClr val="1B2631"/>
                </a:solidFill>
                <a:latin typeface="Aptos" panose="02020603050405020304" pitchFamily="18" charset="0"/>
                <a:ea typeface="+mn-ea"/>
                <a:cs typeface="Times New Roman" panose="02020603050405020304" pitchFamily="18" charset="0"/>
              </a:rPr>
              <a:t>5</a:t>
            </a:r>
            <a:r>
              <a:rPr lang="ro-RO" altLang="ro-RO" sz="1400" b="0" i="1" dirty="0">
                <a:solidFill>
                  <a:srgbClr val="1B2631"/>
                </a:solidFill>
                <a:latin typeface="Aptos" panose="02020603050405020304" pitchFamily="18" charset="0"/>
                <a:ea typeface="+mn-ea"/>
                <a:cs typeface="Times New Roman" panose="02020603050405020304" pitchFamily="18" charset="0"/>
              </a:rPr>
              <a:t>-1</a:t>
            </a:r>
            <a:r>
              <a:rPr lang="en-US" altLang="ro-RO" sz="1400" b="0" i="1" dirty="0">
                <a:solidFill>
                  <a:srgbClr val="1B2631"/>
                </a:solidFill>
                <a:latin typeface="Aptos" panose="02020603050405020304" pitchFamily="18" charset="0"/>
                <a:ea typeface="+mn-ea"/>
                <a:cs typeface="Times New Roman" panose="02020603050405020304" pitchFamily="18" charset="0"/>
              </a:rPr>
              <a:t>9</a:t>
            </a:r>
            <a:r>
              <a:rPr lang="ro-RO" altLang="ro-RO" sz="1400" b="0" i="1" dirty="0">
                <a:solidFill>
                  <a:srgbClr val="1B2631"/>
                </a:solidFill>
                <a:latin typeface="Aptos" panose="02020603050405020304" pitchFamily="18" charset="0"/>
                <a:ea typeface="+mn-ea"/>
                <a:cs typeface="Times New Roman" panose="02020603050405020304" pitchFamily="18" charset="0"/>
              </a:rPr>
              <a:t>.09, sau se poate nota sub forma generică S1, pentru săptămâna 1 sau perioada S1-S3 pentru săptămânile 1-3</a:t>
            </a:r>
            <a:endParaRPr lang="ro-RO" altLang="ro-RO" sz="1700" b="0" i="1" dirty="0">
              <a:solidFill>
                <a:srgbClr val="1B2631"/>
              </a:solidFill>
              <a:latin typeface="Aptos" panose="02020603050405020304" pitchFamily="18" charset="0"/>
              <a:ea typeface="+mn-ea"/>
              <a:cs typeface="Times New Roman" panose="02020603050405020304" pitchFamily="18" charset="0"/>
            </a:endParaRPr>
          </a:p>
        </p:txBody>
      </p:sp>
      <p:sp>
        <p:nvSpPr>
          <p:cNvPr id="7" name="Rectangle 6"/>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70</a:t>
            </a:r>
          </a:p>
        </p:txBody>
      </p:sp>
    </p:spTree>
    <p:extLst>
      <p:ext uri="{BB962C8B-B14F-4D97-AF65-F5344CB8AC3E}">
        <p14:creationId xmlns:p14="http://schemas.microsoft.com/office/powerpoint/2010/main" val="23787372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3920C-23FF-4EA5-A402-395A59DF10CE}"/>
              </a:ext>
            </a:extLst>
          </p:cNvPr>
          <p:cNvSpPr>
            <a:spLocks noGrp="1"/>
          </p:cNvSpPr>
          <p:nvPr>
            <p:ph type="title"/>
          </p:nvPr>
        </p:nvSpPr>
        <p:spPr>
          <a:xfrm>
            <a:off x="857250" y="273966"/>
            <a:ext cx="7429499" cy="759306"/>
          </a:xfrm>
        </p:spPr>
        <p:txBody>
          <a:bodyPr wrap="square" lIns="45720" tIns="27432" rIns="45720" bIns="27432"/>
          <a:lstStyle/>
          <a:p>
            <a:pPr marL="1587" indent="0">
              <a:lnSpc>
                <a:spcPct val="90000"/>
              </a:lnSpc>
              <a:spcBef>
                <a:spcPts val="1200"/>
              </a:spcBef>
              <a:spcAft>
                <a:spcPts val="700"/>
              </a:spcAft>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en-US" sz="2700" b="1"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Planificarea</a:t>
            </a:r>
            <a:r>
              <a:rPr lang="en-US"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și proiectarea didactică</a:t>
            </a:r>
          </a:p>
        </p:txBody>
      </p:sp>
      <p:sp>
        <p:nvSpPr>
          <p:cNvPr id="3" name="Content Placeholder 2">
            <a:extLst>
              <a:ext uri="{FF2B5EF4-FFF2-40B4-BE49-F238E27FC236}">
                <a16:creationId xmlns:a16="http://schemas.microsoft.com/office/drawing/2014/main" id="{D7B3AF1E-BDCF-423D-A709-911ECAE12108}"/>
              </a:ext>
            </a:extLst>
          </p:cNvPr>
          <p:cNvSpPr>
            <a:spLocks noGrp="1"/>
          </p:cNvSpPr>
          <p:nvPr>
            <p:ph idx="1"/>
          </p:nvPr>
        </p:nvSpPr>
        <p:spPr>
          <a:xfrm>
            <a:off x="683568" y="1772816"/>
            <a:ext cx="8062664" cy="4272200"/>
          </a:xfrm>
        </p:spPr>
        <p:txBody>
          <a:bodyPr wrap="square" lIns="45720" tIns="27432" rIns="45720" bIns="27432"/>
          <a:lstStyle/>
          <a:p>
            <a:pPr marL="1588" indent="446088" algn="just">
              <a:lnSpc>
                <a:spcPct val="90000"/>
              </a:lnSpc>
              <a:spcBef>
                <a:spcPts val="0"/>
              </a:spcBef>
              <a:spcAft>
                <a:spcPts val="400"/>
              </a:spcAft>
              <a:buClr>
                <a:schemeClr val="accent5"/>
              </a:buClr>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r>
              <a:rPr lang="ro-RO" sz="2300" b="0" dirty="0">
                <a:solidFill>
                  <a:srgbClr val="1B2631"/>
                </a:solidFill>
                <a:latin typeface="Aptos" panose="02020603050405020304" pitchFamily="18" charset="0"/>
                <a:cs typeface="Times New Roman" panose="02020603050405020304" pitchFamily="18" charset="0"/>
              </a:rPr>
              <a:t>Proiectul unei unități de învățare se poate realiza formal, după următorul model:</a:t>
            </a:r>
          </a:p>
          <a:p>
            <a:pPr marL="1588" indent="0" algn="just">
              <a:lnSpc>
                <a:spcPct val="90000"/>
              </a:lnSpc>
              <a:spcBef>
                <a:spcPts val="0"/>
              </a:spcBef>
              <a:spcAft>
                <a:spcPts val="400"/>
              </a:spcAft>
              <a:buClr>
                <a:schemeClr val="accent5"/>
              </a:buClr>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endParaRPr lang="ro-RO" sz="2400" dirty="0">
              <a:latin typeface="Times New Roman" panose="02020603050405020304" pitchFamily="18" charset="0"/>
              <a:cs typeface="Times New Roman" panose="02020603050405020304" pitchFamily="18" charset="0"/>
            </a:endParaRPr>
          </a:p>
          <a:p>
            <a:pPr marL="1588" indent="0" algn="just">
              <a:lnSpc>
                <a:spcPct val="90000"/>
              </a:lnSpc>
              <a:spcBef>
                <a:spcPts val="0"/>
              </a:spcBef>
              <a:spcAft>
                <a:spcPts val="400"/>
              </a:spcAft>
              <a:buClr>
                <a:schemeClr val="accent5"/>
              </a:buClr>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endParaRPr lang="ro-RO" sz="2400" dirty="0">
              <a:latin typeface="Times New Roman" panose="02020603050405020304" pitchFamily="18" charset="0"/>
              <a:cs typeface="Times New Roman" panose="02020603050405020304" pitchFamily="18" charset="0"/>
            </a:endParaRPr>
          </a:p>
          <a:p>
            <a:pPr marL="1588" indent="0" algn="just">
              <a:lnSpc>
                <a:spcPct val="90000"/>
              </a:lnSpc>
              <a:spcBef>
                <a:spcPts val="0"/>
              </a:spcBef>
              <a:spcAft>
                <a:spcPts val="400"/>
              </a:spcAft>
              <a:buClr>
                <a:schemeClr val="accent5"/>
              </a:buClr>
              <a:buSzPct val="100000"/>
              <a:buNone/>
              <a:tabLst>
                <a:tab pos="273050" algn="l"/>
                <a:tab pos="1187450" algn="l"/>
                <a:tab pos="2101850" algn="l"/>
                <a:tab pos="3016250" algn="l"/>
                <a:tab pos="3930650" algn="l"/>
                <a:tab pos="4845050" algn="l"/>
                <a:tab pos="5759450" algn="l"/>
                <a:tab pos="6673850" algn="l"/>
                <a:tab pos="7588250" algn="l"/>
                <a:tab pos="8502650" algn="l"/>
                <a:tab pos="9417050" algn="l"/>
                <a:tab pos="10331450" algn="l"/>
              </a:tabLst>
              <a:defRPr/>
            </a:pPr>
            <a:endParaRPr lang="ro-RO" sz="2400" dirty="0">
              <a:latin typeface="Times New Roman" panose="02020603050405020304" pitchFamily="18"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838CC51B-C426-410E-A34A-2F91F9A9EEE1}"/>
              </a:ext>
            </a:extLst>
          </p:cNvPr>
          <p:cNvGraphicFramePr>
            <a:graphicFrameLocks noGrp="1"/>
          </p:cNvGraphicFramePr>
          <p:nvPr>
            <p:extLst>
              <p:ext uri="{D42A27DB-BD31-4B8C-83A1-F6EECF244321}">
                <p14:modId xmlns:p14="http://schemas.microsoft.com/office/powerpoint/2010/main" val="3716287652"/>
              </p:ext>
            </p:extLst>
          </p:nvPr>
        </p:nvGraphicFramePr>
        <p:xfrm>
          <a:off x="683568" y="2722044"/>
          <a:ext cx="8070688" cy="1715008"/>
        </p:xfrm>
        <a:graphic>
          <a:graphicData uri="http://schemas.openxmlformats.org/drawingml/2006/table">
            <a:tbl>
              <a:tblPr firstRow="1" bandRow="1">
                <a:tableStyleId>{5C22544A-7EE6-4342-B048-85BDC9FD1C3A}</a:tableStyleId>
              </a:tblPr>
              <a:tblGrid>
                <a:gridCol w="1618772">
                  <a:extLst>
                    <a:ext uri="{9D8B030D-6E8A-4147-A177-3AD203B41FA5}">
                      <a16:colId xmlns:a16="http://schemas.microsoft.com/office/drawing/2014/main" val="3289909451"/>
                    </a:ext>
                  </a:extLst>
                </a:gridCol>
                <a:gridCol w="1612979">
                  <a:extLst>
                    <a:ext uri="{9D8B030D-6E8A-4147-A177-3AD203B41FA5}">
                      <a16:colId xmlns:a16="http://schemas.microsoft.com/office/drawing/2014/main" val="2362243919"/>
                    </a:ext>
                  </a:extLst>
                </a:gridCol>
                <a:gridCol w="1612979">
                  <a:extLst>
                    <a:ext uri="{9D8B030D-6E8A-4147-A177-3AD203B41FA5}">
                      <a16:colId xmlns:a16="http://schemas.microsoft.com/office/drawing/2014/main" val="1904380528"/>
                    </a:ext>
                  </a:extLst>
                </a:gridCol>
                <a:gridCol w="1612979">
                  <a:extLst>
                    <a:ext uri="{9D8B030D-6E8A-4147-A177-3AD203B41FA5}">
                      <a16:colId xmlns:a16="http://schemas.microsoft.com/office/drawing/2014/main" val="3221480181"/>
                    </a:ext>
                  </a:extLst>
                </a:gridCol>
                <a:gridCol w="1612979">
                  <a:extLst>
                    <a:ext uri="{9D8B030D-6E8A-4147-A177-3AD203B41FA5}">
                      <a16:colId xmlns:a16="http://schemas.microsoft.com/office/drawing/2014/main" val="212097339"/>
                    </a:ext>
                  </a:extLst>
                </a:gridCol>
              </a:tblGrid>
              <a:tr h="370840">
                <a:tc>
                  <a:txBody>
                    <a:bodyPr/>
                    <a:lstStyle/>
                    <a:p>
                      <a:pPr algn="ctr"/>
                      <a:r>
                        <a:rPr lang="ro-RO" sz="1100" b="1" dirty="0">
                          <a:solidFill>
                            <a:srgbClr val="FFFFFF"/>
                          </a:solidFill>
                          <a:latin typeface="Aptos" panose="02020603050405020304" pitchFamily="18" charset="0"/>
                          <a:cs typeface="Times New Roman" panose="02020603050405020304" pitchFamily="18" charset="0"/>
                        </a:rPr>
                        <a:t>Conținuturi</a:t>
                      </a:r>
                    </a:p>
                  </a:txBody>
                  <a:tcPr marL="50292" marR="50292" marT="32004" marB="32004" anchor="ctr">
                    <a:solidFill>
                      <a:srgbClr val="1F374E"/>
                    </a:solidFill>
                  </a:tcPr>
                </a:tc>
                <a:tc>
                  <a:txBody>
                    <a:bodyPr/>
                    <a:lstStyle/>
                    <a:p>
                      <a:pPr algn="ctr"/>
                      <a:r>
                        <a:rPr lang="ro-RO" sz="1100" b="1" dirty="0">
                          <a:solidFill>
                            <a:srgbClr val="FFFFFF"/>
                          </a:solidFill>
                          <a:latin typeface="Aptos" panose="02020603050405020304" pitchFamily="18" charset="0"/>
                          <a:cs typeface="Times New Roman" panose="02020603050405020304" pitchFamily="18" charset="0"/>
                        </a:rPr>
                        <a:t>Competențe specifice</a:t>
                      </a:r>
                    </a:p>
                  </a:txBody>
                  <a:tcPr marL="50292" marR="50292" marT="32004" marB="32004" anchor="ctr">
                    <a:solidFill>
                      <a:srgbClr val="1F374E"/>
                    </a:solidFill>
                  </a:tcPr>
                </a:tc>
                <a:tc>
                  <a:txBody>
                    <a:bodyPr/>
                    <a:lstStyle/>
                    <a:p>
                      <a:pPr algn="ctr"/>
                      <a:r>
                        <a:rPr lang="ro-RO" sz="1100" b="1" dirty="0">
                          <a:solidFill>
                            <a:srgbClr val="FFFFFF"/>
                          </a:solidFill>
                          <a:latin typeface="Aptos" panose="02020603050405020304" pitchFamily="18" charset="0"/>
                          <a:cs typeface="Times New Roman" panose="02020603050405020304" pitchFamily="18" charset="0"/>
                        </a:rPr>
                        <a:t>Activități de învățare</a:t>
                      </a:r>
                    </a:p>
                  </a:txBody>
                  <a:tcPr marL="50292" marR="50292" marT="32004" marB="32004" anchor="ctr">
                    <a:solidFill>
                      <a:srgbClr val="1F374E"/>
                    </a:solidFill>
                  </a:tcPr>
                </a:tc>
                <a:tc>
                  <a:txBody>
                    <a:bodyPr/>
                    <a:lstStyle/>
                    <a:p>
                      <a:pPr algn="ctr"/>
                      <a:r>
                        <a:rPr lang="ro-RO" sz="1100" b="1" dirty="0">
                          <a:solidFill>
                            <a:srgbClr val="FFFFFF"/>
                          </a:solidFill>
                          <a:latin typeface="Aptos" panose="02020603050405020304" pitchFamily="18" charset="0"/>
                          <a:cs typeface="Times New Roman" panose="02020603050405020304" pitchFamily="18" charset="0"/>
                        </a:rPr>
                        <a:t>Resurse</a:t>
                      </a:r>
                    </a:p>
                  </a:txBody>
                  <a:tcPr marL="50292" marR="50292" marT="32004" marB="32004" anchor="ctr">
                    <a:solidFill>
                      <a:srgbClr val="1F374E"/>
                    </a:solidFill>
                  </a:tcPr>
                </a:tc>
                <a:tc>
                  <a:txBody>
                    <a:bodyPr/>
                    <a:lstStyle/>
                    <a:p>
                      <a:pPr algn="ctr"/>
                      <a:r>
                        <a:rPr lang="ro-RO" sz="1100" b="1" dirty="0">
                          <a:solidFill>
                            <a:srgbClr val="FFFFFF"/>
                          </a:solidFill>
                          <a:latin typeface="Aptos" panose="02020603050405020304" pitchFamily="18" charset="0"/>
                          <a:cs typeface="Times New Roman" panose="02020603050405020304" pitchFamily="18" charset="0"/>
                        </a:rPr>
                        <a:t>Evaluare</a:t>
                      </a:r>
                    </a:p>
                  </a:txBody>
                  <a:tcPr marL="50292" marR="50292" marT="32004" marB="32004" anchor="ctr">
                    <a:solidFill>
                      <a:srgbClr val="1F374E"/>
                    </a:solidFill>
                  </a:tcPr>
                </a:tc>
                <a:extLst>
                  <a:ext uri="{0D108BD9-81ED-4DB2-BD59-A6C34878D82A}">
                    <a16:rowId xmlns:a16="http://schemas.microsoft.com/office/drawing/2014/main" val="2876778615"/>
                  </a:ext>
                </a:extLst>
              </a:tr>
              <a:tr h="370840">
                <a:tc>
                  <a:txBody>
                    <a:bodyPr/>
                    <a:lstStyle/>
                    <a:p>
                      <a:pPr algn="ctr"/>
                      <a:r>
                        <a:rPr lang="en-US" sz="1400" b="0" i="1" dirty="0">
                          <a:solidFill>
                            <a:srgbClr val="1B2631"/>
                          </a:solidFill>
                          <a:latin typeface="Aptos" panose="02020603050405020304" pitchFamily="18" charset="0"/>
                          <a:cs typeface="Times New Roman" panose="02020603050405020304" pitchFamily="18" charset="0"/>
                        </a:rPr>
                        <a:t>[</a:t>
                      </a:r>
                      <a:r>
                        <a:rPr lang="ro-RO" sz="1400" b="0" i="1" dirty="0">
                          <a:solidFill>
                            <a:srgbClr val="1B2631"/>
                          </a:solidFill>
                          <a:latin typeface="Aptos" panose="02020603050405020304" pitchFamily="18" charset="0"/>
                          <a:cs typeface="Times New Roman" panose="02020603050405020304" pitchFamily="18" charset="0"/>
                        </a:rPr>
                        <a:t>se menționează detalieri de conținut care explicitează anumite parcursuri</a:t>
                      </a:r>
                      <a:r>
                        <a:rPr lang="en-US" sz="1400" b="0" i="1" dirty="0">
                          <a:solidFill>
                            <a:srgbClr val="1B2631"/>
                          </a:solidFill>
                          <a:latin typeface="Aptos" panose="02020603050405020304" pitchFamily="18" charset="0"/>
                          <a:cs typeface="Times New Roman" panose="02020603050405020304" pitchFamily="18" charset="0"/>
                        </a:rPr>
                        <a:t>]</a:t>
                      </a:r>
                      <a:endParaRPr lang="ro-RO" sz="2800" i="1" dirty="0">
                        <a:latin typeface="Times New Roman" panose="02020603050405020304" pitchFamily="18" charset="0"/>
                        <a:cs typeface="Times New Roman" panose="02020603050405020304" pitchFamily="18" charset="0"/>
                      </a:endParaRPr>
                    </a:p>
                  </a:txBody>
                  <a:tcPr marL="50292" marR="50292" marT="32004" marB="32004">
                    <a:solidFill>
                      <a:srgbClr val="FFFFFF"/>
                    </a:solidFill>
                  </a:tcPr>
                </a:tc>
                <a:tc>
                  <a:txBody>
                    <a:bodyPr/>
                    <a:lstStyle/>
                    <a:p>
                      <a:pPr algn="ctr"/>
                      <a:r>
                        <a:rPr lang="en-US" sz="1400" b="0" i="1" dirty="0">
                          <a:solidFill>
                            <a:srgbClr val="1B2631"/>
                          </a:solidFill>
                          <a:latin typeface="Aptos" panose="02020603050405020304" pitchFamily="18" charset="0"/>
                          <a:cs typeface="Times New Roman" panose="02020603050405020304" pitchFamily="18" charset="0"/>
                        </a:rPr>
                        <a:t>[</a:t>
                      </a:r>
                      <a:r>
                        <a:rPr lang="ro-RO" sz="1400" b="0" i="1" dirty="0">
                          <a:solidFill>
                            <a:srgbClr val="1B2631"/>
                          </a:solidFill>
                          <a:latin typeface="Aptos" panose="02020603050405020304" pitchFamily="18" charset="0"/>
                          <a:cs typeface="Times New Roman" panose="02020603050405020304" pitchFamily="18" charset="0"/>
                        </a:rPr>
                        <a:t>se precizează numărul </a:t>
                      </a:r>
                      <a:r>
                        <a:rPr lang="ro-RO" sz="1400" b="0" i="1" dirty="0" err="1">
                          <a:solidFill>
                            <a:srgbClr val="1B2631"/>
                          </a:solidFill>
                          <a:latin typeface="Aptos" panose="02020603050405020304" pitchFamily="18" charset="0"/>
                          <a:cs typeface="Times New Roman" panose="02020603050405020304" pitchFamily="18" charset="0"/>
                        </a:rPr>
                        <a:t>criterial</a:t>
                      </a:r>
                      <a:r>
                        <a:rPr lang="ro-RO" sz="1400" b="0" i="1" dirty="0">
                          <a:solidFill>
                            <a:srgbClr val="1B2631"/>
                          </a:solidFill>
                          <a:latin typeface="Aptos" panose="02020603050405020304" pitchFamily="18" charset="0"/>
                          <a:cs typeface="Times New Roman" panose="02020603050405020304" pitchFamily="18" charset="0"/>
                        </a:rPr>
                        <a:t> al CS din programa școlară</a:t>
                      </a:r>
                      <a:r>
                        <a:rPr lang="en-US" sz="1400" b="0" i="1" dirty="0">
                          <a:solidFill>
                            <a:srgbClr val="1B2631"/>
                          </a:solidFill>
                          <a:latin typeface="Aptos" panose="02020603050405020304" pitchFamily="18" charset="0"/>
                          <a:cs typeface="Times New Roman" panose="02020603050405020304" pitchFamily="18" charset="0"/>
                        </a:rPr>
                        <a:t>]</a:t>
                      </a:r>
                      <a:endParaRPr lang="ro-RO" sz="2800" i="1" dirty="0">
                        <a:latin typeface="Times New Roman" panose="02020603050405020304" pitchFamily="18" charset="0"/>
                        <a:cs typeface="Times New Roman" panose="02020603050405020304" pitchFamily="18" charset="0"/>
                      </a:endParaRPr>
                    </a:p>
                  </a:txBody>
                  <a:tcPr marL="50292" marR="50292" marT="32004" marB="32004">
                    <a:solidFill>
                      <a:srgbClr val="FFFFFF"/>
                    </a:solidFill>
                  </a:tcPr>
                </a:tc>
                <a:tc>
                  <a:txBody>
                    <a:bodyPr/>
                    <a:lstStyle/>
                    <a:p>
                      <a:pPr algn="ctr"/>
                      <a:r>
                        <a:rPr lang="en-US" sz="1400" b="0" i="1" dirty="0">
                          <a:solidFill>
                            <a:srgbClr val="1B2631"/>
                          </a:solidFill>
                          <a:latin typeface="Aptos" panose="02020603050405020304" pitchFamily="18" charset="0"/>
                          <a:cs typeface="Times New Roman" panose="02020603050405020304" pitchFamily="18" charset="0"/>
                        </a:rPr>
                        <a:t>[</a:t>
                      </a:r>
                      <a:r>
                        <a:rPr lang="ro-RO" sz="1400" b="0" i="1" dirty="0">
                          <a:solidFill>
                            <a:srgbClr val="1B2631"/>
                          </a:solidFill>
                          <a:latin typeface="Aptos" panose="02020603050405020304" pitchFamily="18" charset="0"/>
                          <a:cs typeface="Times New Roman" panose="02020603050405020304" pitchFamily="18" charset="0"/>
                        </a:rPr>
                        <a:t>vizate/ recomandate de programa școlară sau altele adecvate pentru realizarea CS</a:t>
                      </a:r>
                      <a:r>
                        <a:rPr lang="en-US" sz="1400" b="0" i="1" dirty="0">
                          <a:solidFill>
                            <a:srgbClr val="1B2631"/>
                          </a:solidFill>
                          <a:latin typeface="Aptos" panose="02020603050405020304" pitchFamily="18" charset="0"/>
                          <a:cs typeface="Times New Roman" panose="02020603050405020304" pitchFamily="18" charset="0"/>
                        </a:rPr>
                        <a:t>]</a:t>
                      </a:r>
                      <a:endParaRPr lang="ro-RO" sz="2800" b="1" i="1" dirty="0">
                        <a:latin typeface="Times New Roman" panose="02020603050405020304" pitchFamily="18" charset="0"/>
                        <a:cs typeface="Times New Roman" panose="02020603050405020304" pitchFamily="18" charset="0"/>
                      </a:endParaRPr>
                    </a:p>
                  </a:txBody>
                  <a:tcPr marL="50292" marR="50292" marT="32004" marB="32004">
                    <a:solidFill>
                      <a:srgbClr val="FFFFFF"/>
                    </a:solidFill>
                  </a:tcPr>
                </a:tc>
                <a:tc>
                  <a:txBody>
                    <a:bodyPr/>
                    <a:lstStyle/>
                    <a:p>
                      <a:pPr algn="ctr"/>
                      <a:r>
                        <a:rPr lang="en-US" sz="1400" b="0" i="1" dirty="0">
                          <a:solidFill>
                            <a:srgbClr val="1B2631"/>
                          </a:solidFill>
                          <a:latin typeface="Aptos" panose="02020603050405020304" pitchFamily="18" charset="0"/>
                          <a:cs typeface="Times New Roman" panose="02020603050405020304" pitchFamily="18" charset="0"/>
                        </a:rPr>
                        <a:t>[</a:t>
                      </a:r>
                      <a:r>
                        <a:rPr lang="ro-RO" sz="1400" b="0" i="1" dirty="0">
                          <a:solidFill>
                            <a:srgbClr val="1B2631"/>
                          </a:solidFill>
                          <a:latin typeface="Aptos" panose="02020603050405020304" pitchFamily="18" charset="0"/>
                          <a:cs typeface="Times New Roman" panose="02020603050405020304" pitchFamily="18" charset="0"/>
                        </a:rPr>
                        <a:t>se precizează resursele de timp, de loc, material didactic, forme de organizare a clasei</a:t>
                      </a:r>
                      <a:r>
                        <a:rPr lang="en-US" sz="1400" b="0" i="1" dirty="0">
                          <a:solidFill>
                            <a:srgbClr val="1B2631"/>
                          </a:solidFill>
                          <a:latin typeface="Aptos" panose="02020603050405020304" pitchFamily="18" charset="0"/>
                          <a:cs typeface="Times New Roman" panose="02020603050405020304" pitchFamily="18" charset="0"/>
                        </a:rPr>
                        <a:t>]</a:t>
                      </a:r>
                      <a:endParaRPr lang="ro-RO" sz="2800" i="1" dirty="0">
                        <a:latin typeface="Times New Roman" panose="02020603050405020304" pitchFamily="18" charset="0"/>
                        <a:cs typeface="Times New Roman" panose="02020603050405020304" pitchFamily="18" charset="0"/>
                      </a:endParaRPr>
                    </a:p>
                  </a:txBody>
                  <a:tcPr marL="50292" marR="50292" marT="32004" marB="32004">
                    <a:solidFill>
                      <a:srgbClr val="FFFFFF"/>
                    </a:solidFill>
                  </a:tcPr>
                </a:tc>
                <a:tc>
                  <a:txBody>
                    <a:bodyPr/>
                    <a:lstStyle/>
                    <a:p>
                      <a:pPr algn="ctr"/>
                      <a:r>
                        <a:rPr lang="en-US" sz="1400" b="0" i="1" dirty="0">
                          <a:solidFill>
                            <a:srgbClr val="1B2631"/>
                          </a:solidFill>
                          <a:latin typeface="Aptos" panose="02020603050405020304" pitchFamily="18" charset="0"/>
                          <a:cs typeface="Times New Roman" panose="02020603050405020304" pitchFamily="18" charset="0"/>
                        </a:rPr>
                        <a:t>[</a:t>
                      </a:r>
                      <a:r>
                        <a:rPr lang="ro-RO" sz="1400" b="0" i="1" dirty="0">
                          <a:solidFill>
                            <a:srgbClr val="1B2631"/>
                          </a:solidFill>
                          <a:latin typeface="Aptos" panose="02020603050405020304" pitchFamily="18" charset="0"/>
                          <a:cs typeface="Times New Roman" panose="02020603050405020304" pitchFamily="18" charset="0"/>
                        </a:rPr>
                        <a:t>se menționează metodele, instrumentele sau modalitățile de evaluare utilizate</a:t>
                      </a:r>
                      <a:r>
                        <a:rPr lang="en-US" sz="1400" b="0" i="1" dirty="0">
                          <a:solidFill>
                            <a:srgbClr val="1B2631"/>
                          </a:solidFill>
                          <a:latin typeface="Aptos" panose="02020603050405020304" pitchFamily="18" charset="0"/>
                          <a:cs typeface="Times New Roman" panose="02020603050405020304" pitchFamily="18" charset="0"/>
                        </a:rPr>
                        <a:t>]</a:t>
                      </a:r>
                      <a:endParaRPr lang="ro-RO" sz="2800" i="1" dirty="0">
                        <a:latin typeface="Times New Roman" panose="02020603050405020304" pitchFamily="18" charset="0"/>
                        <a:cs typeface="Times New Roman" panose="02020603050405020304" pitchFamily="18" charset="0"/>
                      </a:endParaRPr>
                    </a:p>
                  </a:txBody>
                  <a:tcPr marL="50292" marR="50292" marT="32004" marB="32004">
                    <a:solidFill>
                      <a:srgbClr val="FFFFFF"/>
                    </a:solidFill>
                  </a:tcPr>
                </a:tc>
                <a:extLst>
                  <a:ext uri="{0D108BD9-81ED-4DB2-BD59-A6C34878D82A}">
                    <a16:rowId xmlns:a16="http://schemas.microsoft.com/office/drawing/2014/main" val="2401031035"/>
                  </a:ext>
                </a:extLst>
              </a:tr>
            </a:tbl>
          </a:graphicData>
        </a:graphic>
      </p:graphicFrame>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71</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0443359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71600" y="0"/>
            <a:ext cx="7429499" cy="1478570"/>
          </a:xfrm>
        </p:spPr>
        <p:txBody>
          <a:bodyPr wrap="square" lIns="45720" tIns="27432" rIns="45720" bIns="27432"/>
          <a:lstStyle/>
          <a:p>
            <a:pPr>
              <a:spcAft>
                <a:spcPts val="700"/>
              </a:spcAft>
            </a:pPr>
            <a:r>
              <a:rPr lang="en-US" sz="2700" b="1"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Planificarea</a:t>
            </a:r>
            <a:r>
              <a:rPr lang="en-US"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sz="2700" b="1" dirty="0">
                <a:solidFill>
                  <a:srgbClr val="1F374E"/>
                </a:solidFill>
                <a:latin typeface="Aptos" panose="02020603050405020304" pitchFamily="18" charset="0"/>
                <a:ea typeface="SimSun" panose="02010600030101010101" pitchFamily="2" charset="-122"/>
                <a:cs typeface="Times New Roman" panose="02020603050405020304" pitchFamily="18" charset="0"/>
              </a:rPr>
              <a:t>și proiectarea didactică</a:t>
            </a:r>
            <a:endParaRPr lang="ro-RO" altLang="en-GB" dirty="0"/>
          </a:p>
        </p:txBody>
      </p:sp>
      <p:sp>
        <p:nvSpPr>
          <p:cNvPr id="7" name="Content Placeholder 6"/>
          <p:cNvSpPr>
            <a:spLocks noGrp="1"/>
          </p:cNvSpPr>
          <p:nvPr>
            <p:ph idx="1"/>
          </p:nvPr>
        </p:nvSpPr>
        <p:spPr>
          <a:xfrm>
            <a:off x="685800" y="1844824"/>
            <a:ext cx="7772400" cy="4191000"/>
          </a:xfrm>
        </p:spPr>
        <p:txBody>
          <a:bodyPr wrap="square" lIns="45720" tIns="27432" rIns="45720" bIns="27432">
            <a:normAutofit fontScale="92500" lnSpcReduction="20000"/>
          </a:bodyPr>
          <a:lstStyle/>
          <a:p>
            <a:pPr marL="457200" indent="-457200" algn="just">
              <a:spcAft>
                <a:spcPts val="400"/>
              </a:spcAft>
              <a:buFont typeface="+mj-lt"/>
              <a:buAutoNum type="arabicPeriod"/>
            </a:pPr>
            <a:r>
              <a:rPr lang="en-US" sz="1900" b="0" dirty="0" err="1">
                <a:solidFill>
                  <a:srgbClr val="1B2631"/>
                </a:solidFill>
                <a:latin typeface="Aptos" panose="02020603050405020304" pitchFamily="18" charset="0"/>
                <a:cs typeface="Times New Roman" panose="02020603050405020304" pitchFamily="18" charset="0"/>
                <a:sym typeface="+mn-ea"/>
              </a:rPr>
              <a:t>Accentul</a:t>
            </a:r>
            <a:r>
              <a:rPr lang="en-US" sz="1900" b="0" dirty="0">
                <a:solidFill>
                  <a:srgbClr val="1B2631"/>
                </a:solidFill>
                <a:latin typeface="Aptos" panose="02020603050405020304" pitchFamily="18" charset="0"/>
                <a:cs typeface="Times New Roman" panose="02020603050405020304" pitchFamily="18" charset="0"/>
                <a:sym typeface="+mn-ea"/>
              </a:rPr>
              <a:t> se </a:t>
            </a:r>
            <a:r>
              <a:rPr lang="en-US" sz="1900" b="0" dirty="0" err="1">
                <a:solidFill>
                  <a:srgbClr val="1B2631"/>
                </a:solidFill>
                <a:latin typeface="Aptos" panose="02020603050405020304" pitchFamily="18" charset="0"/>
                <a:cs typeface="Times New Roman" panose="02020603050405020304" pitchFamily="18" charset="0"/>
                <a:sym typeface="+mn-ea"/>
              </a:rPr>
              <a:t>pune</a:t>
            </a:r>
            <a:r>
              <a:rPr lang="en-US" sz="1900" b="0" dirty="0">
                <a:solidFill>
                  <a:srgbClr val="1B2631"/>
                </a:solidFill>
                <a:latin typeface="Aptos" panose="02020603050405020304" pitchFamily="18" charset="0"/>
                <a:cs typeface="Times New Roman" panose="02020603050405020304" pitchFamily="18" charset="0"/>
                <a:sym typeface="+mn-ea"/>
              </a:rPr>
              <a:t> pe </a:t>
            </a:r>
            <a:r>
              <a:rPr lang="en-US" sz="1900" b="0" dirty="0" err="1">
                <a:solidFill>
                  <a:srgbClr val="1B2631"/>
                </a:solidFill>
                <a:latin typeface="Aptos" panose="02020603050405020304" pitchFamily="18" charset="0"/>
                <a:cs typeface="Times New Roman" panose="02020603050405020304" pitchFamily="18" charset="0"/>
                <a:sym typeface="+mn-ea"/>
              </a:rPr>
              <a:t>proiectul</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unității</a:t>
            </a:r>
            <a:r>
              <a:rPr lang="en-US" sz="1900" b="0" dirty="0">
                <a:solidFill>
                  <a:srgbClr val="1B2631"/>
                </a:solidFill>
                <a:latin typeface="Aptos" panose="02020603050405020304" pitchFamily="18" charset="0"/>
                <a:cs typeface="Times New Roman" panose="02020603050405020304" pitchFamily="18" charset="0"/>
                <a:sym typeface="+mn-ea"/>
              </a:rPr>
              <a:t> de </a:t>
            </a:r>
            <a:r>
              <a:rPr lang="en-US" sz="1900" b="0" dirty="0" err="1">
                <a:solidFill>
                  <a:srgbClr val="1B2631"/>
                </a:solidFill>
                <a:latin typeface="Aptos" panose="02020603050405020304" pitchFamily="18" charset="0"/>
                <a:cs typeface="Times New Roman" panose="02020603050405020304" pitchFamily="18" charset="0"/>
                <a:sym typeface="+mn-ea"/>
              </a:rPr>
              <a:t>învățare</a:t>
            </a:r>
            <a:r>
              <a:rPr lang="en-US" sz="1900" b="0" dirty="0">
                <a:solidFill>
                  <a:srgbClr val="1B2631"/>
                </a:solidFill>
                <a:latin typeface="Aptos" panose="02020603050405020304" pitchFamily="18" charset="0"/>
                <a:cs typeface="Times New Roman" panose="02020603050405020304" pitchFamily="18" charset="0"/>
                <a:sym typeface="+mn-ea"/>
              </a:rPr>
              <a:t>, nu pe </a:t>
            </a:r>
            <a:r>
              <a:rPr lang="en-US" sz="1900" b="0" dirty="0" err="1">
                <a:solidFill>
                  <a:srgbClr val="1B2631"/>
                </a:solidFill>
                <a:latin typeface="Aptos" panose="02020603050405020304" pitchFamily="18" charset="0"/>
                <a:cs typeface="Times New Roman" panose="02020603050405020304" pitchFamily="18" charset="0"/>
                <a:sym typeface="+mn-ea"/>
              </a:rPr>
              <a:t>proiectul</a:t>
            </a:r>
            <a:r>
              <a:rPr lang="en-US" sz="1900" b="0" dirty="0">
                <a:solidFill>
                  <a:srgbClr val="1B2631"/>
                </a:solidFill>
                <a:latin typeface="Aptos" panose="02020603050405020304" pitchFamily="18" charset="0"/>
                <a:cs typeface="Times New Roman" panose="02020603050405020304" pitchFamily="18" charset="0"/>
                <a:sym typeface="+mn-ea"/>
              </a:rPr>
              <a:t> didactic/de </a:t>
            </a:r>
            <a:r>
              <a:rPr lang="en-US" sz="1900" b="0" dirty="0" err="1">
                <a:solidFill>
                  <a:srgbClr val="1B2631"/>
                </a:solidFill>
                <a:latin typeface="Aptos" panose="02020603050405020304" pitchFamily="18" charset="0"/>
                <a:cs typeface="Times New Roman" panose="02020603050405020304" pitchFamily="18" charset="0"/>
                <a:sym typeface="+mn-ea"/>
              </a:rPr>
              <a:t>lecție</a:t>
            </a:r>
            <a:r>
              <a:rPr lang="en-US" sz="1900" b="0" dirty="0">
                <a:solidFill>
                  <a:srgbClr val="1B2631"/>
                </a:solidFill>
                <a:latin typeface="Aptos" panose="02020603050405020304" pitchFamily="18" charset="0"/>
                <a:cs typeface="Times New Roman" panose="02020603050405020304" pitchFamily="18" charset="0"/>
                <a:sym typeface="+mn-ea"/>
              </a:rPr>
              <a:t>;</a:t>
            </a:r>
          </a:p>
          <a:p>
            <a:pPr marL="457200" indent="-457200" algn="just">
              <a:spcAft>
                <a:spcPts val="400"/>
              </a:spcAft>
              <a:buFont typeface="+mj-lt"/>
              <a:buAutoNum type="arabicPeriod"/>
            </a:pPr>
            <a:r>
              <a:rPr lang="en-US" sz="1900" b="0" dirty="0">
                <a:solidFill>
                  <a:srgbClr val="1B2631"/>
                </a:solidFill>
                <a:latin typeface="Aptos" panose="02020603050405020304" pitchFamily="18" charset="0"/>
                <a:cs typeface="Times New Roman" panose="02020603050405020304" pitchFamily="18" charset="0"/>
                <a:sym typeface="+mn-ea"/>
              </a:rPr>
              <a:t>Orice </a:t>
            </a:r>
            <a:r>
              <a:rPr lang="en-US" sz="1900" b="0" dirty="0" err="1">
                <a:solidFill>
                  <a:srgbClr val="1B2631"/>
                </a:solidFill>
                <a:latin typeface="Aptos" panose="02020603050405020304" pitchFamily="18" charset="0"/>
                <a:cs typeface="Times New Roman" panose="02020603050405020304" pitchFamily="18" charset="0"/>
                <a:sym typeface="+mn-ea"/>
              </a:rPr>
              <a:t>activitate</a:t>
            </a:r>
            <a:r>
              <a:rPr lang="en-US" sz="1900" b="0" dirty="0">
                <a:solidFill>
                  <a:srgbClr val="1B2631"/>
                </a:solidFill>
                <a:latin typeface="Aptos" panose="02020603050405020304" pitchFamily="18" charset="0"/>
                <a:cs typeface="Times New Roman" panose="02020603050405020304" pitchFamily="18" charset="0"/>
                <a:sym typeface="+mn-ea"/>
              </a:rPr>
              <a:t> de </a:t>
            </a:r>
            <a:r>
              <a:rPr lang="en-US" sz="1900" b="0" dirty="0" err="1">
                <a:solidFill>
                  <a:srgbClr val="1B2631"/>
                </a:solidFill>
                <a:latin typeface="Aptos" panose="02020603050405020304" pitchFamily="18" charset="0"/>
                <a:cs typeface="Times New Roman" panose="02020603050405020304" pitchFamily="18" charset="0"/>
                <a:sym typeface="+mn-ea"/>
              </a:rPr>
              <a:t>învățare</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vizează</a:t>
            </a:r>
            <a:r>
              <a:rPr lang="en-US" sz="1900" b="0" dirty="0">
                <a:solidFill>
                  <a:srgbClr val="1B2631"/>
                </a:solidFill>
                <a:latin typeface="Aptos" panose="02020603050405020304" pitchFamily="18" charset="0"/>
                <a:cs typeface="Times New Roman" panose="02020603050405020304" pitchFamily="18" charset="0"/>
                <a:sym typeface="+mn-ea"/>
              </a:rPr>
              <a:t> o </a:t>
            </a:r>
            <a:r>
              <a:rPr lang="en-US" sz="1900" b="0" dirty="0" err="1">
                <a:solidFill>
                  <a:srgbClr val="1B2631"/>
                </a:solidFill>
                <a:latin typeface="Aptos" panose="02020603050405020304" pitchFamily="18" charset="0"/>
                <a:cs typeface="Times New Roman" panose="02020603050405020304" pitchFamily="18" charset="0"/>
                <a:sym typeface="+mn-ea"/>
              </a:rPr>
              <a:t>competență</a:t>
            </a:r>
            <a:r>
              <a:rPr lang="en-US" sz="1900" b="0" dirty="0">
                <a:solidFill>
                  <a:srgbClr val="1B2631"/>
                </a:solidFill>
                <a:latin typeface="Aptos" panose="02020603050405020304" pitchFamily="18" charset="0"/>
                <a:cs typeface="Times New Roman" panose="02020603050405020304" pitchFamily="18" charset="0"/>
                <a:sym typeface="+mn-ea"/>
              </a:rPr>
              <a:t>;</a:t>
            </a:r>
          </a:p>
          <a:p>
            <a:pPr marL="457200" indent="-457200" algn="just">
              <a:spcAft>
                <a:spcPts val="400"/>
              </a:spcAft>
              <a:buFont typeface="+mj-lt"/>
              <a:buAutoNum type="arabicPeriod"/>
            </a:pPr>
            <a:r>
              <a:rPr lang="en-US" sz="1900" b="0" dirty="0" err="1">
                <a:solidFill>
                  <a:srgbClr val="1B2631"/>
                </a:solidFill>
                <a:latin typeface="Aptos" panose="02020603050405020304" pitchFamily="18" charset="0"/>
                <a:cs typeface="Times New Roman" panose="02020603050405020304" pitchFamily="18" charset="0"/>
                <a:sym typeface="+mn-ea"/>
              </a:rPr>
              <a:t>Orice</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proiect</a:t>
            </a:r>
            <a:r>
              <a:rPr lang="en-US" sz="1900" b="0" dirty="0">
                <a:solidFill>
                  <a:srgbClr val="1B2631"/>
                </a:solidFill>
                <a:latin typeface="Aptos" panose="02020603050405020304" pitchFamily="18" charset="0"/>
                <a:cs typeface="Times New Roman" panose="02020603050405020304" pitchFamily="18" charset="0"/>
                <a:sym typeface="+mn-ea"/>
              </a:rPr>
              <a:t> al </a:t>
            </a:r>
            <a:r>
              <a:rPr lang="en-US" sz="1900" b="0" dirty="0" err="1">
                <a:solidFill>
                  <a:srgbClr val="1B2631"/>
                </a:solidFill>
                <a:latin typeface="Aptos" panose="02020603050405020304" pitchFamily="18" charset="0"/>
                <a:cs typeface="Times New Roman" panose="02020603050405020304" pitchFamily="18" charset="0"/>
                <a:sym typeface="+mn-ea"/>
              </a:rPr>
              <a:t>unei</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unități</a:t>
            </a:r>
            <a:r>
              <a:rPr lang="en-US" sz="1900" b="0" dirty="0">
                <a:solidFill>
                  <a:srgbClr val="1B2631"/>
                </a:solidFill>
                <a:latin typeface="Aptos" panose="02020603050405020304" pitchFamily="18" charset="0"/>
                <a:cs typeface="Times New Roman" panose="02020603050405020304" pitchFamily="18" charset="0"/>
                <a:sym typeface="+mn-ea"/>
              </a:rPr>
              <a:t> de </a:t>
            </a:r>
            <a:r>
              <a:rPr lang="en-US" sz="1900" b="0" dirty="0" err="1">
                <a:solidFill>
                  <a:srgbClr val="1B2631"/>
                </a:solidFill>
                <a:latin typeface="Aptos" panose="02020603050405020304" pitchFamily="18" charset="0"/>
                <a:cs typeface="Times New Roman" panose="02020603050405020304" pitchFamily="18" charset="0"/>
                <a:sym typeface="+mn-ea"/>
              </a:rPr>
              <a:t>învățare</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începe</a:t>
            </a:r>
            <a:r>
              <a:rPr lang="en-US" sz="1900" b="0" dirty="0">
                <a:solidFill>
                  <a:srgbClr val="1B2631"/>
                </a:solidFill>
                <a:latin typeface="Aptos" panose="02020603050405020304" pitchFamily="18" charset="0"/>
                <a:cs typeface="Times New Roman" panose="02020603050405020304" pitchFamily="18" charset="0"/>
                <a:sym typeface="+mn-ea"/>
              </a:rPr>
              <a:t> cu o </a:t>
            </a:r>
            <a:r>
              <a:rPr lang="en-US" sz="1900" b="0" dirty="0" err="1">
                <a:solidFill>
                  <a:srgbClr val="1B2631"/>
                </a:solidFill>
                <a:latin typeface="Aptos" panose="02020603050405020304" pitchFamily="18" charset="0"/>
                <a:cs typeface="Times New Roman" panose="02020603050405020304" pitchFamily="18" charset="0"/>
                <a:sym typeface="+mn-ea"/>
              </a:rPr>
              <a:t>evaluare</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inițială</a:t>
            </a:r>
            <a:r>
              <a:rPr lang="en-US" sz="1900" b="0" dirty="0">
                <a:solidFill>
                  <a:srgbClr val="1B2631"/>
                </a:solidFill>
                <a:latin typeface="Aptos" panose="02020603050405020304" pitchFamily="18" charset="0"/>
                <a:cs typeface="Times New Roman" panose="02020603050405020304" pitchFamily="18" charset="0"/>
                <a:sym typeface="+mn-ea"/>
              </a:rPr>
              <a:t> cu </a:t>
            </a:r>
            <a:r>
              <a:rPr lang="en-US" sz="1900" b="0" dirty="0" err="1">
                <a:solidFill>
                  <a:srgbClr val="1B2631"/>
                </a:solidFill>
                <a:latin typeface="Aptos" panose="02020603050405020304" pitchFamily="18" charset="0"/>
                <a:cs typeface="Times New Roman" panose="02020603050405020304" pitchFamily="18" charset="0"/>
                <a:sym typeface="+mn-ea"/>
              </a:rPr>
              <a:t>itemi</a:t>
            </a:r>
            <a:r>
              <a:rPr lang="en-US" sz="1900" b="0" dirty="0">
                <a:solidFill>
                  <a:srgbClr val="1B2631"/>
                </a:solidFill>
                <a:latin typeface="Aptos" panose="02020603050405020304" pitchFamily="18" charset="0"/>
                <a:cs typeface="Times New Roman" panose="02020603050405020304" pitchFamily="18" charset="0"/>
                <a:sym typeface="+mn-ea"/>
              </a:rPr>
              <a:t> cu </a:t>
            </a:r>
            <a:r>
              <a:rPr lang="en-US" sz="1900" b="0" dirty="0" err="1">
                <a:solidFill>
                  <a:srgbClr val="1B2631"/>
                </a:solidFill>
                <a:latin typeface="Aptos" panose="02020603050405020304" pitchFamily="18" charset="0"/>
                <a:cs typeface="Times New Roman" panose="02020603050405020304" pitchFamily="18" charset="0"/>
                <a:sym typeface="+mn-ea"/>
              </a:rPr>
              <a:t>alegere</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multiplă</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conține</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noțiunile</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ancoră</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ce</a:t>
            </a:r>
            <a:r>
              <a:rPr lang="en-US" sz="1900" b="0" dirty="0">
                <a:solidFill>
                  <a:srgbClr val="1B2631"/>
                </a:solidFill>
                <a:latin typeface="Aptos" panose="02020603050405020304" pitchFamily="18" charset="0"/>
                <a:cs typeface="Times New Roman" panose="02020603050405020304" pitchFamily="18" charset="0"/>
                <a:sym typeface="+mn-ea"/>
              </a:rPr>
              <a:t> se </a:t>
            </a:r>
            <a:r>
              <a:rPr lang="en-US" sz="1900" b="0" dirty="0" err="1">
                <a:solidFill>
                  <a:srgbClr val="1B2631"/>
                </a:solidFill>
                <a:latin typeface="Aptos" panose="02020603050405020304" pitchFamily="18" charset="0"/>
                <a:cs typeface="Times New Roman" panose="02020603050405020304" pitchFamily="18" charset="0"/>
                <a:sym typeface="+mn-ea"/>
              </a:rPr>
              <a:t>folosesc</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în</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unitatea</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respectivă</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și</a:t>
            </a:r>
            <a:r>
              <a:rPr lang="en-US" sz="1900" b="0" dirty="0">
                <a:solidFill>
                  <a:srgbClr val="1B2631"/>
                </a:solidFill>
                <a:latin typeface="Aptos" panose="02020603050405020304" pitchFamily="18" charset="0"/>
                <a:cs typeface="Times New Roman" panose="02020603050405020304" pitchFamily="18" charset="0"/>
                <a:sym typeface="+mn-ea"/>
              </a:rPr>
              <a:t> se </a:t>
            </a:r>
            <a:r>
              <a:rPr lang="en-US" sz="1900" b="0" dirty="0" err="1">
                <a:solidFill>
                  <a:srgbClr val="1B2631"/>
                </a:solidFill>
                <a:latin typeface="Aptos" panose="02020603050405020304" pitchFamily="18" charset="0"/>
                <a:cs typeface="Times New Roman" panose="02020603050405020304" pitchFamily="18" charset="0"/>
                <a:sym typeface="+mn-ea"/>
              </a:rPr>
              <a:t>încheie</a:t>
            </a:r>
            <a:r>
              <a:rPr lang="en-US" sz="1900" b="0" dirty="0">
                <a:solidFill>
                  <a:srgbClr val="1B2631"/>
                </a:solidFill>
                <a:latin typeface="Aptos" panose="02020603050405020304" pitchFamily="18" charset="0"/>
                <a:cs typeface="Times New Roman" panose="02020603050405020304" pitchFamily="18" charset="0"/>
                <a:sym typeface="+mn-ea"/>
              </a:rPr>
              <a:t> cu o </a:t>
            </a:r>
            <a:r>
              <a:rPr lang="en-US" sz="1900" b="0" dirty="0" err="1">
                <a:solidFill>
                  <a:srgbClr val="1B2631"/>
                </a:solidFill>
                <a:latin typeface="Aptos" panose="02020603050405020304" pitchFamily="18" charset="0"/>
                <a:cs typeface="Times New Roman" panose="02020603050405020304" pitchFamily="18" charset="0"/>
                <a:sym typeface="+mn-ea"/>
              </a:rPr>
              <a:t>evaluare</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sumativă</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este</a:t>
            </a:r>
            <a:r>
              <a:rPr lang="en-US" sz="1900" b="0" dirty="0">
                <a:solidFill>
                  <a:srgbClr val="1B2631"/>
                </a:solidFill>
                <a:latin typeface="Aptos" panose="02020603050405020304" pitchFamily="18" charset="0"/>
                <a:cs typeface="Times New Roman" panose="02020603050405020304" pitchFamily="18" charset="0"/>
                <a:sym typeface="+mn-ea"/>
              </a:rPr>
              <a:t> de </a:t>
            </a:r>
            <a:r>
              <a:rPr lang="en-US" sz="1900" b="0" dirty="0" err="1">
                <a:solidFill>
                  <a:srgbClr val="1B2631"/>
                </a:solidFill>
                <a:latin typeface="Aptos" panose="02020603050405020304" pitchFamily="18" charset="0"/>
                <a:cs typeface="Times New Roman" panose="02020603050405020304" pitchFamily="18" charset="0"/>
                <a:sym typeface="+mn-ea"/>
              </a:rPr>
              <a:t>preferat</a:t>
            </a:r>
            <a:r>
              <a:rPr lang="en-US" sz="1900" b="0" dirty="0">
                <a:solidFill>
                  <a:srgbClr val="1B2631"/>
                </a:solidFill>
                <a:latin typeface="Aptos" panose="02020603050405020304" pitchFamily="18" charset="0"/>
                <a:cs typeface="Times New Roman" panose="02020603050405020304" pitchFamily="18" charset="0"/>
                <a:sym typeface="+mn-ea"/>
              </a:rPr>
              <a:t> ca </a:t>
            </a:r>
            <a:r>
              <a:rPr lang="en-US" sz="1900" b="0" dirty="0" err="1">
                <a:solidFill>
                  <a:srgbClr val="1B2631"/>
                </a:solidFill>
                <a:latin typeface="Aptos" panose="02020603050405020304" pitchFamily="18" charset="0"/>
                <a:cs typeface="Times New Roman" panose="02020603050405020304" pitchFamily="18" charset="0"/>
                <a:sym typeface="+mn-ea"/>
              </a:rPr>
              <a:t>această</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evaluare</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să</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conțină</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elemente</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grafice</a:t>
            </a:r>
            <a:r>
              <a:rPr lang="en-US" sz="1900" b="0" dirty="0">
                <a:solidFill>
                  <a:srgbClr val="1B2631"/>
                </a:solidFill>
                <a:latin typeface="Aptos" panose="02020603050405020304" pitchFamily="18" charset="0"/>
                <a:cs typeface="Times New Roman" panose="02020603050405020304" pitchFamily="18" charset="0"/>
                <a:sym typeface="+mn-ea"/>
              </a:rPr>
              <a:t>).</a:t>
            </a:r>
          </a:p>
          <a:p>
            <a:pPr marL="457200" indent="-457200" algn="just">
              <a:spcAft>
                <a:spcPts val="400"/>
              </a:spcAft>
              <a:buFont typeface="+mj-lt"/>
              <a:buAutoNum type="arabicPeriod"/>
            </a:pPr>
            <a:r>
              <a:rPr lang="en-US" sz="1900" b="0" dirty="0">
                <a:solidFill>
                  <a:srgbClr val="1B2631"/>
                </a:solidFill>
                <a:latin typeface="Aptos" panose="02020603050405020304" pitchFamily="18" charset="0"/>
                <a:cs typeface="Times New Roman" panose="02020603050405020304" pitchFamily="18" charset="0"/>
                <a:sym typeface="+mn-ea"/>
              </a:rPr>
              <a:t>Feed-back-</a:t>
            </a:r>
            <a:r>
              <a:rPr lang="en-US" sz="1900" b="0" dirty="0" err="1">
                <a:solidFill>
                  <a:srgbClr val="1B2631"/>
                </a:solidFill>
                <a:latin typeface="Aptos" panose="02020603050405020304" pitchFamily="18" charset="0"/>
                <a:cs typeface="Times New Roman" panose="02020603050405020304" pitchFamily="18" charset="0"/>
                <a:sym typeface="+mn-ea"/>
              </a:rPr>
              <a:t>ul</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în</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urma</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evaluării</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trebuie</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să</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vină</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imediat</a:t>
            </a:r>
            <a:r>
              <a:rPr lang="en-US" sz="1900" b="0" dirty="0">
                <a:solidFill>
                  <a:srgbClr val="1B2631"/>
                </a:solidFill>
                <a:latin typeface="Aptos" panose="02020603050405020304" pitchFamily="18" charset="0"/>
                <a:cs typeface="Times New Roman" panose="02020603050405020304" pitchFamily="18" charset="0"/>
                <a:sym typeface="+mn-ea"/>
              </a:rPr>
              <a:t>.</a:t>
            </a:r>
          </a:p>
          <a:p>
            <a:pPr marL="457200" indent="-457200" algn="just">
              <a:spcAft>
                <a:spcPts val="400"/>
              </a:spcAft>
              <a:buFont typeface="+mj-lt"/>
              <a:buAutoNum type="arabicPeriod"/>
            </a:pPr>
            <a:r>
              <a:rPr lang="en-US" sz="1900" b="0" dirty="0">
                <a:solidFill>
                  <a:srgbClr val="1B2631"/>
                </a:solidFill>
                <a:latin typeface="Aptos" panose="02020603050405020304" pitchFamily="18" charset="0"/>
                <a:cs typeface="Times New Roman" panose="02020603050405020304" pitchFamily="18" charset="0"/>
                <a:sym typeface="+mn-ea"/>
              </a:rPr>
              <a:t>Ne </a:t>
            </a:r>
            <a:r>
              <a:rPr lang="en-US" sz="1900" b="0" dirty="0" err="1">
                <a:solidFill>
                  <a:srgbClr val="1B2631"/>
                </a:solidFill>
                <a:latin typeface="Aptos" panose="02020603050405020304" pitchFamily="18" charset="0"/>
                <a:cs typeface="Times New Roman" panose="02020603050405020304" pitchFamily="18" charset="0"/>
                <a:sym typeface="+mn-ea"/>
              </a:rPr>
              <a:t>limităm</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doar</a:t>
            </a:r>
            <a:r>
              <a:rPr lang="en-US" sz="1900" b="0" dirty="0">
                <a:solidFill>
                  <a:srgbClr val="1B2631"/>
                </a:solidFill>
                <a:latin typeface="Aptos" panose="02020603050405020304" pitchFamily="18" charset="0"/>
                <a:cs typeface="Times New Roman" panose="02020603050405020304" pitchFamily="18" charset="0"/>
                <a:sym typeface="+mn-ea"/>
              </a:rPr>
              <a:t> la </a:t>
            </a:r>
            <a:r>
              <a:rPr lang="en-US" sz="1900" b="0" dirty="0" err="1">
                <a:solidFill>
                  <a:srgbClr val="1B2631"/>
                </a:solidFill>
                <a:latin typeface="Aptos" panose="02020603050405020304" pitchFamily="18" charset="0"/>
                <a:cs typeface="Times New Roman" panose="02020603050405020304" pitchFamily="18" charset="0"/>
                <a:sym typeface="+mn-ea"/>
              </a:rPr>
              <a:t>predarea</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programei</a:t>
            </a:r>
            <a:r>
              <a:rPr lang="en-US" sz="1900" b="0" dirty="0">
                <a:solidFill>
                  <a:srgbClr val="1B2631"/>
                </a:solidFill>
                <a:latin typeface="Aptos" panose="02020603050405020304" pitchFamily="18" charset="0"/>
                <a:cs typeface="Times New Roman" panose="02020603050405020304" pitchFamily="18" charset="0"/>
                <a:sym typeface="+mn-ea"/>
              </a:rPr>
              <a:t>, nu </a:t>
            </a:r>
            <a:r>
              <a:rPr lang="en-US" sz="1900" b="0" dirty="0" err="1">
                <a:solidFill>
                  <a:srgbClr val="1B2631"/>
                </a:solidFill>
                <a:latin typeface="Aptos" panose="02020603050405020304" pitchFamily="18" charset="0"/>
                <a:cs typeface="Times New Roman" panose="02020603050405020304" pitchFamily="18" charset="0"/>
                <a:sym typeface="+mn-ea"/>
              </a:rPr>
              <a:t>predăm</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mai</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mult</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decât</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este</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cazul</a:t>
            </a:r>
            <a:r>
              <a:rPr lang="en-US" sz="1900" b="0" dirty="0">
                <a:solidFill>
                  <a:srgbClr val="1B2631"/>
                </a:solidFill>
                <a:latin typeface="Aptos" panose="02020603050405020304" pitchFamily="18" charset="0"/>
                <a:cs typeface="Times New Roman" panose="02020603050405020304" pitchFamily="18" charset="0"/>
                <a:sym typeface="+mn-ea"/>
              </a:rPr>
              <a:t>.</a:t>
            </a:r>
          </a:p>
          <a:p>
            <a:pPr marL="457200" indent="-457200" algn="just">
              <a:spcAft>
                <a:spcPts val="400"/>
              </a:spcAft>
              <a:buFont typeface="+mj-lt"/>
              <a:buAutoNum type="arabicPeriod"/>
            </a:pPr>
            <a:r>
              <a:rPr lang="en-US" sz="1900" b="0" dirty="0">
                <a:solidFill>
                  <a:srgbClr val="1B2631"/>
                </a:solidFill>
                <a:latin typeface="Aptos" panose="02020603050405020304" pitchFamily="18" charset="0"/>
                <a:cs typeface="Times New Roman" panose="02020603050405020304" pitchFamily="18" charset="0"/>
                <a:sym typeface="+mn-ea"/>
              </a:rPr>
              <a:t>25% din </a:t>
            </a:r>
            <a:r>
              <a:rPr lang="en-US" sz="1900" b="0" dirty="0" err="1">
                <a:solidFill>
                  <a:srgbClr val="1B2631"/>
                </a:solidFill>
                <a:latin typeface="Aptos" panose="02020603050405020304" pitchFamily="18" charset="0"/>
                <a:cs typeface="Times New Roman" panose="02020603050405020304" pitchFamily="18" charset="0"/>
                <a:sym typeface="+mn-ea"/>
              </a:rPr>
              <a:t>numărul</a:t>
            </a:r>
            <a:r>
              <a:rPr lang="en-US" sz="1900" b="0" dirty="0">
                <a:solidFill>
                  <a:srgbClr val="1B2631"/>
                </a:solidFill>
                <a:latin typeface="Aptos" panose="02020603050405020304" pitchFamily="18" charset="0"/>
                <a:cs typeface="Times New Roman" panose="02020603050405020304" pitchFamily="18" charset="0"/>
                <a:sym typeface="+mn-ea"/>
              </a:rPr>
              <a:t> de ore </a:t>
            </a:r>
            <a:r>
              <a:rPr lang="en-US" sz="1900" b="0" dirty="0" err="1">
                <a:solidFill>
                  <a:srgbClr val="1B2631"/>
                </a:solidFill>
                <a:latin typeface="Aptos" panose="02020603050405020304" pitchFamily="18" charset="0"/>
                <a:cs typeface="Times New Roman" panose="02020603050405020304" pitchFamily="18" charset="0"/>
                <a:sym typeface="+mn-ea"/>
              </a:rPr>
              <a:t>este</a:t>
            </a:r>
            <a:r>
              <a:rPr lang="en-US" sz="1900" b="0" dirty="0">
                <a:solidFill>
                  <a:srgbClr val="1B2631"/>
                </a:solidFill>
                <a:latin typeface="Aptos" panose="02020603050405020304" pitchFamily="18" charset="0"/>
                <a:cs typeface="Times New Roman" panose="02020603050405020304" pitchFamily="18" charset="0"/>
                <a:sym typeface="+mn-ea"/>
              </a:rPr>
              <a:t> la </a:t>
            </a:r>
            <a:r>
              <a:rPr lang="en-US" sz="1900" b="0" dirty="0" err="1">
                <a:solidFill>
                  <a:srgbClr val="1B2631"/>
                </a:solidFill>
                <a:latin typeface="Aptos" panose="02020603050405020304" pitchFamily="18" charset="0"/>
                <a:cs typeface="Times New Roman" panose="02020603050405020304" pitchFamily="18" charset="0"/>
                <a:sym typeface="+mn-ea"/>
              </a:rPr>
              <a:t>dispoziția</a:t>
            </a:r>
            <a:r>
              <a:rPr lang="en-US" sz="1900" b="0" dirty="0">
                <a:solidFill>
                  <a:srgbClr val="1B2631"/>
                </a:solidFill>
                <a:latin typeface="Aptos" panose="02020603050405020304" pitchFamily="18" charset="0"/>
                <a:cs typeface="Times New Roman" panose="02020603050405020304" pitchFamily="18" charset="0"/>
                <a:sym typeface="+mn-ea"/>
              </a:rPr>
              <a:t> </a:t>
            </a:r>
            <a:r>
              <a:rPr lang="en-US" sz="1900" b="0" dirty="0" err="1">
                <a:solidFill>
                  <a:srgbClr val="1B2631"/>
                </a:solidFill>
                <a:latin typeface="Aptos" panose="02020603050405020304" pitchFamily="18" charset="0"/>
                <a:cs typeface="Times New Roman" panose="02020603050405020304" pitchFamily="18" charset="0"/>
                <a:sym typeface="+mn-ea"/>
              </a:rPr>
              <a:t>profesorului</a:t>
            </a:r>
            <a:r>
              <a:rPr lang="en-US" sz="1900" b="0" dirty="0">
                <a:solidFill>
                  <a:srgbClr val="1B2631"/>
                </a:solidFill>
                <a:latin typeface="Aptos" panose="02020603050405020304" pitchFamily="18" charset="0"/>
                <a:cs typeface="Times New Roman" panose="02020603050405020304" pitchFamily="18" charset="0"/>
                <a:sym typeface="+mn-ea"/>
              </a:rPr>
              <a:t>.</a:t>
            </a:r>
            <a:endParaRPr lang="ro-RO" sz="2200" dirty="0">
              <a:latin typeface="Times New Roman" panose="02020603050405020304" pitchFamily="18" charset="0"/>
              <a:cs typeface="Times New Roman" panose="02020603050405020304" pitchFamily="18" charset="0"/>
            </a:endParaRPr>
          </a:p>
          <a:p>
            <a:pPr>
              <a:spcAft>
                <a:spcPts val="400"/>
              </a:spcAft>
            </a:pPr>
            <a:endParaRPr lang="ro-RO" altLang="en-US" sz="2000" b="1"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72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D1445FA-B342-4D85-25E8-408331C22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3DD659-8A66-0757-29BF-2BA5C81BA758}"/>
              </a:ext>
            </a:extLst>
          </p:cNvPr>
          <p:cNvSpPr>
            <a:spLocks noGrp="1"/>
          </p:cNvSpPr>
          <p:nvPr>
            <p:ph type="title"/>
          </p:nvPr>
        </p:nvSpPr>
        <p:spPr>
          <a:xfrm>
            <a:off x="971600" y="0"/>
            <a:ext cx="7429499" cy="1146460"/>
          </a:xfrm>
        </p:spPr>
        <p:txBody>
          <a:bodyPr wrap="square" lIns="45720" tIns="27432" rIns="45720" bIns="27432"/>
          <a:lstStyle/>
          <a:p>
            <a:pPr>
              <a:spcAft>
                <a:spcPts val="700"/>
              </a:spcAft>
            </a:pP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Curriculum-ul la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decizia</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elevului din oferta</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școlii</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CDEOȘ</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a:t>
            </a:r>
            <a:endParaRPr lang="ro-RO" altLang="en-GB" cap="none" dirty="0"/>
          </a:p>
        </p:txBody>
      </p:sp>
      <p:sp>
        <p:nvSpPr>
          <p:cNvPr id="7" name="Content Placeholder 6">
            <a:extLst>
              <a:ext uri="{FF2B5EF4-FFF2-40B4-BE49-F238E27FC236}">
                <a16:creationId xmlns:a16="http://schemas.microsoft.com/office/drawing/2014/main" id="{69A8742A-70B6-7EBA-7098-92E44C3DB206}"/>
              </a:ext>
            </a:extLst>
          </p:cNvPr>
          <p:cNvSpPr>
            <a:spLocks noGrp="1"/>
          </p:cNvSpPr>
          <p:nvPr>
            <p:ph idx="1"/>
          </p:nvPr>
        </p:nvSpPr>
        <p:spPr>
          <a:xfrm>
            <a:off x="685800" y="1844824"/>
            <a:ext cx="7772400" cy="4191000"/>
          </a:xfrm>
        </p:spPr>
        <p:txBody>
          <a:bodyPr wrap="square" lIns="45720" tIns="27432" rIns="45720" bIns="27432">
            <a:normAutofit/>
          </a:bodyPr>
          <a:lstStyle/>
          <a:p>
            <a:pPr>
              <a:spcAft>
                <a:spcPts val="400"/>
              </a:spcAft>
            </a:pPr>
            <a:r>
              <a:rPr lang="en-US" altLang="en-US" sz="1900" b="0" dirty="0">
                <a:solidFill>
                  <a:srgbClr val="1B2631"/>
                </a:solidFill>
                <a:latin typeface="Aptos" panose="02020603050405020304" pitchFamily="18" charset="0"/>
                <a:cs typeface="Times New Roman" panose="02020603050405020304" pitchFamily="18" charset="0"/>
              </a:rPr>
              <a:t>Se </a:t>
            </a:r>
            <a:r>
              <a:rPr lang="en-US" altLang="en-US" sz="1900" b="0" dirty="0" err="1">
                <a:solidFill>
                  <a:srgbClr val="1B2631"/>
                </a:solidFill>
                <a:latin typeface="Aptos" panose="02020603050405020304" pitchFamily="18" charset="0"/>
                <a:cs typeface="Times New Roman" panose="02020603050405020304" pitchFamily="18" charset="0"/>
              </a:rPr>
              <a:t>respectă</a:t>
            </a:r>
            <a:r>
              <a:rPr lang="en-US" altLang="en-US" sz="1900" b="0" dirty="0">
                <a:solidFill>
                  <a:srgbClr val="1B2631"/>
                </a:solidFill>
                <a:latin typeface="Aptos" panose="02020603050405020304" pitchFamily="18" charset="0"/>
                <a:cs typeface="Times New Roman" panose="02020603050405020304" pitchFamily="18" charset="0"/>
              </a:rPr>
              <a:t> OMEC </a:t>
            </a:r>
            <a:r>
              <a:rPr lang="ro-RO" sz="1900" dirty="0">
                <a:solidFill>
                  <a:srgbClr val="1B2631"/>
                </a:solidFill>
                <a:latin typeface="Aptos" panose="02020603050405020304" pitchFamily="18" charset="0"/>
                <a:cs typeface="Times New Roman" panose="02020603050405020304" pitchFamily="18" charset="0"/>
              </a:rPr>
              <a:t>nr. 3.454 din 16 martie 2026</a:t>
            </a:r>
            <a:r>
              <a:rPr lang="en-US" altLang="en-US" sz="1900" dirty="0">
                <a:solidFill>
                  <a:srgbClr val="1B2631"/>
                </a:solidFill>
                <a:latin typeface="Aptos" panose="02020603050405020304" pitchFamily="18" charset="0"/>
                <a:cs typeface="Times New Roman" panose="02020603050405020304" pitchFamily="18" charset="0"/>
              </a:rPr>
              <a:t> </a:t>
            </a:r>
            <a:r>
              <a:rPr lang="ro-RO" sz="1900" dirty="0">
                <a:solidFill>
                  <a:srgbClr val="1B2631"/>
                </a:solidFill>
                <a:latin typeface="Aptos" panose="02020603050405020304" pitchFamily="18" charset="0"/>
                <a:cs typeface="Times New Roman" panose="02020603050405020304" pitchFamily="18" charset="0"/>
              </a:rPr>
              <a:t>privind curriculumul la decizia elevului din oferta școlii (CDEOȘ):</a:t>
            </a:r>
          </a:p>
          <a:p>
            <a:pPr marL="0" indent="0">
              <a:buNone/>
            </a:pPr>
            <a:r>
              <a:rPr lang="ro-RO" sz="2000" i="1" dirty="0">
                <a:solidFill>
                  <a:schemeClr val="bg2">
                    <a:lumMod val="60000"/>
                    <a:lumOff val="40000"/>
                  </a:schemeClr>
                </a:solidFill>
                <a:hlinkClick r:id="rId2">
                  <a:extLst>
                    <a:ext uri="{A12FA001-AC4F-418D-AE19-62706E023703}">
                      <ahyp:hlinkClr xmlns:ahyp="http://schemas.microsoft.com/office/drawing/2018/hyperlinkcolor" val="tx"/>
                    </a:ext>
                  </a:extLst>
                </a:hlinkClick>
              </a:rPr>
              <a:t>https://rocnee.eu/images/rocnee/fisiere/programe_scolare/CDS/OMEC_3454.pdf</a:t>
            </a:r>
            <a:r>
              <a:rPr lang="ro-RO" sz="2000" i="1" dirty="0">
                <a:solidFill>
                  <a:schemeClr val="bg2">
                    <a:lumMod val="60000"/>
                    <a:lumOff val="40000"/>
                  </a:schemeClr>
                </a:solidFill>
              </a:rPr>
              <a:t> </a:t>
            </a:r>
          </a:p>
          <a:p>
            <a:pPr>
              <a:spcAft>
                <a:spcPts val="400"/>
              </a:spcAft>
            </a:pPr>
            <a:endParaRPr lang="ro-RO" altLang="en-US" sz="1900" dirty="0">
              <a:solidFill>
                <a:srgbClr val="1B2631"/>
              </a:solidFill>
              <a:latin typeface="Aptos" panose="02020603050405020304" pitchFamily="18" charset="0"/>
              <a:cs typeface="Times New Roman" panose="02020603050405020304" pitchFamily="18" charset="0"/>
            </a:endParaRPr>
          </a:p>
          <a:p>
            <a:pPr>
              <a:spcAft>
                <a:spcPts val="400"/>
              </a:spcAft>
            </a:pPr>
            <a:r>
              <a:rPr lang="ro-RO" altLang="en-US" sz="1900" dirty="0">
                <a:solidFill>
                  <a:srgbClr val="1B2631"/>
                </a:solidFill>
                <a:latin typeface="Aptos" panose="02020603050405020304" pitchFamily="18" charset="0"/>
                <a:cs typeface="Times New Roman" panose="02020603050405020304" pitchFamily="18" charset="0"/>
              </a:rPr>
              <a:t>Detalii: </a:t>
            </a:r>
            <a:r>
              <a:rPr lang="ro-RO" altLang="en-US" sz="1900" dirty="0">
                <a:solidFill>
                  <a:schemeClr val="bg2">
                    <a:lumMod val="60000"/>
                    <a:lumOff val="40000"/>
                  </a:schemeClr>
                </a:solidFill>
                <a:latin typeface="Aptos"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https://www.educred.ro/stiri/curriculum-decizia-elevului-oferta-scolii-cdeos</a:t>
            </a:r>
            <a:endParaRPr lang="ro-RO" altLang="en-US" sz="1900" dirty="0">
              <a:solidFill>
                <a:schemeClr val="bg2">
                  <a:lumMod val="60000"/>
                  <a:lumOff val="40000"/>
                </a:schemeClr>
              </a:solidFill>
              <a:latin typeface="Aptos" panose="02020603050405020304" pitchFamily="18" charset="0"/>
              <a:cs typeface="Times New Roman" panose="02020603050405020304" pitchFamily="18" charset="0"/>
            </a:endParaRPr>
          </a:p>
          <a:p>
            <a:pPr>
              <a:spcAft>
                <a:spcPts val="400"/>
              </a:spcAft>
            </a:pPr>
            <a:endParaRPr lang="ro-RO" altLang="en-US" sz="1900" dirty="0">
              <a:solidFill>
                <a:srgbClr val="1B2631"/>
              </a:solidFill>
              <a:latin typeface="Aptos" panose="02020603050405020304" pitchFamily="18" charset="0"/>
              <a:cs typeface="Times New Roman" panose="02020603050405020304" pitchFamily="18" charset="0"/>
            </a:endParaRPr>
          </a:p>
        </p:txBody>
      </p:sp>
      <p:sp>
        <p:nvSpPr>
          <p:cNvPr id="8" name="Rectangle 7"/>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73</a:t>
            </a:r>
          </a:p>
        </p:txBody>
      </p:sp>
      <p:sp>
        <p:nvSpPr>
          <p:cNvPr id="11" name="Rectangle 10"/>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13371197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BE26D98-F181-ECE9-FEBC-1B15952DF3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90C420-F2FC-4F78-DCC0-CDF9529590B7}"/>
              </a:ext>
            </a:extLst>
          </p:cNvPr>
          <p:cNvSpPr>
            <a:spLocks noGrp="1"/>
          </p:cNvSpPr>
          <p:nvPr>
            <p:ph type="title"/>
          </p:nvPr>
        </p:nvSpPr>
        <p:spPr>
          <a:xfrm>
            <a:off x="899592" y="-259779"/>
            <a:ext cx="7429499" cy="1478570"/>
          </a:xfrm>
        </p:spPr>
        <p:txBody>
          <a:bodyPr wrap="square" lIns="45720" tIns="27432" rIns="45720" bIns="27432"/>
          <a:lstStyle/>
          <a:p>
            <a:pPr>
              <a:spcAft>
                <a:spcPts val="700"/>
              </a:spcAft>
            </a:pP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Curriculum-ul la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decizia</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elevului din oferta</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școlii</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CDEOȘ</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a:t>
            </a:r>
            <a:endParaRPr lang="ro-RO" altLang="en-GB" cap="none" dirty="0"/>
          </a:p>
        </p:txBody>
      </p:sp>
      <p:pic>
        <p:nvPicPr>
          <p:cNvPr id="4" name="Content Placeholder 3">
            <a:extLst>
              <a:ext uri="{FF2B5EF4-FFF2-40B4-BE49-F238E27FC236}">
                <a16:creationId xmlns:a16="http://schemas.microsoft.com/office/drawing/2014/main" id="{16C0BBA3-FE26-5690-67C4-D616AB2E554D}"/>
              </a:ext>
            </a:extLst>
          </p:cNvPr>
          <p:cNvPicPr>
            <a:picLocks noGrp="1" noChangeAspect="1"/>
          </p:cNvPicPr>
          <p:nvPr>
            <p:ph idx="1"/>
          </p:nvPr>
        </p:nvPicPr>
        <p:blipFill>
          <a:blip r:embed="rId2"/>
          <a:stretch>
            <a:fillRect/>
          </a:stretch>
        </p:blipFill>
        <p:spPr>
          <a:xfrm>
            <a:off x="1619672" y="908720"/>
            <a:ext cx="5760640" cy="5682205"/>
          </a:xfrm>
          <a:prstGeom prst="rect">
            <a:avLst/>
          </a:prstGeom>
        </p:spPr>
      </p:pic>
      <p:sp>
        <p:nvSpPr>
          <p:cNvPr id="5" name="Rectangle 4"/>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74</a:t>
            </a:r>
          </a:p>
        </p:txBody>
      </p:sp>
      <p:sp>
        <p:nvSpPr>
          <p:cNvPr id="8" name="Rectangle 7"/>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1762516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DE0B342-20C8-0DEC-9250-4700A3A5FE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78A62C-E0D8-AB9E-D4E0-272EC26F043D}"/>
              </a:ext>
            </a:extLst>
          </p:cNvPr>
          <p:cNvSpPr>
            <a:spLocks noGrp="1"/>
          </p:cNvSpPr>
          <p:nvPr>
            <p:ph type="title"/>
          </p:nvPr>
        </p:nvSpPr>
        <p:spPr>
          <a:xfrm>
            <a:off x="971600" y="0"/>
            <a:ext cx="7429499" cy="1478570"/>
          </a:xfrm>
        </p:spPr>
        <p:txBody>
          <a:bodyPr wrap="square" lIns="45720" tIns="27432" rIns="45720" bIns="27432"/>
          <a:lstStyle/>
          <a:p>
            <a:pPr>
              <a:spcAft>
                <a:spcPts val="700"/>
              </a:spcAft>
            </a:pP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Curriculum-ul la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decizia</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elevului din oferta</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școlii</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CDEOȘ</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a:t>
            </a:r>
            <a:endParaRPr lang="ro-RO" altLang="en-GB" cap="none" dirty="0"/>
          </a:p>
        </p:txBody>
      </p:sp>
      <p:sp>
        <p:nvSpPr>
          <p:cNvPr id="7" name="Content Placeholder 6">
            <a:extLst>
              <a:ext uri="{FF2B5EF4-FFF2-40B4-BE49-F238E27FC236}">
                <a16:creationId xmlns:a16="http://schemas.microsoft.com/office/drawing/2014/main" id="{1CEA534B-B367-75C2-3D7E-16184484C712}"/>
              </a:ext>
            </a:extLst>
          </p:cNvPr>
          <p:cNvSpPr>
            <a:spLocks noGrp="1"/>
          </p:cNvSpPr>
          <p:nvPr>
            <p:ph idx="1"/>
          </p:nvPr>
        </p:nvSpPr>
        <p:spPr>
          <a:xfrm>
            <a:off x="685800" y="1124744"/>
            <a:ext cx="7772400" cy="4911080"/>
          </a:xfrm>
        </p:spPr>
        <p:txBody>
          <a:bodyPr wrap="square" lIns="45720" tIns="27432" rIns="45720" bIns="27432">
            <a:normAutofit/>
          </a:bodyPr>
          <a:lstStyle/>
          <a:p>
            <a:pPr algn="just">
              <a:spcAft>
                <a:spcPts val="400"/>
              </a:spcAft>
            </a:pPr>
            <a:r>
              <a:rPr lang="en-US" altLang="en-US" sz="1900" b="0" dirty="0" err="1">
                <a:solidFill>
                  <a:srgbClr val="1B2631"/>
                </a:solidFill>
                <a:latin typeface="Aptos" panose="02020603050405020304" pitchFamily="18" charset="0"/>
                <a:cs typeface="Times New Roman" panose="02020603050405020304" pitchFamily="18" charset="0"/>
              </a:rPr>
              <a:t>Pentru</a:t>
            </a:r>
            <a:r>
              <a:rPr lang="en-US" altLang="en-US" sz="1900" b="0" dirty="0">
                <a:solidFill>
                  <a:srgbClr val="1B2631"/>
                </a:solidFill>
                <a:latin typeface="Aptos" panose="02020603050405020304" pitchFamily="18" charset="0"/>
                <a:cs typeface="Times New Roman" panose="02020603050405020304" pitchFamily="18" charset="0"/>
              </a:rPr>
              <a:t> CD</a:t>
            </a:r>
            <a:r>
              <a:rPr lang="ro-RO" altLang="en-US" sz="1900" b="0" dirty="0">
                <a:solidFill>
                  <a:srgbClr val="1B2631"/>
                </a:solidFill>
                <a:latin typeface="Aptos" panose="02020603050405020304" pitchFamily="18" charset="0"/>
                <a:cs typeface="Times New Roman" panose="02020603050405020304" pitchFamily="18" charset="0"/>
              </a:rPr>
              <a:t>EO</a:t>
            </a:r>
            <a:r>
              <a:rPr lang="en-US" altLang="en-US" sz="1900" b="0" dirty="0">
                <a:solidFill>
                  <a:srgbClr val="1B2631"/>
                </a:solidFill>
                <a:latin typeface="Aptos" panose="02020603050405020304" pitchFamily="18" charset="0"/>
                <a:cs typeface="Times New Roman" panose="02020603050405020304" pitchFamily="18" charset="0"/>
              </a:rPr>
              <a:t>Ș-urile de tip APROFUNDARE, nu </a:t>
            </a:r>
            <a:r>
              <a:rPr lang="en-US" altLang="en-US" sz="1900" b="0" dirty="0" err="1">
                <a:solidFill>
                  <a:srgbClr val="1B2631"/>
                </a:solidFill>
                <a:latin typeface="Aptos" panose="02020603050405020304" pitchFamily="18" charset="0"/>
                <a:cs typeface="Times New Roman" panose="02020603050405020304" pitchFamily="18" charset="0"/>
              </a:rPr>
              <a:t>trebuie</a:t>
            </a:r>
            <a:r>
              <a:rPr lang="en-US" altLang="en-US" sz="1900" b="0" dirty="0">
                <a:solidFill>
                  <a:srgbClr val="1B2631"/>
                </a:solidFill>
                <a:latin typeface="Aptos" panose="02020603050405020304" pitchFamily="18" charset="0"/>
                <a:cs typeface="Times New Roman" panose="02020603050405020304" pitchFamily="18" charset="0"/>
              </a:rPr>
              <a:t> program </a:t>
            </a:r>
            <a:r>
              <a:rPr lang="en-US" altLang="en-US" sz="1900" b="0" dirty="0" err="1">
                <a:solidFill>
                  <a:srgbClr val="1B2631"/>
                </a:solidFill>
                <a:latin typeface="Aptos" panose="02020603050405020304" pitchFamily="18" charset="0"/>
                <a:cs typeface="Times New Roman" panose="02020603050405020304" pitchFamily="18" charset="0"/>
              </a:rPr>
              <a:t>nouă</a:t>
            </a:r>
            <a:r>
              <a:rPr lang="en-US" altLang="en-US" sz="1900" b="0" dirty="0">
                <a:solidFill>
                  <a:srgbClr val="1B2631"/>
                </a:solidFill>
                <a:latin typeface="Aptos" panose="02020603050405020304" pitchFamily="18" charset="0"/>
                <a:cs typeface="Times New Roman" panose="02020603050405020304" pitchFamily="18" charset="0"/>
              </a:rPr>
              <a:t> (se </a:t>
            </a:r>
            <a:r>
              <a:rPr lang="en-US" altLang="en-US" sz="1900" b="0" dirty="0" err="1">
                <a:solidFill>
                  <a:srgbClr val="1B2631"/>
                </a:solidFill>
                <a:latin typeface="Aptos" panose="02020603050405020304" pitchFamily="18" charset="0"/>
                <a:cs typeface="Times New Roman" panose="02020603050405020304" pitchFamily="18" charset="0"/>
              </a:rPr>
              <a:t>folosește</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cea</a:t>
            </a:r>
            <a:r>
              <a:rPr lang="en-US" altLang="en-US" sz="1900" b="0" dirty="0">
                <a:solidFill>
                  <a:srgbClr val="1B2631"/>
                </a:solidFill>
                <a:latin typeface="Aptos" panose="02020603050405020304" pitchFamily="18" charset="0"/>
                <a:cs typeface="Times New Roman" panose="02020603050405020304" pitchFamily="18" charset="0"/>
              </a:rPr>
              <a:t> de la </a:t>
            </a:r>
            <a:r>
              <a:rPr lang="en-US" altLang="en-US" sz="1900" b="0" dirty="0" err="1">
                <a:solidFill>
                  <a:srgbClr val="1B2631"/>
                </a:solidFill>
                <a:latin typeface="Aptos" panose="02020603050405020304" pitchFamily="18" charset="0"/>
                <a:cs typeface="Times New Roman" panose="02020603050405020304" pitchFamily="18" charset="0"/>
              </a:rPr>
              <a:t>trunchiul</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comun</a:t>
            </a:r>
            <a:r>
              <a:rPr lang="en-US" altLang="en-US" sz="1900" b="0" dirty="0">
                <a:solidFill>
                  <a:srgbClr val="1B2631"/>
                </a:solidFill>
                <a:latin typeface="Aptos" panose="02020603050405020304" pitchFamily="18" charset="0"/>
                <a:cs typeface="Times New Roman" panose="02020603050405020304" pitchFamily="18" charset="0"/>
              </a:rPr>
              <a:t> - TC), </a:t>
            </a:r>
            <a:r>
              <a:rPr lang="en-US" altLang="en-US" sz="1900" b="0" dirty="0" err="1">
                <a:solidFill>
                  <a:srgbClr val="1B2631"/>
                </a:solidFill>
                <a:latin typeface="Aptos" panose="02020603050405020304" pitchFamily="18" charset="0"/>
                <a:cs typeface="Times New Roman" panose="02020603050405020304" pitchFamily="18" charset="0"/>
              </a:rPr>
              <a:t>nici</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planificare</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separată</a:t>
            </a:r>
            <a:r>
              <a:rPr lang="en-US" altLang="en-US" sz="1900" b="0" dirty="0">
                <a:solidFill>
                  <a:srgbClr val="1B2631"/>
                </a:solidFill>
                <a:latin typeface="Aptos" panose="02020603050405020304" pitchFamily="18" charset="0"/>
                <a:cs typeface="Times New Roman" panose="02020603050405020304" pitchFamily="18" charset="0"/>
              </a:rPr>
              <a:t> (se </a:t>
            </a:r>
            <a:r>
              <a:rPr lang="en-US" altLang="en-US" sz="1900" b="0" dirty="0" err="1">
                <a:solidFill>
                  <a:srgbClr val="1B2631"/>
                </a:solidFill>
                <a:latin typeface="Aptos" panose="02020603050405020304" pitchFamily="18" charset="0"/>
                <a:cs typeface="Times New Roman" panose="02020603050405020304" pitchFamily="18" charset="0"/>
              </a:rPr>
              <a:t>folosește</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acceași</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planificare</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împreună</a:t>
            </a:r>
            <a:r>
              <a:rPr lang="en-US" altLang="en-US" sz="1900" b="0" dirty="0">
                <a:solidFill>
                  <a:srgbClr val="1B2631"/>
                </a:solidFill>
                <a:latin typeface="Aptos" panose="02020603050405020304" pitchFamily="18" charset="0"/>
                <a:cs typeface="Times New Roman" panose="02020603050405020304" pitchFamily="18" charset="0"/>
              </a:rPr>
              <a:t> cu </a:t>
            </a:r>
            <a:r>
              <a:rPr lang="en-US" altLang="en-US" sz="1900" b="0" dirty="0" err="1">
                <a:solidFill>
                  <a:srgbClr val="1B2631"/>
                </a:solidFill>
                <a:latin typeface="Aptos" panose="02020603050405020304" pitchFamily="18" charset="0"/>
                <a:cs typeface="Times New Roman" panose="02020603050405020304" pitchFamily="18" charset="0"/>
              </a:rPr>
              <a:t>orele</a:t>
            </a:r>
            <a:r>
              <a:rPr lang="en-US" altLang="en-US" sz="1900" b="0" dirty="0">
                <a:solidFill>
                  <a:srgbClr val="1B2631"/>
                </a:solidFill>
                <a:latin typeface="Aptos" panose="02020603050405020304" pitchFamily="18" charset="0"/>
                <a:cs typeface="Times New Roman" panose="02020603050405020304" pitchFamily="18" charset="0"/>
              </a:rPr>
              <a:t> de la TC </a:t>
            </a:r>
            <a:r>
              <a:rPr lang="en-US" altLang="en-US" sz="1900" b="0" dirty="0" err="1">
                <a:solidFill>
                  <a:srgbClr val="1B2631"/>
                </a:solidFill>
                <a:latin typeface="Aptos" panose="02020603050405020304" pitchFamily="18" charset="0"/>
                <a:cs typeface="Times New Roman" panose="02020603050405020304" pitchFamily="18" charset="0"/>
              </a:rPr>
              <a:t>dar</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pentru</a:t>
            </a:r>
            <a:r>
              <a:rPr lang="en-US" altLang="en-US" sz="1900" b="0" dirty="0">
                <a:solidFill>
                  <a:srgbClr val="1B2631"/>
                </a:solidFill>
                <a:latin typeface="Aptos" panose="02020603050405020304" pitchFamily="18" charset="0"/>
                <a:cs typeface="Times New Roman" panose="02020603050405020304" pitchFamily="18" charset="0"/>
              </a:rPr>
              <a:t> un </a:t>
            </a:r>
            <a:r>
              <a:rPr lang="en-US" altLang="en-US" sz="1900" b="0" dirty="0" err="1">
                <a:solidFill>
                  <a:srgbClr val="1B2631"/>
                </a:solidFill>
                <a:latin typeface="Aptos" panose="02020603050405020304" pitchFamily="18" charset="0"/>
                <a:cs typeface="Times New Roman" panose="02020603050405020304" pitchFamily="18" charset="0"/>
              </a:rPr>
              <a:t>număr</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mai</a:t>
            </a:r>
            <a:r>
              <a:rPr lang="en-US" altLang="en-US" sz="1900" b="0" dirty="0">
                <a:solidFill>
                  <a:srgbClr val="1B2631"/>
                </a:solidFill>
                <a:latin typeface="Aptos" panose="02020603050405020304" pitchFamily="18" charset="0"/>
                <a:cs typeface="Times New Roman" panose="02020603050405020304" pitchFamily="18" charset="0"/>
              </a:rPr>
              <a:t> mare de ore) </a:t>
            </a:r>
            <a:r>
              <a:rPr lang="en-US" altLang="en-US" sz="1900" b="0" dirty="0" err="1">
                <a:solidFill>
                  <a:srgbClr val="1B2631"/>
                </a:solidFill>
                <a:latin typeface="Aptos" panose="02020603050405020304" pitchFamily="18" charset="0"/>
                <a:cs typeface="Times New Roman" panose="02020603050405020304" pitchFamily="18" charset="0"/>
              </a:rPr>
              <a:t>și</a:t>
            </a:r>
            <a:r>
              <a:rPr lang="en-US" altLang="en-US" sz="1900" b="0" dirty="0">
                <a:solidFill>
                  <a:srgbClr val="1B2631"/>
                </a:solidFill>
                <a:latin typeface="Aptos" panose="02020603050405020304" pitchFamily="18" charset="0"/>
                <a:cs typeface="Times New Roman" panose="02020603050405020304" pitchFamily="18" charset="0"/>
              </a:rPr>
              <a:t> nu se cere </a:t>
            </a:r>
            <a:r>
              <a:rPr lang="en-US" altLang="en-US" sz="1900" b="0" dirty="0" err="1">
                <a:solidFill>
                  <a:srgbClr val="1B2631"/>
                </a:solidFill>
                <a:latin typeface="Aptos" panose="02020603050405020304" pitchFamily="18" charset="0"/>
                <a:cs typeface="Times New Roman" panose="02020603050405020304" pitchFamily="18" charset="0"/>
              </a:rPr>
              <a:t>avizul</a:t>
            </a:r>
            <a:r>
              <a:rPr lang="en-US" altLang="en-US" sz="1900" b="0" dirty="0">
                <a:solidFill>
                  <a:srgbClr val="1B2631"/>
                </a:solidFill>
                <a:latin typeface="Aptos" panose="02020603050405020304" pitchFamily="18" charset="0"/>
                <a:cs typeface="Times New Roman" panose="02020603050405020304" pitchFamily="18" charset="0"/>
              </a:rPr>
              <a:t> ISJ. </a:t>
            </a:r>
            <a:r>
              <a:rPr lang="en-US" altLang="en-US" sz="1900" b="0" dirty="0" err="1">
                <a:solidFill>
                  <a:srgbClr val="1B2631"/>
                </a:solidFill>
                <a:latin typeface="Aptos" panose="02020603050405020304" pitchFamily="18" charset="0"/>
                <a:cs typeface="Times New Roman" panose="02020603050405020304" pitchFamily="18" charset="0"/>
              </a:rPr>
              <a:t>În</a:t>
            </a:r>
            <a:r>
              <a:rPr lang="en-US" altLang="en-US" sz="1900" b="0" dirty="0">
                <a:solidFill>
                  <a:srgbClr val="1B2631"/>
                </a:solidFill>
                <a:latin typeface="Aptos" panose="02020603050405020304" pitchFamily="18" charset="0"/>
                <a:cs typeface="Times New Roman" panose="02020603050405020304" pitchFamily="18" charset="0"/>
              </a:rPr>
              <a:t> catalog nu </a:t>
            </a:r>
            <a:r>
              <a:rPr lang="en-US" altLang="en-US" sz="1900" b="0" dirty="0" err="1">
                <a:solidFill>
                  <a:srgbClr val="1B2631"/>
                </a:solidFill>
                <a:latin typeface="Aptos" panose="02020603050405020304" pitchFamily="18" charset="0"/>
                <a:cs typeface="Times New Roman" panose="02020603050405020304" pitchFamily="18" charset="0"/>
              </a:rPr>
              <a:t>este</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rubrică</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nouă</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dar</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numărul</a:t>
            </a:r>
            <a:r>
              <a:rPr lang="en-US" altLang="en-US" sz="1900" b="0" dirty="0">
                <a:solidFill>
                  <a:srgbClr val="1B2631"/>
                </a:solidFill>
                <a:latin typeface="Aptos" panose="02020603050405020304" pitchFamily="18" charset="0"/>
                <a:cs typeface="Times New Roman" panose="02020603050405020304" pitchFamily="18" charset="0"/>
              </a:rPr>
              <a:t> de note </a:t>
            </a:r>
            <a:r>
              <a:rPr lang="en-US" altLang="en-US" sz="1900" b="0" dirty="0" err="1">
                <a:solidFill>
                  <a:srgbClr val="1B2631"/>
                </a:solidFill>
                <a:latin typeface="Aptos" panose="02020603050405020304" pitchFamily="18" charset="0"/>
                <a:cs typeface="Times New Roman" panose="02020603050405020304" pitchFamily="18" charset="0"/>
              </a:rPr>
              <a:t>acordat</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este</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mai</a:t>
            </a:r>
            <a:r>
              <a:rPr lang="en-US" altLang="en-US" sz="1900" b="0" dirty="0">
                <a:solidFill>
                  <a:srgbClr val="1B2631"/>
                </a:solidFill>
                <a:latin typeface="Aptos" panose="02020603050405020304" pitchFamily="18" charset="0"/>
                <a:cs typeface="Times New Roman" panose="02020603050405020304" pitchFamily="18" charset="0"/>
              </a:rPr>
              <a:t> mare.</a:t>
            </a:r>
          </a:p>
          <a:p>
            <a:pPr algn="just">
              <a:spcAft>
                <a:spcPts val="400"/>
              </a:spcAft>
            </a:pPr>
            <a:r>
              <a:rPr lang="en-US" altLang="en-US" sz="1900" b="0" dirty="0" err="1">
                <a:solidFill>
                  <a:srgbClr val="1B2631"/>
                </a:solidFill>
                <a:latin typeface="Aptos" panose="02020603050405020304" pitchFamily="18" charset="0"/>
                <a:cs typeface="Times New Roman" panose="02020603050405020304" pitchFamily="18" charset="0"/>
              </a:rPr>
              <a:t>Pentru</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dirty="0">
                <a:solidFill>
                  <a:srgbClr val="1B2631"/>
                </a:solidFill>
                <a:latin typeface="Aptos" panose="02020603050405020304" pitchFamily="18" charset="0"/>
                <a:cs typeface="Times New Roman" panose="02020603050405020304" pitchFamily="18" charset="0"/>
              </a:rPr>
              <a:t>CD</a:t>
            </a:r>
            <a:r>
              <a:rPr lang="ro-RO" altLang="en-US" sz="1900" dirty="0">
                <a:solidFill>
                  <a:srgbClr val="1B2631"/>
                </a:solidFill>
                <a:latin typeface="Aptos" panose="02020603050405020304" pitchFamily="18" charset="0"/>
                <a:cs typeface="Times New Roman" panose="02020603050405020304" pitchFamily="18" charset="0"/>
              </a:rPr>
              <a:t>EO</a:t>
            </a:r>
            <a:r>
              <a:rPr lang="en-US" altLang="en-US" sz="1900" dirty="0">
                <a:solidFill>
                  <a:srgbClr val="1B2631"/>
                </a:solidFill>
                <a:latin typeface="Aptos" panose="02020603050405020304" pitchFamily="18" charset="0"/>
                <a:cs typeface="Times New Roman" panose="02020603050405020304" pitchFamily="18" charset="0"/>
              </a:rPr>
              <a:t>Ș</a:t>
            </a:r>
            <a:r>
              <a:rPr lang="en-US" altLang="en-US" sz="1900" b="0" dirty="0">
                <a:solidFill>
                  <a:srgbClr val="1B2631"/>
                </a:solidFill>
                <a:latin typeface="Aptos" panose="02020603050405020304" pitchFamily="18" charset="0"/>
                <a:cs typeface="Times New Roman" panose="02020603050405020304" pitchFamily="18" charset="0"/>
              </a:rPr>
              <a:t>-urile de tip DISCIPLINĂ NOUĂ care </a:t>
            </a:r>
            <a:r>
              <a:rPr lang="en-US" altLang="en-US" sz="1900" b="0" u="sng" dirty="0">
                <a:solidFill>
                  <a:srgbClr val="1B2631"/>
                </a:solidFill>
                <a:latin typeface="Aptos" panose="02020603050405020304" pitchFamily="18" charset="0"/>
                <a:cs typeface="Times New Roman" panose="02020603050405020304" pitchFamily="18" charset="0"/>
              </a:rPr>
              <a:t>sunt </a:t>
            </a:r>
            <a:r>
              <a:rPr lang="en-US" altLang="en-US" sz="1900" b="0" u="sng" dirty="0" err="1">
                <a:solidFill>
                  <a:srgbClr val="1B2631"/>
                </a:solidFill>
                <a:latin typeface="Aptos" panose="02020603050405020304" pitchFamily="18" charset="0"/>
                <a:cs typeface="Times New Roman" panose="02020603050405020304" pitchFamily="18" charset="0"/>
              </a:rPr>
              <a:t>avizate</a:t>
            </a:r>
            <a:r>
              <a:rPr lang="en-US" altLang="en-US" sz="1900" b="0" u="sng" dirty="0">
                <a:solidFill>
                  <a:srgbClr val="1B2631"/>
                </a:solidFill>
                <a:latin typeface="Aptos" panose="02020603050405020304" pitchFamily="18" charset="0"/>
                <a:cs typeface="Times New Roman" panose="02020603050405020304" pitchFamily="18" charset="0"/>
              </a:rPr>
              <a:t> de minister</a:t>
            </a:r>
            <a:r>
              <a:rPr lang="en-US" altLang="en-US" sz="1900" b="0" dirty="0">
                <a:solidFill>
                  <a:srgbClr val="1B2631"/>
                </a:solidFill>
                <a:latin typeface="Aptos" panose="02020603050405020304" pitchFamily="18" charset="0"/>
                <a:cs typeface="Times New Roman" panose="02020603050405020304" pitchFamily="18" charset="0"/>
              </a:rPr>
              <a:t>, se </a:t>
            </a:r>
            <a:r>
              <a:rPr lang="en-US" altLang="en-US" sz="1900" b="0" dirty="0" err="1">
                <a:solidFill>
                  <a:srgbClr val="1B2631"/>
                </a:solidFill>
                <a:latin typeface="Aptos" panose="02020603050405020304" pitchFamily="18" charset="0"/>
                <a:cs typeface="Times New Roman" panose="02020603050405020304" pitchFamily="18" charset="0"/>
              </a:rPr>
              <a:t>folosește</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programa</a:t>
            </a:r>
            <a:r>
              <a:rPr lang="en-US" altLang="en-US" sz="1900" b="0" dirty="0">
                <a:solidFill>
                  <a:srgbClr val="1B2631"/>
                </a:solidFill>
                <a:latin typeface="Aptos" panose="02020603050405020304" pitchFamily="18" charset="0"/>
                <a:cs typeface="Times New Roman" panose="02020603050405020304" pitchFamily="18" charset="0"/>
              </a:rPr>
              <a:t> MEC, se face </a:t>
            </a:r>
            <a:r>
              <a:rPr lang="en-US" altLang="en-US" sz="1900" b="0" dirty="0" err="1">
                <a:solidFill>
                  <a:srgbClr val="1B2631"/>
                </a:solidFill>
                <a:latin typeface="Aptos" panose="02020603050405020304" pitchFamily="18" charset="0"/>
                <a:cs typeface="Times New Roman" panose="02020603050405020304" pitchFamily="18" charset="0"/>
              </a:rPr>
              <a:t>planificare</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și</a:t>
            </a:r>
            <a:r>
              <a:rPr lang="en-US" altLang="en-US" sz="1900" b="0" dirty="0">
                <a:solidFill>
                  <a:srgbClr val="1B2631"/>
                </a:solidFill>
                <a:latin typeface="Aptos" panose="02020603050405020304" pitchFamily="18" charset="0"/>
                <a:cs typeface="Times New Roman" panose="02020603050405020304" pitchFamily="18" charset="0"/>
              </a:rPr>
              <a:t> nu se cere </a:t>
            </a:r>
            <a:r>
              <a:rPr lang="en-US" altLang="en-US" sz="1900" b="0" dirty="0" err="1">
                <a:solidFill>
                  <a:srgbClr val="1B2631"/>
                </a:solidFill>
                <a:latin typeface="Aptos" panose="02020603050405020304" pitchFamily="18" charset="0"/>
                <a:cs typeface="Times New Roman" panose="02020603050405020304" pitchFamily="18" charset="0"/>
              </a:rPr>
              <a:t>avizul</a:t>
            </a:r>
            <a:r>
              <a:rPr lang="en-US" altLang="en-US" sz="1900" b="0" dirty="0">
                <a:solidFill>
                  <a:srgbClr val="1B2631"/>
                </a:solidFill>
                <a:latin typeface="Aptos" panose="02020603050405020304" pitchFamily="18" charset="0"/>
                <a:cs typeface="Times New Roman" panose="02020603050405020304" pitchFamily="18" charset="0"/>
              </a:rPr>
              <a:t> ISJ.</a:t>
            </a:r>
            <a:endParaRPr lang="ro-RO" altLang="en-US" sz="2000" b="1" dirty="0">
              <a:latin typeface="Times New Roman" panose="02020603050405020304" pitchFamily="18" charset="0"/>
              <a:cs typeface="Times New Roman" panose="02020603050405020304" pitchFamily="18" charset="0"/>
            </a:endParaRPr>
          </a:p>
          <a:p>
            <a:pPr marL="0" indent="0" algn="just">
              <a:spcAft>
                <a:spcPts val="400"/>
              </a:spcAft>
              <a:buNone/>
            </a:pPr>
            <a:r>
              <a:rPr lang="en-US" altLang="en-US" sz="1900" b="0" dirty="0" err="1">
                <a:solidFill>
                  <a:srgbClr val="1B2631"/>
                </a:solidFill>
                <a:latin typeface="Aptos" panose="02020603050405020304" pitchFamily="18" charset="0"/>
                <a:cs typeface="Times New Roman" panose="02020603050405020304" pitchFamily="18" charset="0"/>
              </a:rPr>
              <a:t>Programele</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avizate</a:t>
            </a:r>
            <a:r>
              <a:rPr lang="en-US" altLang="en-US" sz="1900" b="0" dirty="0">
                <a:solidFill>
                  <a:srgbClr val="1B2631"/>
                </a:solidFill>
                <a:latin typeface="Aptos" panose="02020603050405020304" pitchFamily="18" charset="0"/>
                <a:cs typeface="Times New Roman" panose="02020603050405020304" pitchFamily="18" charset="0"/>
              </a:rPr>
              <a:t> de minister se </a:t>
            </a:r>
            <a:r>
              <a:rPr lang="en-US" altLang="en-US" sz="1900" b="0" dirty="0" err="1">
                <a:solidFill>
                  <a:srgbClr val="1B2631"/>
                </a:solidFill>
                <a:latin typeface="Aptos" panose="02020603050405020304" pitchFamily="18" charset="0"/>
                <a:cs typeface="Times New Roman" panose="02020603050405020304" pitchFamily="18" charset="0"/>
              </a:rPr>
              <a:t>găsesc</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aici</a:t>
            </a:r>
            <a:r>
              <a:rPr lang="en-US" altLang="en-US" sz="1900" b="0" dirty="0">
                <a:solidFill>
                  <a:srgbClr val="1B2631"/>
                </a:solidFill>
                <a:latin typeface="Aptos" panose="02020603050405020304" pitchFamily="18" charset="0"/>
                <a:cs typeface="Times New Roman" panose="02020603050405020304" pitchFamily="18" charset="0"/>
              </a:rPr>
              <a:t>: </a:t>
            </a:r>
            <a:r>
              <a:rPr lang="en-US" sz="1900" b="0" dirty="0" err="1">
                <a:solidFill>
                  <a:schemeClr val="bg2">
                    <a:lumMod val="60000"/>
                    <a:lumOff val="40000"/>
                  </a:schemeClr>
                </a:solidFill>
                <a:latin typeface="Aptos"/>
                <a:hlinkClick r:id="rId2">
                  <a:extLst>
                    <a:ext uri="{A12FA001-AC4F-418D-AE19-62706E023703}">
                      <ahyp:hlinkClr xmlns:ahyp="http://schemas.microsoft.com/office/drawing/2018/hyperlinkcolor" val="tx"/>
                    </a:ext>
                  </a:extLst>
                </a:hlinkClick>
              </a:rPr>
              <a:t>Programe</a:t>
            </a:r>
            <a:r>
              <a:rPr lang="en-US" sz="1900" b="0" dirty="0">
                <a:solidFill>
                  <a:schemeClr val="bg2">
                    <a:lumMod val="60000"/>
                    <a:lumOff val="40000"/>
                  </a:schemeClr>
                </a:solidFill>
                <a:latin typeface="Aptos"/>
                <a:hlinkClick r:id="rId2">
                  <a:extLst>
                    <a:ext uri="{A12FA001-AC4F-418D-AE19-62706E023703}">
                      <ahyp:hlinkClr xmlns:ahyp="http://schemas.microsoft.com/office/drawing/2018/hyperlinkcolor" val="tx"/>
                    </a:ext>
                  </a:extLst>
                </a:hlinkClick>
              </a:rPr>
              <a:t> </a:t>
            </a:r>
            <a:r>
              <a:rPr lang="en-US" sz="1900" b="0" dirty="0" err="1">
                <a:solidFill>
                  <a:schemeClr val="bg2">
                    <a:lumMod val="60000"/>
                    <a:lumOff val="40000"/>
                  </a:schemeClr>
                </a:solidFill>
                <a:latin typeface="Aptos"/>
                <a:hlinkClick r:id="rId2">
                  <a:extLst>
                    <a:ext uri="{A12FA001-AC4F-418D-AE19-62706E023703}">
                      <ahyp:hlinkClr xmlns:ahyp="http://schemas.microsoft.com/office/drawing/2018/hyperlinkcolor" val="tx"/>
                    </a:ext>
                  </a:extLst>
                </a:hlinkClick>
              </a:rPr>
              <a:t>scolare</a:t>
            </a:r>
            <a:endParaRPr lang="en-US" sz="2000" dirty="0">
              <a:solidFill>
                <a:schemeClr val="bg2">
                  <a:lumMod val="60000"/>
                  <a:lumOff val="40000"/>
                </a:schemeClr>
              </a:solidFill>
            </a:endParaRPr>
          </a:p>
          <a:p>
            <a:pPr algn="just">
              <a:spcAft>
                <a:spcPts val="400"/>
              </a:spcAft>
            </a:pPr>
            <a:r>
              <a:rPr lang="en-US" altLang="en-US" sz="1900" b="0" dirty="0" err="1">
                <a:solidFill>
                  <a:srgbClr val="1B2631"/>
                </a:solidFill>
                <a:latin typeface="Aptos" panose="02020603050405020304" pitchFamily="18" charset="0"/>
                <a:cs typeface="Times New Roman" panose="02020603050405020304" pitchFamily="18" charset="0"/>
              </a:rPr>
              <a:t>Pentru</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dirty="0">
                <a:solidFill>
                  <a:srgbClr val="1B2631"/>
                </a:solidFill>
                <a:latin typeface="Aptos" panose="02020603050405020304" pitchFamily="18" charset="0"/>
                <a:cs typeface="Times New Roman" panose="02020603050405020304" pitchFamily="18" charset="0"/>
              </a:rPr>
              <a:t>CD</a:t>
            </a:r>
            <a:r>
              <a:rPr lang="ro-RO" altLang="en-US" sz="1900" dirty="0">
                <a:solidFill>
                  <a:srgbClr val="1B2631"/>
                </a:solidFill>
                <a:latin typeface="Aptos" panose="02020603050405020304" pitchFamily="18" charset="0"/>
                <a:cs typeface="Times New Roman" panose="02020603050405020304" pitchFamily="18" charset="0"/>
              </a:rPr>
              <a:t>EO</a:t>
            </a:r>
            <a:r>
              <a:rPr lang="en-US" altLang="en-US" sz="1900" dirty="0">
                <a:solidFill>
                  <a:srgbClr val="1B2631"/>
                </a:solidFill>
                <a:latin typeface="Aptos" panose="02020603050405020304" pitchFamily="18" charset="0"/>
                <a:cs typeface="Times New Roman" panose="02020603050405020304" pitchFamily="18" charset="0"/>
              </a:rPr>
              <a:t>Ș</a:t>
            </a:r>
            <a:r>
              <a:rPr lang="en-US" altLang="en-US" sz="1900" b="0" dirty="0">
                <a:solidFill>
                  <a:srgbClr val="1B2631"/>
                </a:solidFill>
                <a:latin typeface="Aptos" panose="02020603050405020304" pitchFamily="18" charset="0"/>
                <a:cs typeface="Times New Roman" panose="02020603050405020304" pitchFamily="18" charset="0"/>
              </a:rPr>
              <a:t>-urile de tip DISCIPLINĂ NOUĂ </a:t>
            </a:r>
            <a:r>
              <a:rPr lang="en-US" altLang="en-US" sz="1900" b="0" u="sng" dirty="0">
                <a:solidFill>
                  <a:srgbClr val="1B2631"/>
                </a:solidFill>
                <a:latin typeface="Aptos" panose="02020603050405020304" pitchFamily="18" charset="0"/>
                <a:cs typeface="Times New Roman" panose="02020603050405020304" pitchFamily="18" charset="0"/>
              </a:rPr>
              <a:t>care NU sunt </a:t>
            </a:r>
            <a:r>
              <a:rPr lang="en-US" altLang="en-US" sz="1900" b="0" u="sng" dirty="0" err="1">
                <a:solidFill>
                  <a:srgbClr val="1B2631"/>
                </a:solidFill>
                <a:latin typeface="Aptos" panose="02020603050405020304" pitchFamily="18" charset="0"/>
                <a:cs typeface="Times New Roman" panose="02020603050405020304" pitchFamily="18" charset="0"/>
              </a:rPr>
              <a:t>avizate</a:t>
            </a:r>
            <a:r>
              <a:rPr lang="en-US" altLang="en-US" sz="1900" b="0" u="sng" dirty="0">
                <a:solidFill>
                  <a:srgbClr val="1B2631"/>
                </a:solidFill>
                <a:latin typeface="Aptos" panose="02020603050405020304" pitchFamily="18" charset="0"/>
                <a:cs typeface="Times New Roman" panose="02020603050405020304" pitchFamily="18" charset="0"/>
              </a:rPr>
              <a:t> de minister</a:t>
            </a:r>
            <a:r>
              <a:rPr lang="en-US" altLang="en-US" sz="1900" b="0" dirty="0">
                <a:solidFill>
                  <a:srgbClr val="1B2631"/>
                </a:solidFill>
                <a:latin typeface="Aptos" panose="02020603050405020304" pitchFamily="18" charset="0"/>
                <a:cs typeface="Times New Roman" panose="02020603050405020304" pitchFamily="18" charset="0"/>
              </a:rPr>
              <a:t>, se face </a:t>
            </a:r>
            <a:r>
              <a:rPr lang="en-US" altLang="en-US" sz="1900" b="0" dirty="0" err="1">
                <a:solidFill>
                  <a:srgbClr val="1B2631"/>
                </a:solidFill>
                <a:latin typeface="Aptos" panose="02020603050405020304" pitchFamily="18" charset="0"/>
                <a:cs typeface="Times New Roman" panose="02020603050405020304" pitchFamily="18" charset="0"/>
              </a:rPr>
              <a:t>programă</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nouă</a:t>
            </a:r>
            <a:r>
              <a:rPr lang="en-US" altLang="en-US" sz="1900" b="0" dirty="0">
                <a:solidFill>
                  <a:srgbClr val="1B2631"/>
                </a:solidFill>
                <a:latin typeface="Aptos" panose="02020603050405020304" pitchFamily="18" charset="0"/>
                <a:cs typeface="Times New Roman" panose="02020603050405020304" pitchFamily="18" charset="0"/>
              </a:rPr>
              <a:t>, se face </a:t>
            </a:r>
            <a:r>
              <a:rPr lang="en-US" altLang="en-US" sz="1900" b="0" dirty="0" err="1">
                <a:solidFill>
                  <a:srgbClr val="1B2631"/>
                </a:solidFill>
                <a:latin typeface="Aptos" panose="02020603050405020304" pitchFamily="18" charset="0"/>
                <a:cs typeface="Times New Roman" panose="02020603050405020304" pitchFamily="18" charset="0"/>
              </a:rPr>
              <a:t>planificare</a:t>
            </a:r>
            <a:r>
              <a:rPr lang="en-US" altLang="en-US" sz="1900" b="0" dirty="0">
                <a:solidFill>
                  <a:srgbClr val="1B2631"/>
                </a:solidFill>
                <a:latin typeface="Aptos" panose="02020603050405020304" pitchFamily="18" charset="0"/>
                <a:cs typeface="Times New Roman" panose="02020603050405020304" pitchFamily="18" charset="0"/>
              </a:rPr>
              <a:t> </a:t>
            </a:r>
            <a:r>
              <a:rPr lang="en-US" altLang="en-US" sz="1900" b="0" dirty="0" err="1">
                <a:solidFill>
                  <a:srgbClr val="1B2631"/>
                </a:solidFill>
                <a:latin typeface="Aptos" panose="02020603050405020304" pitchFamily="18" charset="0"/>
                <a:cs typeface="Times New Roman" panose="02020603050405020304" pitchFamily="18" charset="0"/>
              </a:rPr>
              <a:t>și</a:t>
            </a:r>
            <a:r>
              <a:rPr lang="en-US" altLang="en-US" sz="1900" b="0" dirty="0">
                <a:solidFill>
                  <a:srgbClr val="1B2631"/>
                </a:solidFill>
                <a:latin typeface="Aptos" panose="02020603050405020304" pitchFamily="18" charset="0"/>
                <a:cs typeface="Times New Roman" panose="02020603050405020304" pitchFamily="18" charset="0"/>
              </a:rPr>
              <a:t> se cere </a:t>
            </a:r>
            <a:r>
              <a:rPr lang="en-US" altLang="en-US" sz="1900" b="0" dirty="0" err="1">
                <a:solidFill>
                  <a:srgbClr val="1B2631"/>
                </a:solidFill>
                <a:latin typeface="Aptos" panose="02020603050405020304" pitchFamily="18" charset="0"/>
                <a:cs typeface="Times New Roman" panose="02020603050405020304" pitchFamily="18" charset="0"/>
              </a:rPr>
              <a:t>avizul</a:t>
            </a:r>
            <a:r>
              <a:rPr lang="en-US" altLang="en-US" sz="1900" b="0" dirty="0">
                <a:solidFill>
                  <a:srgbClr val="1B2631"/>
                </a:solidFill>
                <a:latin typeface="Aptos" panose="02020603050405020304" pitchFamily="18" charset="0"/>
                <a:cs typeface="Times New Roman" panose="02020603050405020304" pitchFamily="18" charset="0"/>
              </a:rPr>
              <a:t> ISJ.</a:t>
            </a:r>
            <a:endParaRPr lang="ro-RO" altLang="en-US" sz="2000" b="1"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75</a:t>
            </a:r>
          </a:p>
        </p:txBody>
      </p:sp>
    </p:spTree>
    <p:extLst>
      <p:ext uri="{BB962C8B-B14F-4D97-AF65-F5344CB8AC3E}">
        <p14:creationId xmlns:p14="http://schemas.microsoft.com/office/powerpoint/2010/main" val="7191267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7316D82-FC45-C5BE-9A3B-DF2723BB2C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77A15E-3D5E-0D94-50F2-7AA693A6241E}"/>
              </a:ext>
            </a:extLst>
          </p:cNvPr>
          <p:cNvSpPr>
            <a:spLocks noGrp="1"/>
          </p:cNvSpPr>
          <p:nvPr>
            <p:ph type="title"/>
          </p:nvPr>
        </p:nvSpPr>
        <p:spPr>
          <a:xfrm>
            <a:off x="971600" y="0"/>
            <a:ext cx="7429499" cy="1478570"/>
          </a:xfrm>
        </p:spPr>
        <p:txBody>
          <a:bodyPr wrap="square" lIns="45720" tIns="27432" rIns="45720" bIns="27432"/>
          <a:lstStyle/>
          <a:p>
            <a:pPr>
              <a:spcAft>
                <a:spcPts val="700"/>
              </a:spcAft>
            </a:pP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Curriculum-ul la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decizia</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elevului din oferta</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școlii</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CDEOȘ</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a:t>
            </a:r>
            <a:endParaRPr lang="ro-RO" altLang="en-GB" cap="none" dirty="0"/>
          </a:p>
        </p:txBody>
      </p:sp>
      <p:sp>
        <p:nvSpPr>
          <p:cNvPr id="7" name="Content Placeholder 6">
            <a:extLst>
              <a:ext uri="{FF2B5EF4-FFF2-40B4-BE49-F238E27FC236}">
                <a16:creationId xmlns:a16="http://schemas.microsoft.com/office/drawing/2014/main" id="{1D71C5F5-631F-9165-43E5-144FEC0C4820}"/>
              </a:ext>
            </a:extLst>
          </p:cNvPr>
          <p:cNvSpPr>
            <a:spLocks noGrp="1"/>
          </p:cNvSpPr>
          <p:nvPr>
            <p:ph idx="1"/>
          </p:nvPr>
        </p:nvSpPr>
        <p:spPr>
          <a:xfrm>
            <a:off x="685800" y="1124744"/>
            <a:ext cx="7772400" cy="4911080"/>
          </a:xfrm>
        </p:spPr>
        <p:txBody>
          <a:bodyPr wrap="square" lIns="45720" tIns="27432" rIns="45720" bIns="27432">
            <a:normAutofit/>
          </a:bodyPr>
          <a:lstStyle/>
          <a:p>
            <a:pPr marL="0" indent="0" algn="just">
              <a:spcAft>
                <a:spcPts val="400"/>
              </a:spcAft>
              <a:buNone/>
            </a:pPr>
            <a:r>
              <a:rPr lang="en-US" altLang="en-US" sz="2300" b="0" dirty="0" err="1">
                <a:solidFill>
                  <a:srgbClr val="1B2631"/>
                </a:solidFill>
                <a:latin typeface="Aptos" panose="02020603050405020304" pitchFamily="18" charset="0"/>
                <a:cs typeface="Times New Roman" panose="02020603050405020304" pitchFamily="18" charset="0"/>
              </a:rPr>
              <a:t>Pentru</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avizarea</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unui</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dirty="0">
                <a:solidFill>
                  <a:srgbClr val="1B2631"/>
                </a:solidFill>
                <a:latin typeface="Aptos" panose="02020603050405020304" pitchFamily="18" charset="0"/>
                <a:cs typeface="Times New Roman" panose="02020603050405020304" pitchFamily="18" charset="0"/>
              </a:rPr>
              <a:t>CD</a:t>
            </a:r>
            <a:r>
              <a:rPr lang="ro-RO" altLang="en-US" dirty="0">
                <a:solidFill>
                  <a:srgbClr val="1B2631"/>
                </a:solidFill>
                <a:latin typeface="Aptos" panose="02020603050405020304" pitchFamily="18" charset="0"/>
                <a:cs typeface="Times New Roman" panose="02020603050405020304" pitchFamily="18" charset="0"/>
              </a:rPr>
              <a:t>EO</a:t>
            </a:r>
            <a:r>
              <a:rPr lang="en-US" altLang="en-US" dirty="0">
                <a:solidFill>
                  <a:srgbClr val="1B2631"/>
                </a:solidFill>
                <a:latin typeface="Aptos" panose="02020603050405020304" pitchFamily="18" charset="0"/>
                <a:cs typeface="Times New Roman" panose="02020603050405020304" pitchFamily="18" charset="0"/>
              </a:rPr>
              <a:t>Ș</a:t>
            </a:r>
            <a:r>
              <a:rPr lang="en-US" altLang="en-US" sz="2300" b="0" dirty="0">
                <a:solidFill>
                  <a:srgbClr val="1B2631"/>
                </a:solidFill>
                <a:latin typeface="Aptos" panose="02020603050405020304" pitchFamily="18" charset="0"/>
                <a:cs typeface="Times New Roman" panose="02020603050405020304" pitchFamily="18" charset="0"/>
              </a:rPr>
              <a:t>, la ISJ se </a:t>
            </a:r>
            <a:r>
              <a:rPr lang="en-US" altLang="en-US" sz="2300" b="0" dirty="0" err="1">
                <a:solidFill>
                  <a:srgbClr val="1B2631"/>
                </a:solidFill>
                <a:latin typeface="Aptos" panose="02020603050405020304" pitchFamily="18" charset="0"/>
                <a:cs typeface="Times New Roman" panose="02020603050405020304" pitchFamily="18" charset="0"/>
              </a:rPr>
              <a:t>vor</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depune</a:t>
            </a:r>
            <a:r>
              <a:rPr lang="en-US" altLang="en-US" sz="2300" b="0" dirty="0">
                <a:solidFill>
                  <a:srgbClr val="1B2631"/>
                </a:solidFill>
                <a:latin typeface="Aptos" panose="02020603050405020304" pitchFamily="18" charset="0"/>
                <a:cs typeface="Times New Roman" panose="02020603050405020304" pitchFamily="18" charset="0"/>
              </a:rPr>
              <a:t>:</a:t>
            </a:r>
          </a:p>
          <a:p>
            <a:pPr marL="0" indent="0" algn="just">
              <a:spcAft>
                <a:spcPts val="400"/>
              </a:spcAft>
              <a:buNone/>
            </a:pPr>
            <a:r>
              <a:rPr lang="en-US" altLang="en-US" sz="2300" b="0" dirty="0">
                <a:solidFill>
                  <a:srgbClr val="1B2631"/>
                </a:solidFill>
                <a:latin typeface="Aptos" panose="02020603050405020304" pitchFamily="18" charset="0"/>
                <a:cs typeface="Times New Roman" panose="02020603050405020304" pitchFamily="18" charset="0"/>
              </a:rPr>
              <a:t>1. </a:t>
            </a:r>
            <a:r>
              <a:rPr lang="en-US" altLang="en-US" sz="2300" b="0" dirty="0" err="1">
                <a:solidFill>
                  <a:srgbClr val="1B2631"/>
                </a:solidFill>
                <a:latin typeface="Aptos" panose="02020603050405020304" pitchFamily="18" charset="0"/>
                <a:cs typeface="Times New Roman" panose="02020603050405020304" pitchFamily="18" charset="0"/>
              </a:rPr>
              <a:t>Fișa</a:t>
            </a:r>
            <a:r>
              <a:rPr lang="en-US" altLang="en-US" sz="2300" b="0" dirty="0">
                <a:solidFill>
                  <a:srgbClr val="1B2631"/>
                </a:solidFill>
                <a:latin typeface="Aptos" panose="02020603050405020304" pitchFamily="18" charset="0"/>
                <a:cs typeface="Times New Roman" panose="02020603050405020304" pitchFamily="18" charset="0"/>
              </a:rPr>
              <a:t> de </a:t>
            </a:r>
            <a:r>
              <a:rPr lang="en-US" altLang="en-US" sz="2300" b="0" dirty="0" err="1">
                <a:solidFill>
                  <a:srgbClr val="1B2631"/>
                </a:solidFill>
                <a:latin typeface="Aptos" panose="02020603050405020304" pitchFamily="18" charset="0"/>
                <a:cs typeface="Times New Roman" panose="02020603050405020304" pitchFamily="18" charset="0"/>
              </a:rPr>
              <a:t>avizare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completată</a:t>
            </a:r>
            <a:r>
              <a:rPr lang="en-US" altLang="en-US" sz="2300" b="0" dirty="0">
                <a:solidFill>
                  <a:srgbClr val="1B2631"/>
                </a:solidFill>
                <a:latin typeface="Aptos" panose="02020603050405020304" pitchFamily="18" charset="0"/>
                <a:cs typeface="Times New Roman" panose="02020603050405020304" pitchFamily="18" charset="0"/>
              </a:rPr>
              <a:t> cu </a:t>
            </a:r>
            <a:r>
              <a:rPr lang="en-US" altLang="en-US" sz="2300" b="0" dirty="0" err="1">
                <a:solidFill>
                  <a:srgbClr val="1B2631"/>
                </a:solidFill>
                <a:latin typeface="Aptos" panose="02020603050405020304" pitchFamily="18" charset="0"/>
                <a:cs typeface="Times New Roman" panose="02020603050405020304" pitchFamily="18" charset="0"/>
              </a:rPr>
              <a:t>informații</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despre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opționalul</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propus</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și</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despre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cadrul</a:t>
            </a:r>
            <a:r>
              <a:rPr lang="en-US" altLang="en-US" sz="2300" b="0" dirty="0">
                <a:solidFill>
                  <a:srgbClr val="1B2631"/>
                </a:solidFill>
                <a:latin typeface="Aptos" panose="02020603050405020304" pitchFamily="18" charset="0"/>
                <a:cs typeface="Times New Roman" panose="02020603050405020304" pitchFamily="18" charset="0"/>
              </a:rPr>
              <a:t> didactic (</a:t>
            </a:r>
            <a:r>
              <a:rPr lang="en-US" altLang="en-US" sz="2300" b="0" dirty="0" err="1">
                <a:solidFill>
                  <a:srgbClr val="1B2631"/>
                </a:solidFill>
                <a:latin typeface="Aptos" panose="02020603050405020304" pitchFamily="18" charset="0"/>
                <a:cs typeface="Times New Roman" panose="02020603050405020304" pitchFamily="18" charset="0"/>
              </a:rPr>
              <a:t>chenarul</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stânga</a:t>
            </a:r>
            <a:r>
              <a:rPr lang="en-US" altLang="en-US" sz="2300" b="0" dirty="0">
                <a:solidFill>
                  <a:srgbClr val="1B2631"/>
                </a:solidFill>
                <a:latin typeface="Aptos" panose="02020603050405020304" pitchFamily="18" charset="0"/>
                <a:cs typeface="Times New Roman" panose="02020603050405020304" pitchFamily="18" charset="0"/>
              </a:rPr>
              <a:t> sus)</a:t>
            </a:r>
          </a:p>
          <a:p>
            <a:pPr marL="0" indent="0" algn="just">
              <a:spcAft>
                <a:spcPts val="400"/>
              </a:spcAft>
              <a:buNone/>
            </a:pPr>
            <a:r>
              <a:rPr lang="en-US" altLang="en-US" sz="2300" b="0" dirty="0">
                <a:solidFill>
                  <a:srgbClr val="1B2631"/>
                </a:solidFill>
                <a:latin typeface="Aptos" panose="02020603050405020304" pitchFamily="18" charset="0"/>
                <a:cs typeface="Times New Roman" panose="02020603050405020304" pitchFamily="18" charset="0"/>
              </a:rPr>
              <a:t>2. </a:t>
            </a:r>
            <a:r>
              <a:rPr lang="en-US" altLang="en-US" sz="2300" b="0" dirty="0" err="1">
                <a:solidFill>
                  <a:srgbClr val="1B2631"/>
                </a:solidFill>
                <a:latin typeface="Aptos" panose="02020603050405020304" pitchFamily="18" charset="0"/>
                <a:cs typeface="Times New Roman" panose="02020603050405020304" pitchFamily="18" charset="0"/>
              </a:rPr>
              <a:t>Programa</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nouă</a:t>
            </a:r>
            <a:r>
              <a:rPr lang="en-US" altLang="en-US" sz="2300" b="0" dirty="0">
                <a:solidFill>
                  <a:srgbClr val="1B2631"/>
                </a:solidFill>
                <a:latin typeface="Aptos" panose="02020603050405020304" pitchFamily="18" charset="0"/>
                <a:cs typeface="Times New Roman" panose="02020603050405020304" pitchFamily="18" charset="0"/>
              </a:rPr>
              <a:t> a </a:t>
            </a:r>
            <a:r>
              <a:rPr lang="en-US" altLang="en-US" dirty="0">
                <a:solidFill>
                  <a:srgbClr val="1B2631"/>
                </a:solidFill>
                <a:latin typeface="Aptos" panose="02020603050405020304" pitchFamily="18" charset="0"/>
                <a:cs typeface="Times New Roman" panose="02020603050405020304" pitchFamily="18" charset="0"/>
              </a:rPr>
              <a:t>CD</a:t>
            </a:r>
            <a:r>
              <a:rPr lang="ro-RO" altLang="en-US" dirty="0">
                <a:solidFill>
                  <a:srgbClr val="1B2631"/>
                </a:solidFill>
                <a:latin typeface="Aptos" panose="02020603050405020304" pitchFamily="18" charset="0"/>
                <a:cs typeface="Times New Roman" panose="02020603050405020304" pitchFamily="18" charset="0"/>
              </a:rPr>
              <a:t>EO</a:t>
            </a:r>
            <a:r>
              <a:rPr lang="en-US" altLang="en-US" dirty="0">
                <a:solidFill>
                  <a:srgbClr val="1B2631"/>
                </a:solidFill>
                <a:latin typeface="Aptos" panose="02020603050405020304" pitchFamily="18" charset="0"/>
                <a:cs typeface="Times New Roman" panose="02020603050405020304" pitchFamily="18" charset="0"/>
              </a:rPr>
              <a:t>Ș</a:t>
            </a:r>
            <a:r>
              <a:rPr lang="en-US" altLang="en-US" sz="2300" b="0" dirty="0">
                <a:solidFill>
                  <a:srgbClr val="1B2631"/>
                </a:solidFill>
                <a:latin typeface="Aptos" panose="02020603050405020304" pitchFamily="18" charset="0"/>
                <a:cs typeface="Times New Roman" panose="02020603050405020304" pitchFamily="18" charset="0"/>
              </a:rPr>
              <a:t>-</a:t>
            </a:r>
            <a:r>
              <a:rPr lang="en-US" altLang="en-US" sz="2300" b="0" dirty="0" err="1">
                <a:solidFill>
                  <a:srgbClr val="1B2631"/>
                </a:solidFill>
                <a:latin typeface="Aptos" panose="02020603050405020304" pitchFamily="18" charset="0"/>
                <a:cs typeface="Times New Roman" panose="02020603050405020304" pitchFamily="18" charset="0"/>
              </a:rPr>
              <a:t>ului</a:t>
            </a:r>
            <a:r>
              <a:rPr lang="en-US" altLang="en-US" sz="2300" b="0" dirty="0">
                <a:solidFill>
                  <a:srgbClr val="1B2631"/>
                </a:solidFill>
                <a:latin typeface="Aptos" panose="02020603050405020304" pitchFamily="18" charset="0"/>
                <a:cs typeface="Times New Roman" panose="02020603050405020304" pitchFamily="18" charset="0"/>
              </a:rPr>
              <a:t>, care </a:t>
            </a:r>
            <a:r>
              <a:rPr lang="en-US" altLang="en-US" sz="2300" b="0" dirty="0" err="1">
                <a:solidFill>
                  <a:srgbClr val="1B2631"/>
                </a:solidFill>
                <a:latin typeface="Aptos" panose="02020603050405020304" pitchFamily="18" charset="0"/>
                <a:cs typeface="Times New Roman" panose="02020603050405020304" pitchFamily="18" charset="0"/>
              </a:rPr>
              <a:t>trebuie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să</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conțină</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aspectele</a:t>
            </a:r>
            <a:r>
              <a:rPr lang="en-US" altLang="en-US" sz="2300" b="0" dirty="0">
                <a:solidFill>
                  <a:srgbClr val="1B2631"/>
                </a:solidFill>
                <a:latin typeface="Aptos" panose="02020603050405020304" pitchFamily="18" charset="0"/>
                <a:cs typeface="Times New Roman" panose="02020603050405020304" pitchFamily="18" charset="0"/>
              </a:rPr>
              <a:t> care se </a:t>
            </a:r>
            <a:r>
              <a:rPr lang="en-US" altLang="en-US" sz="2300" b="0" dirty="0" err="1">
                <a:solidFill>
                  <a:srgbClr val="1B2631"/>
                </a:solidFill>
                <a:latin typeface="Aptos" panose="02020603050405020304" pitchFamily="18" charset="0"/>
                <a:cs typeface="Times New Roman" panose="02020603050405020304" pitchFamily="18" charset="0"/>
              </a:rPr>
              <a:t>regăsesc</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în</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orice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programă</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avizată</a:t>
            </a:r>
            <a:r>
              <a:rPr lang="en-US" altLang="en-US" sz="2300" b="0" dirty="0">
                <a:solidFill>
                  <a:srgbClr val="1B2631"/>
                </a:solidFill>
                <a:latin typeface="Aptos" panose="02020603050405020304" pitchFamily="18" charset="0"/>
                <a:cs typeface="Times New Roman" panose="02020603050405020304" pitchFamily="18" charset="0"/>
              </a:rPr>
              <a:t> de MEC:</a:t>
            </a:r>
          </a:p>
          <a:p>
            <a:pPr algn="just">
              <a:spcAft>
                <a:spcPts val="400"/>
              </a:spcAft>
            </a:pPr>
            <a:r>
              <a:rPr lang="en-US" altLang="en-US" sz="2300" b="0" dirty="0" err="1">
                <a:solidFill>
                  <a:srgbClr val="1B2631"/>
                </a:solidFill>
                <a:latin typeface="Aptos" panose="02020603050405020304" pitchFamily="18" charset="0"/>
                <a:cs typeface="Times New Roman" panose="02020603050405020304" pitchFamily="18" charset="0"/>
              </a:rPr>
              <a:t>Notă</a:t>
            </a:r>
            <a:r>
              <a:rPr lang="en-US" altLang="en-US" sz="2300" b="0" dirty="0">
                <a:solidFill>
                  <a:srgbClr val="1B2631"/>
                </a:solidFill>
                <a:latin typeface="Aptos" panose="02020603050405020304" pitchFamily="18" charset="0"/>
                <a:cs typeface="Times New Roman" panose="02020603050405020304" pitchFamily="18" charset="0"/>
              </a:rPr>
              <a:t> de </a:t>
            </a:r>
            <a:r>
              <a:rPr lang="en-US" altLang="en-US" sz="2300" b="0" dirty="0" err="1">
                <a:solidFill>
                  <a:srgbClr val="1B2631"/>
                </a:solidFill>
                <a:latin typeface="Aptos" panose="02020603050405020304" pitchFamily="18" charset="0"/>
                <a:cs typeface="Times New Roman" panose="02020603050405020304" pitchFamily="18" charset="0"/>
              </a:rPr>
              <a:t>prezentare</a:t>
            </a:r>
            <a:r>
              <a:rPr lang="en-US" altLang="en-US" sz="2300" b="0" dirty="0">
                <a:solidFill>
                  <a:srgbClr val="1B2631"/>
                </a:solidFill>
                <a:latin typeface="Aptos" panose="02020603050405020304" pitchFamily="18" charset="0"/>
                <a:cs typeface="Times New Roman" panose="02020603050405020304" pitchFamily="18" charset="0"/>
              </a:rPr>
              <a:t> (minim </a:t>
            </a:r>
            <a:r>
              <a:rPr lang="en-US" altLang="en-US" sz="2300" b="0" dirty="0" err="1">
                <a:solidFill>
                  <a:srgbClr val="1B2631"/>
                </a:solidFill>
                <a:latin typeface="Aptos" panose="02020603050405020304" pitchFamily="18" charset="0"/>
                <a:cs typeface="Times New Roman" panose="02020603050405020304" pitchFamily="18" charset="0"/>
              </a:rPr>
              <a:t>jumătate</a:t>
            </a:r>
            <a:r>
              <a:rPr lang="en-US" altLang="en-US" sz="2300" b="0" dirty="0">
                <a:solidFill>
                  <a:srgbClr val="1B2631"/>
                </a:solidFill>
                <a:latin typeface="Aptos" panose="02020603050405020304" pitchFamily="18" charset="0"/>
                <a:cs typeface="Times New Roman" panose="02020603050405020304" pitchFamily="18" charset="0"/>
              </a:rPr>
              <a:t> de </a:t>
            </a:r>
            <a:r>
              <a:rPr lang="en-US" altLang="en-US" sz="2300" b="0" dirty="0" err="1">
                <a:solidFill>
                  <a:srgbClr val="1B2631"/>
                </a:solidFill>
                <a:latin typeface="Aptos" panose="02020603050405020304" pitchFamily="18" charset="0"/>
                <a:cs typeface="Times New Roman" panose="02020603050405020304" pitchFamily="18" charset="0"/>
              </a:rPr>
              <a:t>pagină</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în</a:t>
            </a:r>
            <a:r>
              <a:rPr lang="en-US" altLang="en-US" sz="2300" b="0" dirty="0">
                <a:solidFill>
                  <a:srgbClr val="1B2631"/>
                </a:solidFill>
                <a:latin typeface="Aptos" panose="02020603050405020304" pitchFamily="18" charset="0"/>
                <a:cs typeface="Times New Roman" panose="02020603050405020304" pitchFamily="18" charset="0"/>
              </a:rPr>
              <a:t> care se </a:t>
            </a:r>
            <a:r>
              <a:rPr lang="en-US" altLang="en-US" sz="2300" b="0" dirty="0" err="1">
                <a:solidFill>
                  <a:srgbClr val="1B2631"/>
                </a:solidFill>
                <a:latin typeface="Aptos" panose="02020603050405020304" pitchFamily="18" charset="0"/>
                <a:cs typeface="Times New Roman" panose="02020603050405020304" pitchFamily="18" charset="0"/>
              </a:rPr>
              <a:t>justifică</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utilitatea</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acestui</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dirty="0">
                <a:solidFill>
                  <a:srgbClr val="1B2631"/>
                </a:solidFill>
                <a:latin typeface="Aptos" panose="02020603050405020304" pitchFamily="18" charset="0"/>
                <a:cs typeface="Times New Roman" panose="02020603050405020304" pitchFamily="18" charset="0"/>
              </a:rPr>
              <a:t>CD</a:t>
            </a:r>
            <a:r>
              <a:rPr lang="ro-RO" altLang="en-US" dirty="0">
                <a:solidFill>
                  <a:srgbClr val="1B2631"/>
                </a:solidFill>
                <a:latin typeface="Aptos" panose="02020603050405020304" pitchFamily="18" charset="0"/>
                <a:cs typeface="Times New Roman" panose="02020603050405020304" pitchFamily="18" charset="0"/>
              </a:rPr>
              <a:t>EO</a:t>
            </a:r>
            <a:r>
              <a:rPr lang="en-US" altLang="en-US" dirty="0">
                <a:solidFill>
                  <a:srgbClr val="1B2631"/>
                </a:solidFill>
                <a:latin typeface="Aptos" panose="02020603050405020304" pitchFamily="18" charset="0"/>
                <a:cs typeface="Times New Roman" panose="02020603050405020304" pitchFamily="18" charset="0"/>
              </a:rPr>
              <a:t>Ș</a:t>
            </a:r>
            <a:r>
              <a:rPr lang="en-US" altLang="en-US" sz="2300" b="0" dirty="0">
                <a:solidFill>
                  <a:srgbClr val="1B2631"/>
                </a:solidFill>
                <a:latin typeface="Aptos" panose="02020603050405020304" pitchFamily="18" charset="0"/>
                <a:cs typeface="Times New Roman" panose="02020603050405020304" pitchFamily="18" charset="0"/>
              </a:rPr>
              <a:t>)</a:t>
            </a:r>
          </a:p>
          <a:p>
            <a:pPr algn="just">
              <a:spcAft>
                <a:spcPts val="400"/>
              </a:spcAft>
            </a:pPr>
            <a:endParaRPr lang="en-US" altLang="en-US" sz="20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endParaRPr lang="ro-RO" altLang="en-US" sz="2000" b="1"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76</a:t>
            </a:r>
          </a:p>
        </p:txBody>
      </p:sp>
    </p:spTree>
    <p:extLst>
      <p:ext uri="{BB962C8B-B14F-4D97-AF65-F5344CB8AC3E}">
        <p14:creationId xmlns:p14="http://schemas.microsoft.com/office/powerpoint/2010/main" val="228620259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6B3173B-D33C-ED11-CDE5-123099A825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F4A628-2A80-AF55-E437-6D73C1AAC318}"/>
              </a:ext>
            </a:extLst>
          </p:cNvPr>
          <p:cNvSpPr>
            <a:spLocks noGrp="1"/>
          </p:cNvSpPr>
          <p:nvPr>
            <p:ph type="title"/>
          </p:nvPr>
        </p:nvSpPr>
        <p:spPr>
          <a:xfrm>
            <a:off x="971600" y="0"/>
            <a:ext cx="7429499" cy="1478570"/>
          </a:xfrm>
        </p:spPr>
        <p:txBody>
          <a:bodyPr wrap="square" lIns="45720" tIns="27432" rIns="45720" bIns="27432"/>
          <a:lstStyle/>
          <a:p>
            <a:pPr>
              <a:spcAft>
                <a:spcPts val="700"/>
              </a:spcAft>
            </a:pP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Curriculum-ul la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decizia</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elevului din oferta</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școlii</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CDEOȘ</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a:t>
            </a:r>
            <a:endParaRPr lang="ro-RO" altLang="en-GB" cap="none" dirty="0"/>
          </a:p>
        </p:txBody>
      </p:sp>
      <p:sp>
        <p:nvSpPr>
          <p:cNvPr id="7" name="Content Placeholder 6">
            <a:extLst>
              <a:ext uri="{FF2B5EF4-FFF2-40B4-BE49-F238E27FC236}">
                <a16:creationId xmlns:a16="http://schemas.microsoft.com/office/drawing/2014/main" id="{FF6DAA64-35BE-0D0A-F4B7-07531881F33D}"/>
              </a:ext>
            </a:extLst>
          </p:cNvPr>
          <p:cNvSpPr>
            <a:spLocks noGrp="1"/>
          </p:cNvSpPr>
          <p:nvPr>
            <p:ph idx="1"/>
          </p:nvPr>
        </p:nvSpPr>
        <p:spPr>
          <a:xfrm>
            <a:off x="685800" y="1124744"/>
            <a:ext cx="7772400" cy="4911080"/>
          </a:xfrm>
        </p:spPr>
        <p:txBody>
          <a:bodyPr wrap="square" lIns="45720" tIns="27432" rIns="45720" bIns="27432">
            <a:normAutofit/>
          </a:bodyPr>
          <a:lstStyle/>
          <a:p>
            <a:pPr algn="just">
              <a:spcAft>
                <a:spcPts val="400"/>
              </a:spcAft>
            </a:pPr>
            <a:r>
              <a:rPr lang="en-US" altLang="en-US" sz="2300" b="0" dirty="0" err="1">
                <a:solidFill>
                  <a:srgbClr val="1B2631"/>
                </a:solidFill>
                <a:latin typeface="Aptos" panose="02020603050405020304" pitchFamily="18" charset="0"/>
                <a:cs typeface="Times New Roman" panose="02020603050405020304" pitchFamily="18" charset="0"/>
              </a:rPr>
              <a:t>Competențe</a:t>
            </a:r>
            <a:r>
              <a:rPr lang="en-US" altLang="en-US" sz="2300" b="0" dirty="0">
                <a:solidFill>
                  <a:srgbClr val="1B2631"/>
                </a:solidFill>
                <a:latin typeface="Aptos" panose="02020603050405020304" pitchFamily="18" charset="0"/>
                <a:cs typeface="Times New Roman" panose="02020603050405020304" pitchFamily="18" charset="0"/>
              </a:rPr>
              <a:t> generale (cel </a:t>
            </a:r>
            <a:r>
              <a:rPr lang="en-US" altLang="en-US" sz="2300" b="0" dirty="0" err="1">
                <a:solidFill>
                  <a:srgbClr val="1B2631"/>
                </a:solidFill>
                <a:latin typeface="Aptos" panose="02020603050405020304" pitchFamily="18" charset="0"/>
                <a:cs typeface="Times New Roman" panose="02020603050405020304" pitchFamily="18" charset="0"/>
              </a:rPr>
              <a:t>mult</a:t>
            </a:r>
            <a:r>
              <a:rPr lang="en-US" altLang="en-US" sz="2300" b="0" dirty="0">
                <a:solidFill>
                  <a:srgbClr val="1B2631"/>
                </a:solidFill>
                <a:latin typeface="Aptos" panose="02020603050405020304" pitchFamily="18" charset="0"/>
                <a:cs typeface="Times New Roman" panose="02020603050405020304" pitchFamily="18" charset="0"/>
              </a:rPr>
              <a:t> 4, </a:t>
            </a:r>
            <a:r>
              <a:rPr lang="en-US" altLang="en-US" sz="2300" b="0" dirty="0" err="1">
                <a:solidFill>
                  <a:srgbClr val="1B2631"/>
                </a:solidFill>
                <a:latin typeface="Aptos" panose="02020603050405020304" pitchFamily="18" charset="0"/>
                <a:cs typeface="Times New Roman" panose="02020603050405020304" pitchFamily="18" charset="0"/>
              </a:rPr>
              <a:t>altele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decât</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cele</a:t>
            </a:r>
            <a:r>
              <a:rPr lang="en-US" altLang="en-US" sz="2300" b="0" dirty="0">
                <a:solidFill>
                  <a:srgbClr val="1B2631"/>
                </a:solidFill>
                <a:latin typeface="Aptos" panose="02020603050405020304" pitchFamily="18" charset="0"/>
                <a:cs typeface="Times New Roman" panose="02020603050405020304" pitchFamily="18" charset="0"/>
              </a:rPr>
              <a:t> din </a:t>
            </a:r>
            <a:r>
              <a:rPr lang="en-US" altLang="en-US" sz="2300" b="0" dirty="0" err="1">
                <a:solidFill>
                  <a:srgbClr val="1B2631"/>
                </a:solidFill>
                <a:latin typeface="Aptos" panose="02020603050405020304" pitchFamily="18" charset="0"/>
                <a:cs typeface="Times New Roman" panose="02020603050405020304" pitchFamily="18" charset="0"/>
              </a:rPr>
              <a:t>programele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disciplinelor</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obligatorii</a:t>
            </a:r>
            <a:r>
              <a:rPr lang="en-US" altLang="en-US" sz="2300" b="0" dirty="0">
                <a:solidFill>
                  <a:srgbClr val="1B2631"/>
                </a:solidFill>
                <a:latin typeface="Aptos" panose="02020603050405020304" pitchFamily="18" charset="0"/>
                <a:cs typeface="Times New Roman" panose="02020603050405020304" pitchFamily="18" charset="0"/>
              </a:rPr>
              <a:t>, formulate </a:t>
            </a:r>
            <a:r>
              <a:rPr lang="en-US" altLang="en-US" sz="2300" b="0" dirty="0" err="1">
                <a:solidFill>
                  <a:srgbClr val="1B2631"/>
                </a:solidFill>
                <a:latin typeface="Aptos" panose="02020603050405020304" pitchFamily="18" charset="0"/>
                <a:cs typeface="Times New Roman" panose="02020603050405020304" pitchFamily="18" charset="0"/>
              </a:rPr>
              <a:t>corespunzător</a:t>
            </a:r>
            <a:r>
              <a:rPr lang="en-US" altLang="en-US" sz="2300" b="0" dirty="0">
                <a:solidFill>
                  <a:srgbClr val="1B2631"/>
                </a:solidFill>
                <a:latin typeface="Aptos" panose="02020603050405020304" pitchFamily="18" charset="0"/>
                <a:cs typeface="Times New Roman" panose="02020603050405020304" pitchFamily="18" charset="0"/>
              </a:rPr>
              <a:t>)</a:t>
            </a:r>
          </a:p>
          <a:p>
            <a:pPr algn="just">
              <a:spcAft>
                <a:spcPts val="400"/>
              </a:spcAft>
            </a:pPr>
            <a:r>
              <a:rPr lang="en-US" altLang="en-US" sz="2300" b="0" dirty="0" err="1">
                <a:solidFill>
                  <a:srgbClr val="1B2631"/>
                </a:solidFill>
                <a:latin typeface="Aptos" panose="02020603050405020304" pitchFamily="18" charset="0"/>
                <a:cs typeface="Times New Roman" panose="02020603050405020304" pitchFamily="18" charset="0"/>
              </a:rPr>
              <a:t>Competențe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specifice</a:t>
            </a:r>
            <a:r>
              <a:rPr lang="en-US" altLang="en-US" sz="2300" b="0" dirty="0">
                <a:solidFill>
                  <a:srgbClr val="1B2631"/>
                </a:solidFill>
                <a:latin typeface="Aptos" panose="02020603050405020304" pitchFamily="18" charset="0"/>
                <a:cs typeface="Times New Roman" panose="02020603050405020304" pitchFamily="18" charset="0"/>
              </a:rPr>
              <a:t> (</a:t>
            </a:r>
            <a:r>
              <a:rPr lang="ro-RO" sz="2300" b="0" dirty="0">
                <a:solidFill>
                  <a:srgbClr val="1B2631"/>
                </a:solidFill>
                <a:latin typeface="Aptos" panose="02020603050405020304" pitchFamily="18" charset="0"/>
                <a:cs typeface="Times New Roman" panose="02020603050405020304" pitchFamily="18" charset="0"/>
              </a:rPr>
              <a:t>minim 2 și </a:t>
            </a:r>
            <a:r>
              <a:rPr lang="en-US" altLang="en-US" sz="2300" b="0" dirty="0">
                <a:solidFill>
                  <a:srgbClr val="1B2631"/>
                </a:solidFill>
                <a:latin typeface="Aptos" panose="02020603050405020304" pitchFamily="18" charset="0"/>
                <a:cs typeface="Times New Roman" panose="02020603050405020304" pitchFamily="18" charset="0"/>
              </a:rPr>
              <a:t>cel </a:t>
            </a:r>
            <a:r>
              <a:rPr lang="en-US" altLang="en-US" sz="2300" b="0" dirty="0" err="1">
                <a:solidFill>
                  <a:srgbClr val="1B2631"/>
                </a:solidFill>
                <a:latin typeface="Aptos" panose="02020603050405020304" pitchFamily="18" charset="0"/>
                <a:cs typeface="Times New Roman" panose="02020603050405020304" pitchFamily="18" charset="0"/>
              </a:rPr>
              <a:t>mult</a:t>
            </a:r>
            <a:r>
              <a:rPr lang="en-US" altLang="en-US" sz="2300" b="0" dirty="0">
                <a:solidFill>
                  <a:srgbClr val="1B2631"/>
                </a:solidFill>
                <a:latin typeface="Aptos" panose="02020603050405020304" pitchFamily="18" charset="0"/>
                <a:cs typeface="Times New Roman" panose="02020603050405020304" pitchFamily="18" charset="0"/>
              </a:rPr>
              <a:t> 5 </a:t>
            </a:r>
            <a:r>
              <a:rPr lang="en-US" altLang="en-US" sz="2300" b="0" dirty="0" err="1">
                <a:solidFill>
                  <a:srgbClr val="1B2631"/>
                </a:solidFill>
                <a:latin typeface="Aptos" panose="02020603050405020304" pitchFamily="18" charset="0"/>
                <a:cs typeface="Times New Roman" panose="02020603050405020304" pitchFamily="18" charset="0"/>
              </a:rPr>
              <a:t>pentru</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fiecare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competență</a:t>
            </a:r>
            <a:r>
              <a:rPr lang="en-US" altLang="en-US" sz="2300" b="0" dirty="0">
                <a:solidFill>
                  <a:srgbClr val="1B2631"/>
                </a:solidFill>
                <a:latin typeface="Aptos" panose="02020603050405020304" pitchFamily="18" charset="0"/>
                <a:cs typeface="Times New Roman" panose="02020603050405020304" pitchFamily="18" charset="0"/>
              </a:rPr>
              <a:t> general</a:t>
            </a:r>
            <a:r>
              <a:rPr lang="ro-RO" altLang="en-US" sz="2300" b="0" dirty="0">
                <a:solidFill>
                  <a:srgbClr val="1B2631"/>
                </a:solidFill>
                <a:latin typeface="Aptos" panose="02020603050405020304" pitchFamily="18" charset="0"/>
                <a:cs typeface="Times New Roman" panose="02020603050405020304" pitchFamily="18" charset="0"/>
              </a:rPr>
              <a:t>ă</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fiecare</a:t>
            </a:r>
            <a:r>
              <a:rPr lang="en-US" altLang="en-US" sz="2300" b="0" dirty="0">
                <a:solidFill>
                  <a:srgbClr val="1B2631"/>
                </a:solidFill>
                <a:latin typeface="Aptos" panose="02020603050405020304" pitchFamily="18" charset="0"/>
                <a:cs typeface="Times New Roman" panose="02020603050405020304" pitchFamily="18" charset="0"/>
              </a:rPr>
              <a:t> CS </a:t>
            </a:r>
            <a:r>
              <a:rPr lang="en-US" altLang="en-US" sz="2300" b="0" dirty="0" err="1">
                <a:solidFill>
                  <a:srgbClr val="1B2631"/>
                </a:solidFill>
                <a:latin typeface="Aptos" panose="02020603050405020304" pitchFamily="18" charset="0"/>
                <a:cs typeface="Times New Roman" panose="02020603050405020304" pitchFamily="18" charset="0"/>
              </a:rPr>
              <a:t>derivă</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dintr</a:t>
            </a:r>
            <a:r>
              <a:rPr lang="en-US" altLang="en-US" sz="2300" b="0" dirty="0">
                <a:solidFill>
                  <a:srgbClr val="1B2631"/>
                </a:solidFill>
                <a:latin typeface="Aptos" panose="02020603050405020304" pitchFamily="18" charset="0"/>
                <a:cs typeface="Times New Roman" panose="02020603050405020304" pitchFamily="18" charset="0"/>
              </a:rPr>
              <a:t>-o CG; sunt </a:t>
            </a:r>
            <a:r>
              <a:rPr lang="en-US" altLang="en-US" sz="2300" b="0" dirty="0" err="1">
                <a:solidFill>
                  <a:srgbClr val="1B2631"/>
                </a:solidFill>
                <a:latin typeface="Aptos" panose="02020603050405020304" pitchFamily="18" charset="0"/>
                <a:cs typeface="Times New Roman" panose="02020603050405020304" pitchFamily="18" charset="0"/>
              </a:rPr>
              <a:t>corect</a:t>
            </a:r>
            <a:r>
              <a:rPr lang="en-US" altLang="en-US" sz="2300" b="0" dirty="0">
                <a:solidFill>
                  <a:srgbClr val="1B2631"/>
                </a:solidFill>
                <a:latin typeface="Aptos" panose="02020603050405020304" pitchFamily="18" charset="0"/>
                <a:cs typeface="Times New Roman" panose="02020603050405020304" pitchFamily="18" charset="0"/>
              </a:rPr>
              <a:t> formulate) </a:t>
            </a:r>
          </a:p>
          <a:p>
            <a:pPr algn="just">
              <a:spcAft>
                <a:spcPts val="400"/>
              </a:spcAft>
            </a:pPr>
            <a:r>
              <a:rPr lang="en-US" altLang="en-US" sz="2300" b="0" dirty="0" err="1">
                <a:solidFill>
                  <a:srgbClr val="1B2631"/>
                </a:solidFill>
                <a:latin typeface="Aptos" panose="02020603050405020304" pitchFamily="18" charset="0"/>
                <a:cs typeface="Times New Roman" panose="02020603050405020304" pitchFamily="18" charset="0"/>
              </a:rPr>
              <a:t>Activități</a:t>
            </a:r>
            <a:r>
              <a:rPr lang="en-US" altLang="en-US" sz="2300" b="0" dirty="0">
                <a:solidFill>
                  <a:srgbClr val="1B2631"/>
                </a:solidFill>
                <a:latin typeface="Aptos" panose="02020603050405020304" pitchFamily="18" charset="0"/>
                <a:cs typeface="Times New Roman" panose="02020603050405020304" pitchFamily="18" charset="0"/>
              </a:rPr>
              <a:t> de </a:t>
            </a:r>
            <a:r>
              <a:rPr lang="en-US" altLang="en-US" sz="2300" b="0" dirty="0" err="1">
                <a:solidFill>
                  <a:srgbClr val="1B2631"/>
                </a:solidFill>
                <a:latin typeface="Aptos" panose="02020603050405020304" pitchFamily="18" charset="0"/>
                <a:cs typeface="Times New Roman" panose="02020603050405020304" pitchFamily="18" charset="0"/>
              </a:rPr>
              <a:t>învățare</a:t>
            </a:r>
            <a:r>
              <a:rPr lang="en-US" altLang="en-US" sz="2300" b="0" dirty="0">
                <a:solidFill>
                  <a:srgbClr val="1B2631"/>
                </a:solidFill>
                <a:latin typeface="Aptos" panose="02020603050405020304" pitchFamily="18" charset="0"/>
                <a:cs typeface="Times New Roman" panose="02020603050405020304" pitchFamily="18" charset="0"/>
              </a:rPr>
              <a:t> (sunt corelate cu </a:t>
            </a:r>
            <a:r>
              <a:rPr lang="en-US" altLang="en-US" sz="2300" b="0" dirty="0" err="1">
                <a:solidFill>
                  <a:srgbClr val="1B2631"/>
                </a:solidFill>
                <a:latin typeface="Aptos" panose="02020603050405020304" pitchFamily="18" charset="0"/>
                <a:cs typeface="Times New Roman" panose="02020603050405020304" pitchFamily="18" charset="0"/>
              </a:rPr>
              <a:t>competențele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specifice</a:t>
            </a:r>
            <a:r>
              <a:rPr lang="en-US" altLang="en-US" sz="2300" b="0" dirty="0">
                <a:solidFill>
                  <a:srgbClr val="1B2631"/>
                </a:solidFill>
                <a:latin typeface="Aptos" panose="02020603050405020304" pitchFamily="18" charset="0"/>
                <a:cs typeface="Times New Roman" panose="02020603050405020304" pitchFamily="18" charset="0"/>
              </a:rPr>
              <a:t>)</a:t>
            </a:r>
          </a:p>
          <a:p>
            <a:pPr algn="just">
              <a:spcAft>
                <a:spcPts val="400"/>
              </a:spcAft>
            </a:pPr>
            <a:r>
              <a:rPr lang="en-US" altLang="en-US" sz="2300" b="0" dirty="0">
                <a:solidFill>
                  <a:srgbClr val="1B2631"/>
                </a:solidFill>
                <a:latin typeface="Aptos" panose="02020603050405020304" pitchFamily="18" charset="0"/>
                <a:cs typeface="Times New Roman" panose="02020603050405020304" pitchFamily="18" charset="0"/>
              </a:rPr>
              <a:t>Lista de </a:t>
            </a:r>
            <a:r>
              <a:rPr lang="en-US" altLang="en-US" sz="2300" b="0" dirty="0" err="1">
                <a:solidFill>
                  <a:srgbClr val="1B2631"/>
                </a:solidFill>
                <a:latin typeface="Aptos" panose="02020603050405020304" pitchFamily="18" charset="0"/>
                <a:cs typeface="Times New Roman" panose="02020603050405020304" pitchFamily="18" charset="0"/>
              </a:rPr>
              <a:t>conținuturi</a:t>
            </a:r>
            <a:endParaRPr lang="en-US" altLang="en-US" sz="28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endParaRPr lang="en-US" altLang="en-US" sz="28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endParaRPr lang="en-US" altLang="en-US" sz="20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endParaRPr lang="ro-RO" altLang="en-US" sz="2000" b="1"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77</a:t>
            </a:r>
          </a:p>
        </p:txBody>
      </p:sp>
    </p:spTree>
    <p:extLst>
      <p:ext uri="{BB962C8B-B14F-4D97-AF65-F5344CB8AC3E}">
        <p14:creationId xmlns:p14="http://schemas.microsoft.com/office/powerpoint/2010/main" val="214541463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E40DCC9-88B7-2446-B376-7D3425AA44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32CF9C-FBD7-4F83-E3C5-E034D79C1815}"/>
              </a:ext>
            </a:extLst>
          </p:cNvPr>
          <p:cNvSpPr>
            <a:spLocks noGrp="1"/>
          </p:cNvSpPr>
          <p:nvPr>
            <p:ph type="title"/>
          </p:nvPr>
        </p:nvSpPr>
        <p:spPr>
          <a:xfrm>
            <a:off x="971600" y="0"/>
            <a:ext cx="7429499" cy="1478570"/>
          </a:xfrm>
        </p:spPr>
        <p:txBody>
          <a:bodyPr wrap="square" lIns="45720" tIns="27432" rIns="45720" bIns="27432"/>
          <a:lstStyle/>
          <a:p>
            <a:pPr>
              <a:spcAft>
                <a:spcPts val="700"/>
              </a:spcAft>
            </a:pP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Curriculum-ul la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decizia</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elevului din oferta</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școlii</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CDEOȘ</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a:t>
            </a:r>
            <a:endParaRPr lang="ro-RO" altLang="en-GB" cap="none" dirty="0"/>
          </a:p>
        </p:txBody>
      </p:sp>
      <p:sp>
        <p:nvSpPr>
          <p:cNvPr id="7" name="Content Placeholder 6">
            <a:extLst>
              <a:ext uri="{FF2B5EF4-FFF2-40B4-BE49-F238E27FC236}">
                <a16:creationId xmlns:a16="http://schemas.microsoft.com/office/drawing/2014/main" id="{6E78BDB5-2DFC-F415-34D1-5206ACD73865}"/>
              </a:ext>
            </a:extLst>
          </p:cNvPr>
          <p:cNvSpPr>
            <a:spLocks noGrp="1"/>
          </p:cNvSpPr>
          <p:nvPr>
            <p:ph idx="1"/>
          </p:nvPr>
        </p:nvSpPr>
        <p:spPr>
          <a:xfrm>
            <a:off x="685800" y="1124744"/>
            <a:ext cx="7772400" cy="4911080"/>
          </a:xfrm>
        </p:spPr>
        <p:txBody>
          <a:bodyPr wrap="square" lIns="45720" tIns="27432" rIns="45720" bIns="27432">
            <a:normAutofit/>
          </a:bodyPr>
          <a:lstStyle/>
          <a:p>
            <a:pPr algn="just">
              <a:spcAft>
                <a:spcPts val="400"/>
              </a:spcAft>
            </a:pPr>
            <a:r>
              <a:rPr lang="en-US" altLang="en-US" sz="2300" b="0" dirty="0" err="1">
                <a:solidFill>
                  <a:srgbClr val="1B2631"/>
                </a:solidFill>
                <a:latin typeface="Aptos" panose="02020603050405020304" pitchFamily="18" charset="0"/>
                <a:cs typeface="Times New Roman" panose="02020603050405020304" pitchFamily="18" charset="0"/>
              </a:rPr>
              <a:t>Sugestii</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metodologice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conțin</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aspectele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relevante</a:t>
            </a:r>
            <a:r>
              <a:rPr lang="en-US" altLang="en-US" sz="2300" b="0" dirty="0">
                <a:solidFill>
                  <a:srgbClr val="1B2631"/>
                </a:solidFill>
                <a:latin typeface="Aptos" panose="02020603050405020304" pitchFamily="18" charset="0"/>
                <a:cs typeface="Times New Roman" panose="02020603050405020304" pitchFamily="18" charset="0"/>
              </a:rPr>
              <a:t> </a:t>
            </a:r>
            <a:r>
              <a:rPr lang="ro-RO" sz="2300" b="0" dirty="0">
                <a:solidFill>
                  <a:srgbClr val="1B2631"/>
                </a:solidFill>
                <a:latin typeface="Aptos" panose="02020603050405020304" pitchFamily="18" charset="0"/>
                <a:cs typeface="Times New Roman" panose="02020603050405020304" pitchFamily="18" charset="0"/>
              </a:rPr>
              <a:t>pentru proiectarea și realizarea demersului didactic</a:t>
            </a:r>
            <a:r>
              <a:rPr lang="en-US" sz="2300" b="0" dirty="0">
                <a:solidFill>
                  <a:srgbClr val="1B2631"/>
                </a:solidFill>
                <a:latin typeface="Aptos" panose="02020603050405020304" pitchFamily="18" charset="0"/>
                <a:cs typeface="Times New Roman" panose="02020603050405020304" pitchFamily="18" charset="0"/>
              </a:rPr>
              <a:t>, </a:t>
            </a:r>
            <a:r>
              <a:rPr lang="en-US" altLang="en-US" sz="2300" b="0" dirty="0">
                <a:solidFill>
                  <a:srgbClr val="1B2631"/>
                </a:solidFill>
                <a:latin typeface="Aptos" panose="02020603050405020304" pitchFamily="18" charset="0"/>
                <a:cs typeface="Times New Roman" panose="02020603050405020304" pitchFamily="18" charset="0"/>
              </a:rPr>
              <a:t>se </a:t>
            </a:r>
            <a:r>
              <a:rPr lang="en-US" altLang="en-US" sz="2300" b="0" dirty="0" err="1">
                <a:solidFill>
                  <a:srgbClr val="1B2631"/>
                </a:solidFill>
                <a:latin typeface="Aptos" panose="02020603050405020304" pitchFamily="18" charset="0"/>
                <a:cs typeface="Times New Roman" panose="02020603050405020304" pitchFamily="18" charset="0"/>
              </a:rPr>
              <a:t>descrie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modul</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în</a:t>
            </a:r>
            <a:r>
              <a:rPr lang="en-US" altLang="en-US" sz="2300" b="0" dirty="0">
                <a:solidFill>
                  <a:srgbClr val="1B2631"/>
                </a:solidFill>
                <a:latin typeface="Aptos" panose="02020603050405020304" pitchFamily="18" charset="0"/>
                <a:cs typeface="Times New Roman" panose="02020603050405020304" pitchFamily="18" charset="0"/>
              </a:rPr>
              <a:t> care se </a:t>
            </a:r>
            <a:r>
              <a:rPr lang="en-US" altLang="en-US" sz="2300" b="0" dirty="0" err="1">
                <a:solidFill>
                  <a:srgbClr val="1B2631"/>
                </a:solidFill>
                <a:latin typeface="Aptos" panose="02020603050405020304" pitchFamily="18" charset="0"/>
                <a:cs typeface="Times New Roman" panose="02020603050405020304" pitchFamily="18" charset="0"/>
              </a:rPr>
              <a:t>desfășoară</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activitatea</a:t>
            </a:r>
            <a:r>
              <a:rPr lang="en-US" altLang="en-US" sz="2300" b="0" dirty="0">
                <a:solidFill>
                  <a:srgbClr val="1B2631"/>
                </a:solidFill>
                <a:latin typeface="Aptos" panose="02020603050405020304" pitchFamily="18" charset="0"/>
                <a:cs typeface="Times New Roman" panose="02020603050405020304" pitchFamily="18" charset="0"/>
              </a:rPr>
              <a:t> de </a:t>
            </a:r>
            <a:r>
              <a:rPr lang="en-US" altLang="en-US" sz="2300" b="0" dirty="0" err="1">
                <a:solidFill>
                  <a:srgbClr val="1B2631"/>
                </a:solidFill>
                <a:latin typeface="Aptos" panose="02020603050405020304" pitchFamily="18" charset="0"/>
                <a:cs typeface="Times New Roman" panose="02020603050405020304" pitchFamily="18" charset="0"/>
              </a:rPr>
              <a:t>predare-învățare</a:t>
            </a:r>
            <a:r>
              <a:rPr lang="en-US" altLang="en-US" sz="2300" b="0" dirty="0">
                <a:solidFill>
                  <a:srgbClr val="1B2631"/>
                </a:solidFill>
                <a:latin typeface="Aptos" panose="02020603050405020304" pitchFamily="18" charset="0"/>
                <a:cs typeface="Times New Roman" panose="02020603050405020304" pitchFamily="18" charset="0"/>
              </a:rPr>
              <a:t>, nu schematic cu </a:t>
            </a:r>
            <a:r>
              <a:rPr lang="en-US" altLang="en-US" sz="2300" b="0" dirty="0" err="1">
                <a:solidFill>
                  <a:srgbClr val="1B2631"/>
                </a:solidFill>
                <a:latin typeface="Aptos" panose="02020603050405020304" pitchFamily="18" charset="0"/>
                <a:cs typeface="Times New Roman" panose="02020603050405020304" pitchFamily="18" charset="0"/>
              </a:rPr>
              <a:t>liniuțe</a:t>
            </a:r>
            <a:r>
              <a:rPr lang="ro-RO" sz="2300" b="0" dirty="0">
                <a:solidFill>
                  <a:srgbClr val="1B2631"/>
                </a:solidFill>
                <a:latin typeface="Aptos" panose="02020603050405020304" pitchFamily="18" charset="0"/>
                <a:cs typeface="Times New Roman" panose="02020603050405020304" pitchFamily="18" charset="0"/>
              </a:rPr>
              <a:t>, nu resurse materiale sau procedurale, nu metode și instrumente de evaluare, nu strategii didactice, etc.</a:t>
            </a:r>
            <a:r>
              <a:rPr lang="en-US" altLang="en-US" sz="2300" b="0" dirty="0">
                <a:solidFill>
                  <a:srgbClr val="1B2631"/>
                </a:solidFill>
                <a:latin typeface="Aptos" panose="02020603050405020304" pitchFamily="18" charset="0"/>
                <a:cs typeface="Times New Roman" panose="02020603050405020304" pitchFamily="18" charset="0"/>
              </a:rPr>
              <a:t>)</a:t>
            </a:r>
          </a:p>
          <a:p>
            <a:pPr algn="just">
              <a:spcAft>
                <a:spcPts val="400"/>
              </a:spcAft>
            </a:pPr>
            <a:r>
              <a:rPr lang="en-US" altLang="en-US" sz="2300" b="0" dirty="0" err="1">
                <a:solidFill>
                  <a:srgbClr val="1B2631"/>
                </a:solidFill>
                <a:latin typeface="Aptos" panose="02020603050405020304" pitchFamily="18" charset="0"/>
                <a:cs typeface="Times New Roman" panose="02020603050405020304" pitchFamily="18" charset="0"/>
              </a:rPr>
              <a:t>Bibliografie</a:t>
            </a:r>
            <a:endParaRPr lang="en-US" altLang="en-US" sz="28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endParaRPr lang="en-US" altLang="en-US" sz="2800" b="1" dirty="0">
              <a:latin typeface="Times New Roman" panose="02020603050405020304" pitchFamily="18" charset="0"/>
              <a:cs typeface="Times New Roman" panose="02020603050405020304" pitchFamily="18" charset="0"/>
            </a:endParaRPr>
          </a:p>
          <a:p>
            <a:pPr algn="just">
              <a:spcAft>
                <a:spcPts val="400"/>
              </a:spcAft>
            </a:pPr>
            <a:endParaRPr lang="en-US" altLang="en-US" sz="28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endParaRPr lang="en-US" altLang="en-US" sz="28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endParaRPr lang="en-US" altLang="en-US" sz="20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endParaRPr lang="ro-RO" altLang="en-US" sz="2000" b="1"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78</a:t>
            </a:r>
          </a:p>
        </p:txBody>
      </p:sp>
    </p:spTree>
    <p:extLst>
      <p:ext uri="{BB962C8B-B14F-4D97-AF65-F5344CB8AC3E}">
        <p14:creationId xmlns:p14="http://schemas.microsoft.com/office/powerpoint/2010/main" val="29104899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7A9D9BD-507F-71D1-EB67-FC16C5DEA9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2EA15A-3E15-245F-DC45-78DE67D11556}"/>
              </a:ext>
            </a:extLst>
          </p:cNvPr>
          <p:cNvSpPr>
            <a:spLocks noGrp="1"/>
          </p:cNvSpPr>
          <p:nvPr>
            <p:ph type="title"/>
          </p:nvPr>
        </p:nvSpPr>
        <p:spPr>
          <a:xfrm>
            <a:off x="971600" y="0"/>
            <a:ext cx="7429499" cy="1478570"/>
          </a:xfrm>
        </p:spPr>
        <p:txBody>
          <a:bodyPr wrap="square" lIns="45720" tIns="27432" rIns="45720" bIns="27432"/>
          <a:lstStyle/>
          <a:p>
            <a:pPr>
              <a:spcAft>
                <a:spcPts val="700"/>
              </a:spcAft>
            </a:pP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Curriculum-ul la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decizia</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elevului din oferta</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școlii</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CDEOȘ</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a:t>
            </a:r>
            <a:endParaRPr lang="ro-RO" altLang="en-GB" cap="none" dirty="0"/>
          </a:p>
        </p:txBody>
      </p:sp>
      <p:sp>
        <p:nvSpPr>
          <p:cNvPr id="7" name="Content Placeholder 6">
            <a:extLst>
              <a:ext uri="{FF2B5EF4-FFF2-40B4-BE49-F238E27FC236}">
                <a16:creationId xmlns:a16="http://schemas.microsoft.com/office/drawing/2014/main" id="{EF364A85-4222-A5B3-7A36-DFECD6B8923B}"/>
              </a:ext>
            </a:extLst>
          </p:cNvPr>
          <p:cNvSpPr>
            <a:spLocks noGrp="1"/>
          </p:cNvSpPr>
          <p:nvPr>
            <p:ph idx="1"/>
          </p:nvPr>
        </p:nvSpPr>
        <p:spPr>
          <a:xfrm>
            <a:off x="685800" y="1124744"/>
            <a:ext cx="7772400" cy="4911080"/>
          </a:xfrm>
        </p:spPr>
        <p:txBody>
          <a:bodyPr wrap="square" lIns="45720" tIns="27432" rIns="45720" bIns="27432">
            <a:normAutofit/>
          </a:bodyPr>
          <a:lstStyle/>
          <a:p>
            <a:pPr marL="0" indent="0" algn="just">
              <a:spcAft>
                <a:spcPts val="400"/>
              </a:spcAft>
              <a:buNone/>
            </a:pPr>
            <a:r>
              <a:rPr lang="en-US" altLang="en-US" sz="2300" b="0" dirty="0" err="1">
                <a:solidFill>
                  <a:srgbClr val="1B2631"/>
                </a:solidFill>
                <a:latin typeface="Aptos" panose="02020603050405020304" pitchFamily="18" charset="0"/>
                <a:cs typeface="Times New Roman" panose="02020603050405020304" pitchFamily="18" charset="0"/>
              </a:rPr>
              <a:t>Dacă</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programa</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dvs</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mai</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conține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în</a:t>
            </a:r>
            <a:r>
              <a:rPr lang="en-US" altLang="en-US" sz="2300" b="0" dirty="0">
                <a:solidFill>
                  <a:srgbClr val="1B2631"/>
                </a:solidFill>
                <a:latin typeface="Aptos" panose="02020603050405020304" pitchFamily="18" charset="0"/>
                <a:cs typeface="Times New Roman" panose="02020603050405020304" pitchFamily="18" charset="0"/>
              </a:rPr>
              <a:t> plus </a:t>
            </a:r>
            <a:r>
              <a:rPr lang="en-US" altLang="en-US" sz="2300" b="0" dirty="0" err="1">
                <a:solidFill>
                  <a:srgbClr val="1B2631"/>
                </a:solidFill>
                <a:latin typeface="Aptos" panose="02020603050405020304" pitchFamily="18" charset="0"/>
                <a:cs typeface="Times New Roman" panose="02020603050405020304" pitchFamily="18" charset="0"/>
              </a:rPr>
              <a:t>și</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alte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aspecte</a:t>
            </a:r>
            <a:r>
              <a:rPr lang="en-US" altLang="en-US" sz="2300" b="0" dirty="0">
                <a:solidFill>
                  <a:srgbClr val="1B2631"/>
                </a:solidFill>
                <a:latin typeface="Aptos" panose="02020603050405020304" pitchFamily="18" charset="0"/>
                <a:cs typeface="Times New Roman" panose="02020603050405020304" pitchFamily="18" charset="0"/>
              </a:rPr>
              <a:t>:</a:t>
            </a:r>
          </a:p>
          <a:p>
            <a:pPr algn="just">
              <a:spcAft>
                <a:spcPts val="400"/>
              </a:spcAft>
            </a:pPr>
            <a:r>
              <a:rPr lang="en-US" altLang="en-US" sz="2300" b="0" dirty="0" err="1">
                <a:solidFill>
                  <a:srgbClr val="1B2631"/>
                </a:solidFill>
                <a:latin typeface="Aptos" panose="02020603050405020304" pitchFamily="18" charset="0"/>
                <a:cs typeface="Times New Roman" panose="02020603050405020304" pitchFamily="18" charset="0"/>
              </a:rPr>
              <a:t>modalități</a:t>
            </a:r>
            <a:r>
              <a:rPr lang="en-US" altLang="en-US" sz="2300" b="0" dirty="0">
                <a:solidFill>
                  <a:srgbClr val="1B2631"/>
                </a:solidFill>
                <a:latin typeface="Aptos" panose="02020603050405020304" pitchFamily="18" charset="0"/>
                <a:cs typeface="Times New Roman" panose="02020603050405020304" pitchFamily="18" charset="0"/>
              </a:rPr>
              <a:t> de </a:t>
            </a:r>
            <a:r>
              <a:rPr lang="en-US" altLang="en-US" sz="2300" b="0" dirty="0" err="1">
                <a:solidFill>
                  <a:srgbClr val="1B2631"/>
                </a:solidFill>
                <a:latin typeface="Aptos" panose="02020603050405020304" pitchFamily="18" charset="0"/>
                <a:cs typeface="Times New Roman" panose="02020603050405020304" pitchFamily="18" charset="0"/>
              </a:rPr>
              <a:t>evaluare</a:t>
            </a:r>
            <a:endParaRPr lang="en-US" altLang="en-US" sz="28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r>
              <a:rPr lang="en-US" altLang="en-US" sz="2300" b="0" dirty="0" err="1">
                <a:solidFill>
                  <a:srgbClr val="1B2631"/>
                </a:solidFill>
                <a:latin typeface="Aptos" panose="02020603050405020304" pitchFamily="18" charset="0"/>
                <a:cs typeface="Times New Roman" panose="02020603050405020304" pitchFamily="18" charset="0"/>
              </a:rPr>
              <a:t>planificarea</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calendaristică</a:t>
            </a:r>
            <a:endParaRPr lang="en-US" altLang="en-US" sz="2800" b="1" dirty="0">
              <a:latin typeface="Times New Roman" panose="02020603050405020304" pitchFamily="18" charset="0"/>
              <a:cs typeface="Times New Roman" panose="02020603050405020304" pitchFamily="18" charset="0"/>
            </a:endParaRPr>
          </a:p>
          <a:p>
            <a:pPr algn="just">
              <a:spcAft>
                <a:spcPts val="400"/>
              </a:spcAft>
            </a:pPr>
            <a:r>
              <a:rPr lang="en-US" altLang="en-US" sz="2300" b="0" dirty="0" err="1">
                <a:solidFill>
                  <a:srgbClr val="1B2631"/>
                </a:solidFill>
                <a:latin typeface="Aptos" panose="02020603050405020304" pitchFamily="18" charset="0"/>
                <a:cs typeface="Times New Roman" panose="02020603050405020304" pitchFamily="18" charset="0"/>
              </a:rPr>
              <a:t>etc</a:t>
            </a:r>
            <a:endParaRPr lang="en-US" altLang="en-US" sz="2800" b="1" dirty="0">
              <a:solidFill>
                <a:schemeClr val="tx1"/>
              </a:solidFill>
              <a:latin typeface="Times New Roman" panose="02020603050405020304" pitchFamily="18" charset="0"/>
              <a:cs typeface="Times New Roman" panose="02020603050405020304" pitchFamily="18" charset="0"/>
            </a:endParaRPr>
          </a:p>
          <a:p>
            <a:pPr marL="0" indent="0" algn="just">
              <a:spcAft>
                <a:spcPts val="400"/>
              </a:spcAft>
              <a:buNone/>
            </a:pPr>
            <a:r>
              <a:rPr lang="en-US" altLang="en-US" sz="2300" b="0" dirty="0">
                <a:solidFill>
                  <a:srgbClr val="1B2631"/>
                </a:solidFill>
                <a:latin typeface="Aptos" panose="02020603050405020304" pitchFamily="18" charset="0"/>
                <a:cs typeface="Times New Roman" panose="02020603050405020304" pitchFamily="18" charset="0"/>
              </a:rPr>
              <a:t>nu </a:t>
            </a:r>
            <a:r>
              <a:rPr lang="en-US" altLang="en-US" sz="2300" b="0" dirty="0" err="1">
                <a:solidFill>
                  <a:srgbClr val="1B2631"/>
                </a:solidFill>
                <a:latin typeface="Aptos" panose="02020603050405020304" pitchFamily="18" charset="0"/>
                <a:cs typeface="Times New Roman" panose="02020603050405020304" pitchFamily="18" charset="0"/>
              </a:rPr>
              <a:t>este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nici</a:t>
            </a:r>
            <a:r>
              <a:rPr lang="en-US" altLang="en-US" sz="2300" b="0" dirty="0">
                <a:solidFill>
                  <a:srgbClr val="1B2631"/>
                </a:solidFill>
                <a:latin typeface="Aptos" panose="02020603050405020304" pitchFamily="18" charset="0"/>
                <a:cs typeface="Times New Roman" panose="02020603050405020304" pitchFamily="18" charset="0"/>
              </a:rPr>
              <a:t> o </a:t>
            </a:r>
            <a:r>
              <a:rPr lang="en-US" altLang="en-US" sz="2300" b="0" dirty="0" err="1">
                <a:solidFill>
                  <a:srgbClr val="1B2631"/>
                </a:solidFill>
                <a:latin typeface="Aptos" panose="02020603050405020304" pitchFamily="18" charset="0"/>
                <a:cs typeface="Times New Roman" panose="02020603050405020304" pitchFamily="18" charset="0"/>
              </a:rPr>
              <a:t>problemă</a:t>
            </a:r>
            <a:r>
              <a:rPr lang="en-US" altLang="en-US" sz="2300" b="0" dirty="0">
                <a:solidFill>
                  <a:srgbClr val="1B2631"/>
                </a:solidFill>
                <a:latin typeface="Aptos" panose="02020603050405020304" pitchFamily="18" charset="0"/>
                <a:cs typeface="Times New Roman" panose="02020603050405020304" pitchFamily="18" charset="0"/>
              </a:rPr>
              <a:t>. </a:t>
            </a:r>
          </a:p>
          <a:p>
            <a:pPr marL="0" indent="0" algn="just">
              <a:spcAft>
                <a:spcPts val="400"/>
              </a:spcAft>
              <a:buNone/>
            </a:pPr>
            <a:r>
              <a:rPr lang="en-US" altLang="en-US" sz="2300" b="0" dirty="0" err="1">
                <a:solidFill>
                  <a:srgbClr val="1B2631"/>
                </a:solidFill>
                <a:latin typeface="Aptos" panose="02020603050405020304" pitchFamily="18" charset="0"/>
                <a:cs typeface="Times New Roman" panose="02020603050405020304" pitchFamily="18" charset="0"/>
              </a:rPr>
              <a:t>Obligatorii</a:t>
            </a:r>
            <a:r>
              <a:rPr lang="en-US" altLang="en-US" sz="2300" b="0" dirty="0">
                <a:solidFill>
                  <a:srgbClr val="1B2631"/>
                </a:solidFill>
                <a:latin typeface="Aptos" panose="02020603050405020304" pitchFamily="18" charset="0"/>
                <a:cs typeface="Times New Roman" panose="02020603050405020304" pitchFamily="18" charset="0"/>
              </a:rPr>
              <a:t> sunt </a:t>
            </a:r>
            <a:r>
              <a:rPr lang="en-US" altLang="en-US" sz="2300" b="0" dirty="0" err="1">
                <a:solidFill>
                  <a:srgbClr val="1B2631"/>
                </a:solidFill>
                <a:latin typeface="Aptos" panose="02020603050405020304" pitchFamily="18" charset="0"/>
                <a:cs typeface="Times New Roman" panose="02020603050405020304" pitchFamily="18" charset="0"/>
              </a:rPr>
              <a:t>aspectele</a:t>
            </a:r>
            <a:r>
              <a:rPr lang="en-US" altLang="en-US" sz="2300" b="0" dirty="0">
                <a:solidFill>
                  <a:srgbClr val="1B2631"/>
                </a:solidFill>
                <a:latin typeface="Aptos" panose="02020603050405020304" pitchFamily="18" charset="0"/>
                <a:cs typeface="Times New Roman" panose="02020603050405020304" pitchFamily="18" charset="0"/>
              </a:rPr>
              <a:t> </a:t>
            </a:r>
            <a:r>
              <a:rPr lang="en-US" altLang="en-US" sz="2300" b="0" dirty="0" err="1">
                <a:solidFill>
                  <a:srgbClr val="1B2631"/>
                </a:solidFill>
                <a:latin typeface="Aptos" panose="02020603050405020304" pitchFamily="18" charset="0"/>
                <a:cs typeface="Times New Roman" panose="02020603050405020304" pitchFamily="18" charset="0"/>
              </a:rPr>
              <a:t>precizate</a:t>
            </a:r>
            <a:r>
              <a:rPr lang="en-US" altLang="en-US" sz="2300" b="0" dirty="0">
                <a:solidFill>
                  <a:srgbClr val="1B2631"/>
                </a:solidFill>
                <a:latin typeface="Aptos" panose="02020603050405020304" pitchFamily="18" charset="0"/>
                <a:cs typeface="Times New Roman" panose="02020603050405020304" pitchFamily="18" charset="0"/>
              </a:rPr>
              <a:t> pe </a:t>
            </a:r>
            <a:r>
              <a:rPr lang="en-US" altLang="en-US" sz="2300" b="0" dirty="0" err="1">
                <a:solidFill>
                  <a:srgbClr val="1B2631"/>
                </a:solidFill>
                <a:latin typeface="Aptos" panose="02020603050405020304" pitchFamily="18" charset="0"/>
                <a:cs typeface="Times New Roman" panose="02020603050405020304" pitchFamily="18" charset="0"/>
              </a:rPr>
              <a:t>fișa</a:t>
            </a:r>
            <a:r>
              <a:rPr lang="en-US" altLang="en-US" sz="2300" b="0" dirty="0">
                <a:solidFill>
                  <a:srgbClr val="1B2631"/>
                </a:solidFill>
                <a:latin typeface="Aptos" panose="02020603050405020304" pitchFamily="18" charset="0"/>
                <a:cs typeface="Times New Roman" panose="02020603050405020304" pitchFamily="18" charset="0"/>
              </a:rPr>
              <a:t> de </a:t>
            </a:r>
            <a:r>
              <a:rPr lang="en-US" altLang="en-US" sz="2300" b="0" dirty="0" err="1">
                <a:solidFill>
                  <a:srgbClr val="1B2631"/>
                </a:solidFill>
                <a:latin typeface="Aptos" panose="02020603050405020304" pitchFamily="18" charset="0"/>
                <a:cs typeface="Times New Roman" panose="02020603050405020304" pitchFamily="18" charset="0"/>
              </a:rPr>
              <a:t>avizare</a:t>
            </a:r>
            <a:r>
              <a:rPr lang="en-US" altLang="en-US" sz="2300" b="0" dirty="0">
                <a:solidFill>
                  <a:srgbClr val="1B2631"/>
                </a:solidFill>
                <a:latin typeface="Aptos" panose="02020603050405020304" pitchFamily="18" charset="0"/>
                <a:cs typeface="Times New Roman" panose="02020603050405020304" pitchFamily="18" charset="0"/>
              </a:rPr>
              <a:t>!</a:t>
            </a:r>
            <a:endParaRPr lang="en-US" altLang="en-US" sz="28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endParaRPr lang="en-US" altLang="en-US" sz="2800" b="1" dirty="0">
              <a:latin typeface="Times New Roman" panose="02020603050405020304" pitchFamily="18" charset="0"/>
              <a:cs typeface="Times New Roman" panose="02020603050405020304" pitchFamily="18" charset="0"/>
            </a:endParaRPr>
          </a:p>
          <a:p>
            <a:pPr algn="just">
              <a:spcAft>
                <a:spcPts val="400"/>
              </a:spcAft>
            </a:pPr>
            <a:endParaRPr lang="en-US" altLang="en-US" sz="28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endParaRPr lang="en-US" altLang="en-US" sz="28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endParaRPr lang="en-US" altLang="en-US" sz="2000" b="1" dirty="0">
              <a:solidFill>
                <a:schemeClr val="tx1"/>
              </a:solidFill>
              <a:latin typeface="Times New Roman" panose="02020603050405020304" pitchFamily="18" charset="0"/>
              <a:cs typeface="Times New Roman" panose="02020603050405020304" pitchFamily="18" charset="0"/>
            </a:endParaRPr>
          </a:p>
          <a:p>
            <a:pPr algn="just">
              <a:spcAft>
                <a:spcPts val="400"/>
              </a:spcAft>
            </a:pPr>
            <a:endParaRPr lang="ro-RO" altLang="en-US" sz="2000" b="1"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79</a:t>
            </a:r>
          </a:p>
        </p:txBody>
      </p:sp>
    </p:spTree>
    <p:extLst>
      <p:ext uri="{BB962C8B-B14F-4D97-AF65-F5344CB8AC3E}">
        <p14:creationId xmlns:p14="http://schemas.microsoft.com/office/powerpoint/2010/main" val="21832849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8ABFC7B-27BE-3FC1-ED8A-39A9EA4146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216615-78E9-6621-A251-DD63E13EEA51}"/>
              </a:ext>
            </a:extLst>
          </p:cNvPr>
          <p:cNvSpPr>
            <a:spLocks noGrp="1"/>
          </p:cNvSpPr>
          <p:nvPr>
            <p:ph type="title"/>
          </p:nvPr>
        </p:nvSpPr>
        <p:spPr>
          <a:xfrm>
            <a:off x="1025807" y="-171541"/>
            <a:ext cx="7429499" cy="1478570"/>
          </a:xfrm>
        </p:spPr>
        <p:txBody>
          <a:bodyPr wrap="square" lIns="45720" tIns="27432" rIns="45720" bIns="27432"/>
          <a:lstStyle/>
          <a:p>
            <a:pPr>
              <a:spcAft>
                <a:spcPts val="700"/>
              </a:spcAft>
            </a:pP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Curriculum-ul la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decizia</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elevului din oferta</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en-US" altLang="en-GB" sz="2700" b="1" cap="none" dirty="0" err="1">
                <a:solidFill>
                  <a:srgbClr val="1F374E"/>
                </a:solidFill>
                <a:latin typeface="Aptos" panose="02020603050405020304" pitchFamily="18" charset="0"/>
                <a:ea typeface="SimSun" panose="02010600030101010101" pitchFamily="2" charset="-122"/>
                <a:cs typeface="Times New Roman" panose="02020603050405020304" pitchFamily="18" charset="0"/>
              </a:rPr>
              <a:t>școlii</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 (</a:t>
            </a:r>
            <a:r>
              <a:rPr lang="ro-RO"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CDEOȘ</a:t>
            </a:r>
            <a:r>
              <a:rPr lang="en-US" altLang="en-GB" sz="2700" b="1" cap="none" dirty="0">
                <a:solidFill>
                  <a:srgbClr val="1F374E"/>
                </a:solidFill>
                <a:latin typeface="Aptos" panose="02020603050405020304" pitchFamily="18" charset="0"/>
                <a:ea typeface="SimSun" panose="02010600030101010101" pitchFamily="2" charset="-122"/>
                <a:cs typeface="Times New Roman" panose="02020603050405020304" pitchFamily="18" charset="0"/>
              </a:rPr>
              <a:t>)</a:t>
            </a:r>
            <a:endParaRPr lang="ro-RO" altLang="en-GB" cap="none" dirty="0"/>
          </a:p>
        </p:txBody>
      </p:sp>
      <p:sp>
        <p:nvSpPr>
          <p:cNvPr id="7" name="Content Placeholder 6">
            <a:extLst>
              <a:ext uri="{FF2B5EF4-FFF2-40B4-BE49-F238E27FC236}">
                <a16:creationId xmlns:a16="http://schemas.microsoft.com/office/drawing/2014/main" id="{14F8315E-2186-0E5B-7C17-2B611B73ED4B}"/>
              </a:ext>
            </a:extLst>
          </p:cNvPr>
          <p:cNvSpPr>
            <a:spLocks noGrp="1"/>
          </p:cNvSpPr>
          <p:nvPr>
            <p:ph idx="1"/>
          </p:nvPr>
        </p:nvSpPr>
        <p:spPr>
          <a:xfrm>
            <a:off x="685800" y="1124744"/>
            <a:ext cx="7772400" cy="4911080"/>
          </a:xfrm>
        </p:spPr>
        <p:txBody>
          <a:bodyPr>
            <a:normAutofit/>
          </a:bodyPr>
          <a:lstStyle/>
          <a:p>
            <a:pPr algn="just"/>
            <a:endParaRPr lang="en-US" altLang="en-US" sz="2800" b="1" dirty="0">
              <a:latin typeface="Times New Roman" panose="02020603050405020304" pitchFamily="18" charset="0"/>
              <a:cs typeface="Times New Roman" panose="02020603050405020304" pitchFamily="18" charset="0"/>
            </a:endParaRPr>
          </a:p>
          <a:p>
            <a:pPr algn="just"/>
            <a:endParaRPr lang="en-US" altLang="en-US" sz="2800" b="1" dirty="0">
              <a:solidFill>
                <a:schemeClr val="tx1"/>
              </a:solidFill>
              <a:latin typeface="Times New Roman" panose="02020603050405020304" pitchFamily="18" charset="0"/>
              <a:cs typeface="Times New Roman" panose="02020603050405020304" pitchFamily="18" charset="0"/>
            </a:endParaRPr>
          </a:p>
          <a:p>
            <a:pPr algn="just"/>
            <a:endParaRPr lang="en-US" altLang="en-US" sz="2800" b="1" dirty="0">
              <a:solidFill>
                <a:schemeClr val="tx1"/>
              </a:solidFill>
              <a:latin typeface="Times New Roman" panose="02020603050405020304" pitchFamily="18" charset="0"/>
              <a:cs typeface="Times New Roman" panose="02020603050405020304" pitchFamily="18" charset="0"/>
            </a:endParaRPr>
          </a:p>
          <a:p>
            <a:pPr algn="just"/>
            <a:endParaRPr lang="en-US" altLang="en-US" sz="2000" b="1" dirty="0">
              <a:solidFill>
                <a:schemeClr val="tx1"/>
              </a:solidFill>
              <a:latin typeface="Times New Roman" panose="02020603050405020304" pitchFamily="18" charset="0"/>
              <a:cs typeface="Times New Roman" panose="02020603050405020304" pitchFamily="18" charset="0"/>
            </a:endParaRPr>
          </a:p>
          <a:p>
            <a:pPr algn="just"/>
            <a:endParaRPr lang="ro-RO" altLang="en-US" sz="2000" b="1" dirty="0">
              <a:solidFill>
                <a:schemeClr val="tx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10C70BD-2F0B-940B-C395-390FD7827F33}"/>
              </a:ext>
            </a:extLst>
          </p:cNvPr>
          <p:cNvPicPr>
            <a:picLocks noChangeAspect="1"/>
          </p:cNvPicPr>
          <p:nvPr/>
        </p:nvPicPr>
        <p:blipFill>
          <a:blip r:embed="rId2"/>
          <a:stretch>
            <a:fillRect/>
          </a:stretch>
        </p:blipFill>
        <p:spPr>
          <a:xfrm>
            <a:off x="2123728" y="1124744"/>
            <a:ext cx="4462809" cy="5676310"/>
          </a:xfrm>
          <a:prstGeom prst="rect">
            <a:avLst/>
          </a:prstGeom>
        </p:spPr>
      </p:pic>
      <p:sp>
        <p:nvSpPr>
          <p:cNvPr id="8" name="Rectangle 7"/>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80</a:t>
            </a:r>
          </a:p>
        </p:txBody>
      </p:sp>
      <p:sp>
        <p:nvSpPr>
          <p:cNvPr id="11" name="Rectangle 10"/>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7292476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45720" tIns="27432" rIns="45720" bIns="27432"/>
          <a:lstStyle/>
          <a:p>
            <a:pPr>
              <a:spcAft>
                <a:spcPts val="700"/>
              </a:spcAft>
            </a:pPr>
            <a:r>
              <a:rPr lang="ro-RO" altLang="en-GB" sz="2700" b="1" dirty="0">
                <a:solidFill>
                  <a:srgbClr val="1F374E"/>
                </a:solidFill>
                <a:latin typeface="Aptos"/>
              </a:rPr>
              <a:t>Recomandări pentru profesorul de </a:t>
            </a:r>
            <a:r>
              <a:rPr lang="en-US" altLang="en-GB" sz="2700" b="1" dirty="0" err="1">
                <a:solidFill>
                  <a:srgbClr val="1F374E"/>
                </a:solidFill>
                <a:latin typeface="Aptos"/>
              </a:rPr>
              <a:t>matematică</a:t>
            </a:r>
            <a:endParaRPr lang="ro-RO" altLang="en-GB" dirty="0"/>
          </a:p>
        </p:txBody>
      </p:sp>
      <p:sp>
        <p:nvSpPr>
          <p:cNvPr id="7" name="Content Placeholder 6"/>
          <p:cNvSpPr>
            <a:spLocks noGrp="1"/>
          </p:cNvSpPr>
          <p:nvPr>
            <p:ph idx="1"/>
          </p:nvPr>
        </p:nvSpPr>
        <p:spPr>
          <a:xfrm>
            <a:off x="827584" y="1916832"/>
            <a:ext cx="7772400" cy="4464496"/>
          </a:xfrm>
        </p:spPr>
        <p:txBody>
          <a:bodyPr wrap="square" lIns="45720" tIns="27432" rIns="45720" bIns="27432">
            <a:normAutofit fontScale="92500"/>
          </a:bodyPr>
          <a:lstStyle/>
          <a:p>
            <a:pPr marL="457200" indent="-457200" algn="just">
              <a:spcAft>
                <a:spcPts val="400"/>
              </a:spcAft>
              <a:buFont typeface="+mj-lt"/>
              <a:buAutoNum type="arabicPeriod"/>
            </a:pPr>
            <a:r>
              <a:rPr lang="ro-RO" sz="2300" b="0" dirty="0">
                <a:solidFill>
                  <a:srgbClr val="1B2631"/>
                </a:solidFill>
                <a:latin typeface="Aptos" panose="02020603050405020304" pitchFamily="18" charset="0"/>
                <a:cs typeface="Times New Roman" panose="02020603050405020304" pitchFamily="18" charset="0"/>
                <a:sym typeface="+mn-ea"/>
              </a:rPr>
              <a:t>Recitirea cu atenție a programelor școlare în vigoare, atât pentru gimnaziu, cât și pentru liceu;</a:t>
            </a:r>
            <a:endParaRPr lang="ro-RO" sz="2400" b="1" dirty="0">
              <a:solidFill>
                <a:schemeClr val="tx1"/>
              </a:solidFill>
              <a:latin typeface="Times New Roman" panose="02020603050405020304" pitchFamily="18" charset="0"/>
              <a:cs typeface="Times New Roman" panose="02020603050405020304" pitchFamily="18" charset="0"/>
            </a:endParaRPr>
          </a:p>
          <a:p>
            <a:pPr marL="457200" indent="-457200" algn="just">
              <a:spcAft>
                <a:spcPts val="400"/>
              </a:spcAft>
              <a:buFont typeface="+mj-lt"/>
              <a:buAutoNum type="arabicPeriod"/>
            </a:pPr>
            <a:r>
              <a:rPr lang="ro-RO" sz="2300" b="0" dirty="0">
                <a:solidFill>
                  <a:srgbClr val="1B2631"/>
                </a:solidFill>
                <a:latin typeface="Aptos" panose="02020603050405020304" pitchFamily="18" charset="0"/>
                <a:cs typeface="Times New Roman" panose="02020603050405020304" pitchFamily="18" charset="0"/>
                <a:sym typeface="+mn-ea"/>
              </a:rPr>
              <a:t>Corelarea programei școlare de la fiecare clasă cu manualul ales pentru aplicare în procesul de predare-învățare-evaluare;</a:t>
            </a:r>
            <a:endParaRPr lang="ro-RO" sz="2400" b="1" dirty="0">
              <a:solidFill>
                <a:schemeClr val="tx1"/>
              </a:solidFill>
              <a:latin typeface="Times New Roman" panose="02020603050405020304" pitchFamily="18" charset="0"/>
              <a:cs typeface="Times New Roman" panose="02020603050405020304" pitchFamily="18" charset="0"/>
            </a:endParaRPr>
          </a:p>
          <a:p>
            <a:pPr marL="457200" indent="-457200" algn="just">
              <a:spcAft>
                <a:spcPts val="400"/>
              </a:spcAft>
              <a:buFont typeface="+mj-lt"/>
              <a:buAutoNum type="arabicPeriod"/>
            </a:pPr>
            <a:r>
              <a:rPr lang="ro-RO" sz="2300" b="0" dirty="0">
                <a:solidFill>
                  <a:srgbClr val="1B2631"/>
                </a:solidFill>
                <a:latin typeface="Aptos" panose="02020603050405020304" pitchFamily="18" charset="0"/>
                <a:cs typeface="Times New Roman" panose="02020603050405020304" pitchFamily="18" charset="0"/>
                <a:sym typeface="+mn-ea"/>
              </a:rPr>
              <a:t>Abordarea critică a manualului și adaptarea acestuia la specificul claselor din încadrarea fiecărui profesor;</a:t>
            </a:r>
            <a:endParaRPr lang="ro-RO" sz="2400" b="1" dirty="0">
              <a:solidFill>
                <a:schemeClr val="tx1"/>
              </a:solidFill>
              <a:latin typeface="Times New Roman" panose="02020603050405020304" pitchFamily="18" charset="0"/>
              <a:cs typeface="Times New Roman" panose="02020603050405020304" pitchFamily="18" charset="0"/>
            </a:endParaRPr>
          </a:p>
          <a:p>
            <a:pPr marL="457200" indent="-457200" algn="just">
              <a:spcAft>
                <a:spcPts val="400"/>
              </a:spcAft>
              <a:buFont typeface="+mj-lt"/>
              <a:buAutoNum type="arabicPeriod"/>
            </a:pPr>
            <a:r>
              <a:rPr lang="ro-RO" sz="2300" b="0" dirty="0">
                <a:solidFill>
                  <a:srgbClr val="1B2631"/>
                </a:solidFill>
                <a:latin typeface="Aptos" panose="02020603050405020304" pitchFamily="18" charset="0"/>
                <a:cs typeface="Times New Roman" panose="02020603050405020304" pitchFamily="18" charset="0"/>
                <a:sym typeface="+mn-ea"/>
              </a:rPr>
              <a:t>Aprecierea gradului de parcurgere a programei din </a:t>
            </a:r>
            <a:r>
              <a:rPr lang="en-US" sz="2300" b="0" dirty="0" err="1">
                <a:solidFill>
                  <a:srgbClr val="1B2631"/>
                </a:solidFill>
                <a:latin typeface="Aptos" panose="02020603050405020304" pitchFamily="18" charset="0"/>
                <a:cs typeface="Times New Roman" panose="02020603050405020304" pitchFamily="18" charset="0"/>
                <a:sym typeface="+mn-ea"/>
              </a:rPr>
              <a:t>anul</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școlar</a:t>
            </a:r>
            <a:r>
              <a:rPr lang="en-US" sz="2300" b="0" dirty="0">
                <a:solidFill>
                  <a:srgbClr val="1B2631"/>
                </a:solidFill>
                <a:latin typeface="Aptos" panose="02020603050405020304" pitchFamily="18" charset="0"/>
                <a:cs typeface="Times New Roman" panose="02020603050405020304" pitchFamily="18" charset="0"/>
                <a:sym typeface="+mn-ea"/>
              </a:rPr>
              <a:t> precedent</a:t>
            </a:r>
            <a:r>
              <a:rPr lang="ro-RO" sz="2300" b="0" dirty="0">
                <a:solidFill>
                  <a:srgbClr val="1B2631"/>
                </a:solidFill>
                <a:latin typeface="Aptos" panose="02020603050405020304" pitchFamily="18" charset="0"/>
                <a:cs typeface="Times New Roman" panose="02020603050405020304" pitchFamily="18" charset="0"/>
                <a:sym typeface="+mn-ea"/>
              </a:rPr>
              <a:t>, prin raportare la nivelul de formare a competențelor generale și specifice;</a:t>
            </a:r>
            <a:endParaRPr lang="ro-RO" sz="2400" b="1" dirty="0">
              <a:latin typeface="Times New Roman" panose="02020603050405020304" pitchFamily="18" charset="0"/>
              <a:cs typeface="Times New Roman" panose="02020603050405020304" pitchFamily="18" charset="0"/>
            </a:endParaRPr>
          </a:p>
          <a:p>
            <a:pPr>
              <a:spcAft>
                <a:spcPts val="400"/>
              </a:spcAft>
            </a:pPr>
            <a:endParaRPr lang="ro-RO" altLang="en-US" sz="2000" b="1" dirty="0">
              <a:solidFill>
                <a:schemeClr val="tx1"/>
              </a:solidFill>
              <a:latin typeface="Times New Roman" panose="02020603050405020304" pitchFamily="18" charset="0"/>
              <a:cs typeface="Times New Roman" panose="02020603050405020304" pitchFamily="18" charset="0"/>
            </a:endParaRPr>
          </a:p>
        </p:txBody>
      </p:sp>
      <p:sp>
        <p:nvSpPr>
          <p:cNvPr id="8" name="Rectangle 7"/>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81</a:t>
            </a:r>
          </a:p>
        </p:txBody>
      </p:sp>
    </p:spTree>
    <p:extLst>
      <p:ext uri="{BB962C8B-B14F-4D97-AF65-F5344CB8AC3E}">
        <p14:creationId xmlns:p14="http://schemas.microsoft.com/office/powerpoint/2010/main" val="313851521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905000"/>
            <a:ext cx="7772400" cy="4332312"/>
          </a:xfrm>
        </p:spPr>
        <p:txBody>
          <a:bodyPr wrap="square" lIns="45720" tIns="27432" rIns="45720" bIns="27432">
            <a:normAutofit fontScale="92500" lnSpcReduction="10000"/>
          </a:bodyPr>
          <a:lstStyle/>
          <a:p>
            <a:pPr marL="0" indent="0" algn="just">
              <a:spcAft>
                <a:spcPts val="400"/>
              </a:spcAft>
              <a:buNone/>
            </a:pPr>
            <a:r>
              <a:rPr lang="en-US" sz="2300" b="0" dirty="0">
                <a:solidFill>
                  <a:srgbClr val="1B2631"/>
                </a:solidFill>
                <a:latin typeface="Aptos" panose="02020603050405020304" pitchFamily="18" charset="0"/>
                <a:cs typeface="Times New Roman" panose="02020603050405020304" pitchFamily="18" charset="0"/>
                <a:sym typeface="+mn-ea"/>
              </a:rPr>
              <a:t>5. </a:t>
            </a:r>
            <a:r>
              <a:rPr lang="ro-RO" sz="2300" b="0" dirty="0">
                <a:solidFill>
                  <a:srgbClr val="1B2631"/>
                </a:solidFill>
                <a:latin typeface="Aptos" panose="02020603050405020304" pitchFamily="18" charset="0"/>
                <a:cs typeface="Times New Roman" panose="02020603050405020304" pitchFamily="18" charset="0"/>
                <a:sym typeface="+mn-ea"/>
              </a:rPr>
              <a:t>Asocierea elementelor din programa școlară cu propunerile de aplicare din manualul ales la fiecare clasă; </a:t>
            </a:r>
            <a:endParaRPr lang="en-US" sz="2400" b="1" dirty="0">
              <a:solidFill>
                <a:schemeClr val="tx1"/>
              </a:solidFill>
              <a:latin typeface="Times New Roman" panose="02020603050405020304" pitchFamily="18" charset="0"/>
              <a:cs typeface="Times New Roman" panose="02020603050405020304" pitchFamily="18" charset="0"/>
              <a:sym typeface="+mn-ea"/>
            </a:endParaRPr>
          </a:p>
          <a:p>
            <a:pPr marL="0" indent="0" algn="just">
              <a:spcAft>
                <a:spcPts val="400"/>
              </a:spcAft>
              <a:buNone/>
            </a:pPr>
            <a:r>
              <a:rPr lang="en-US" sz="2300" b="0" dirty="0">
                <a:solidFill>
                  <a:srgbClr val="1B2631"/>
                </a:solidFill>
                <a:latin typeface="Aptos" panose="02020603050405020304" pitchFamily="18" charset="0"/>
                <a:cs typeface="Times New Roman" panose="02020603050405020304" pitchFamily="18" charset="0"/>
                <a:sym typeface="+mn-ea"/>
              </a:rPr>
              <a:t>6</a:t>
            </a:r>
            <a:r>
              <a:rPr lang="ro-RO" sz="2300" b="0" dirty="0">
                <a:solidFill>
                  <a:srgbClr val="1B2631"/>
                </a:solidFill>
                <a:latin typeface="Aptos" panose="02020603050405020304" pitchFamily="18" charset="0"/>
                <a:cs typeface="Times New Roman" panose="02020603050405020304" pitchFamily="18" charset="0"/>
                <a:sym typeface="+mn-ea"/>
              </a:rPr>
              <a:t>. Proiectarea de strategii individualizate/clasă pentru predarea părților din programă neparcurse în anul precedent (dacă e</a:t>
            </a:r>
            <a:r>
              <a:rPr lang="en-US" sz="2300" b="0" dirty="0" err="1">
                <a:solidFill>
                  <a:srgbClr val="1B2631"/>
                </a:solidFill>
                <a:latin typeface="Aptos" panose="02020603050405020304" pitchFamily="18" charset="0"/>
                <a:cs typeface="Times New Roman" panose="02020603050405020304" pitchFamily="18" charset="0"/>
                <a:sym typeface="+mn-ea"/>
              </a:rPr>
              <a:t>ste</a:t>
            </a:r>
            <a:r>
              <a:rPr lang="ro-RO" sz="2300" b="0" dirty="0">
                <a:solidFill>
                  <a:srgbClr val="1B2631"/>
                </a:solidFill>
                <a:latin typeface="Aptos" panose="02020603050405020304" pitchFamily="18" charset="0"/>
                <a:cs typeface="Times New Roman" panose="02020603050405020304" pitchFamily="18" charset="0"/>
                <a:sym typeface="+mn-ea"/>
              </a:rPr>
              <a:t> cazul) și de remediere/consolidare a competențelor formate într-un grad nesatisfăcător;</a:t>
            </a:r>
            <a:endParaRPr lang="ro-RO" sz="2400" b="1" dirty="0">
              <a:solidFill>
                <a:schemeClr val="tx1"/>
              </a:solidFill>
              <a:latin typeface="Times New Roman" panose="02020603050405020304" pitchFamily="18" charset="0"/>
              <a:cs typeface="Times New Roman" panose="02020603050405020304" pitchFamily="18" charset="0"/>
            </a:endParaRPr>
          </a:p>
          <a:p>
            <a:pPr marL="0" indent="0" algn="just">
              <a:spcAft>
                <a:spcPts val="400"/>
              </a:spcAft>
              <a:buNone/>
            </a:pPr>
            <a:r>
              <a:rPr lang="en-US" sz="2300" b="0" dirty="0">
                <a:solidFill>
                  <a:srgbClr val="1B2631"/>
                </a:solidFill>
                <a:latin typeface="Aptos" panose="02020603050405020304" pitchFamily="18" charset="0"/>
                <a:cs typeface="Times New Roman" panose="02020603050405020304" pitchFamily="18" charset="0"/>
                <a:sym typeface="+mn-ea"/>
              </a:rPr>
              <a:t>7</a:t>
            </a:r>
            <a:r>
              <a:rPr lang="ro-RO" sz="2300" b="0" dirty="0">
                <a:solidFill>
                  <a:srgbClr val="1B2631"/>
                </a:solidFill>
                <a:latin typeface="Aptos" panose="02020603050405020304" pitchFamily="18" charset="0"/>
                <a:cs typeface="Times New Roman" panose="02020603050405020304" pitchFamily="18" charset="0"/>
                <a:sym typeface="+mn-ea"/>
              </a:rPr>
              <a:t>. Reproiectarea părților din programă care au fost parcurse superficial; </a:t>
            </a:r>
            <a:endParaRPr lang="ro-RO" sz="2400" b="1" dirty="0">
              <a:solidFill>
                <a:schemeClr val="tx1"/>
              </a:solidFill>
              <a:latin typeface="Times New Roman" panose="02020603050405020304" pitchFamily="18" charset="0"/>
              <a:cs typeface="Times New Roman" panose="02020603050405020304" pitchFamily="18" charset="0"/>
            </a:endParaRPr>
          </a:p>
          <a:p>
            <a:pPr marL="0" indent="0" algn="just">
              <a:spcAft>
                <a:spcPts val="400"/>
              </a:spcAft>
              <a:buNone/>
            </a:pPr>
            <a:r>
              <a:rPr lang="en-US" sz="2300" b="0" dirty="0">
                <a:solidFill>
                  <a:srgbClr val="1B2631"/>
                </a:solidFill>
                <a:latin typeface="Aptos" panose="02020603050405020304" pitchFamily="18" charset="0"/>
                <a:cs typeface="Times New Roman" panose="02020603050405020304" pitchFamily="18" charset="0"/>
                <a:sym typeface="+mn-ea"/>
              </a:rPr>
              <a:t>8</a:t>
            </a:r>
            <a:r>
              <a:rPr lang="ro-RO" sz="2300" b="0" dirty="0">
                <a:solidFill>
                  <a:srgbClr val="1B2631"/>
                </a:solidFill>
                <a:latin typeface="Aptos" panose="02020603050405020304" pitchFamily="18" charset="0"/>
                <a:cs typeface="Times New Roman" panose="02020603050405020304" pitchFamily="18" charset="0"/>
                <a:sym typeface="+mn-ea"/>
              </a:rPr>
              <a:t>. Asigurarea corelării programei disciplinei </a:t>
            </a:r>
            <a:r>
              <a:rPr lang="en-US" sz="2300" b="0" dirty="0" err="1">
                <a:solidFill>
                  <a:srgbClr val="1B2631"/>
                </a:solidFill>
                <a:latin typeface="Aptos" panose="02020603050405020304" pitchFamily="18" charset="0"/>
                <a:cs typeface="Times New Roman" panose="02020603050405020304" pitchFamily="18" charset="0"/>
                <a:sym typeface="+mn-ea"/>
              </a:rPr>
              <a:t>matematică</a:t>
            </a:r>
            <a:r>
              <a:rPr lang="en-US" sz="2300" b="0" dirty="0">
                <a:solidFill>
                  <a:srgbClr val="1B2631"/>
                </a:solidFill>
                <a:latin typeface="Aptos" panose="02020603050405020304" pitchFamily="18" charset="0"/>
                <a:cs typeface="Times New Roman" panose="02020603050405020304" pitchFamily="18" charset="0"/>
                <a:sym typeface="+mn-ea"/>
              </a:rPr>
              <a:t> </a:t>
            </a:r>
            <a:r>
              <a:rPr lang="ro-RO" sz="2300" b="0" dirty="0">
                <a:solidFill>
                  <a:srgbClr val="1B2631"/>
                </a:solidFill>
                <a:latin typeface="Aptos" panose="02020603050405020304" pitchFamily="18" charset="0"/>
                <a:cs typeface="Times New Roman" panose="02020603050405020304" pitchFamily="18" charset="0"/>
                <a:sym typeface="+mn-ea"/>
              </a:rPr>
              <a:t>cu programa de examen</a:t>
            </a:r>
            <a:r>
              <a:rPr lang="en-US" sz="2300" b="0" dirty="0">
                <a:solidFill>
                  <a:srgbClr val="1B2631"/>
                </a:solidFill>
                <a:latin typeface="Aptos" panose="02020603050405020304" pitchFamily="18" charset="0"/>
                <a:cs typeface="Times New Roman" panose="02020603050405020304" pitchFamily="18" charset="0"/>
                <a:sym typeface="+mn-ea"/>
              </a:rPr>
              <a:t>;</a:t>
            </a:r>
            <a:endParaRPr lang="en-US" sz="2400" b="1" dirty="0">
              <a:solidFill>
                <a:schemeClr val="tx1"/>
              </a:solidFill>
              <a:latin typeface="Times New Roman" panose="02020603050405020304" pitchFamily="18" charset="0"/>
              <a:cs typeface="Times New Roman" panose="02020603050405020304" pitchFamily="18" charset="0"/>
              <a:sym typeface="+mn-ea"/>
            </a:endParaRPr>
          </a:p>
          <a:p>
            <a:pPr marL="0" indent="0" algn="just">
              <a:spcAft>
                <a:spcPts val="400"/>
              </a:spcAft>
              <a:buNone/>
            </a:pPr>
            <a:endParaRPr lang="en-US" sz="2400" b="1" dirty="0">
              <a:solidFill>
                <a:schemeClr val="tx1"/>
              </a:solidFill>
              <a:latin typeface="Times New Roman" panose="02020603050405020304" pitchFamily="18" charset="0"/>
              <a:cs typeface="Times New Roman" panose="02020603050405020304" pitchFamily="18" charset="0"/>
              <a:sym typeface="+mn-ea"/>
            </a:endParaRPr>
          </a:p>
          <a:p>
            <a:pPr marL="0" indent="0" algn="just">
              <a:spcAft>
                <a:spcPts val="400"/>
              </a:spcAft>
              <a:buNone/>
            </a:pPr>
            <a:endParaRPr lang="ro-RO" altLang="en-US" sz="2400" b="1" dirty="0">
              <a:solidFill>
                <a:schemeClr val="tx1"/>
              </a:solidFill>
              <a:latin typeface="Times New Roman" panose="02020603050405020304" pitchFamily="18" charset="0"/>
              <a:cs typeface="Times New Roman" panose="02020603050405020304" pitchFamily="18" charset="0"/>
            </a:endParaRP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82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905000"/>
            <a:ext cx="7772400" cy="4332312"/>
          </a:xfrm>
        </p:spPr>
        <p:txBody>
          <a:bodyPr wrap="square" lIns="45720" tIns="27432" rIns="45720" bIns="27432">
            <a:normAutofit lnSpcReduction="10000"/>
          </a:bodyPr>
          <a:lstStyle/>
          <a:p>
            <a:pPr marL="0" indent="0" algn="just">
              <a:spcAft>
                <a:spcPts val="400"/>
              </a:spcAft>
              <a:buNone/>
            </a:pPr>
            <a:r>
              <a:rPr lang="en-US" sz="2300" b="0" dirty="0">
                <a:solidFill>
                  <a:srgbClr val="1B2631"/>
                </a:solidFill>
                <a:latin typeface="Aptos" panose="02020603050405020304" pitchFamily="18" charset="0"/>
                <a:cs typeface="Times New Roman" panose="02020603050405020304" pitchFamily="18" charset="0"/>
                <a:sym typeface="+mn-ea"/>
              </a:rPr>
              <a:t>9. </a:t>
            </a:r>
            <a:r>
              <a:rPr lang="en-US" sz="2300" b="0" dirty="0" err="1">
                <a:solidFill>
                  <a:srgbClr val="1B2631"/>
                </a:solidFill>
                <a:latin typeface="Aptos" panose="02020603050405020304" pitchFamily="18" charset="0"/>
                <a:cs typeface="Times New Roman" panose="02020603050405020304" pitchFamily="18" charset="0"/>
                <a:sym typeface="+mn-ea"/>
              </a:rPr>
              <a:t>Utilizarea</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manualelor</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digitale</a:t>
            </a:r>
            <a:r>
              <a:rPr lang="en-US" sz="2300" b="0" dirty="0">
                <a:solidFill>
                  <a:srgbClr val="1B2631"/>
                </a:solidFill>
                <a:latin typeface="Aptos" panose="02020603050405020304" pitchFamily="18" charset="0"/>
                <a:cs typeface="Times New Roman" panose="02020603050405020304" pitchFamily="18" charset="0"/>
                <a:sym typeface="+mn-ea"/>
              </a:rPr>
              <a:t>;</a:t>
            </a:r>
          </a:p>
          <a:p>
            <a:pPr marL="0" indent="0" algn="just">
              <a:spcAft>
                <a:spcPts val="400"/>
              </a:spcAft>
              <a:buNone/>
            </a:pPr>
            <a:r>
              <a:rPr lang="en-US" sz="2300" b="0" dirty="0">
                <a:solidFill>
                  <a:srgbClr val="1B2631"/>
                </a:solidFill>
                <a:latin typeface="Aptos" panose="02020603050405020304" pitchFamily="18" charset="0"/>
                <a:cs typeface="Times New Roman" panose="02020603050405020304" pitchFamily="18" charset="0"/>
                <a:sym typeface="+mn-ea"/>
              </a:rPr>
              <a:t>10. Noi </a:t>
            </a:r>
            <a:r>
              <a:rPr lang="en-US" sz="2300" b="0" dirty="0" err="1">
                <a:solidFill>
                  <a:srgbClr val="1B2631"/>
                </a:solidFill>
                <a:latin typeface="Aptos" panose="02020603050405020304" pitchFamily="18" charset="0"/>
                <a:cs typeface="Times New Roman" panose="02020603050405020304" pitchFamily="18" charset="0"/>
                <a:sym typeface="+mn-ea"/>
              </a:rPr>
              <a:t>trebuie</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să</a:t>
            </a:r>
            <a:r>
              <a:rPr lang="en-US" sz="2300" b="0" dirty="0">
                <a:solidFill>
                  <a:srgbClr val="1B2631"/>
                </a:solidFill>
                <a:latin typeface="Aptos" panose="02020603050405020304" pitchFamily="18" charset="0"/>
                <a:cs typeface="Times New Roman" panose="02020603050405020304" pitchFamily="18" charset="0"/>
                <a:sym typeface="+mn-ea"/>
              </a:rPr>
              <a:t> ne </a:t>
            </a:r>
            <a:r>
              <a:rPr lang="en-US" sz="2300" b="0" dirty="0" err="1">
                <a:solidFill>
                  <a:srgbClr val="1B2631"/>
                </a:solidFill>
                <a:latin typeface="Aptos" panose="02020603050405020304" pitchFamily="18" charset="0"/>
                <a:cs typeface="Times New Roman" panose="02020603050405020304" pitchFamily="18" charset="0"/>
                <a:sym typeface="+mn-ea"/>
              </a:rPr>
              <a:t>adaptăm</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lumii</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în</a:t>
            </a:r>
            <a:r>
              <a:rPr lang="en-US" sz="2300" b="0" dirty="0">
                <a:solidFill>
                  <a:srgbClr val="1B2631"/>
                </a:solidFill>
                <a:latin typeface="Aptos" panose="02020603050405020304" pitchFamily="18" charset="0"/>
                <a:cs typeface="Times New Roman" panose="02020603050405020304" pitchFamily="18" charset="0"/>
                <a:sym typeface="+mn-ea"/>
              </a:rPr>
              <a:t> care </a:t>
            </a:r>
            <a:r>
              <a:rPr lang="en-US" sz="2300" b="0" dirty="0" err="1">
                <a:solidFill>
                  <a:srgbClr val="1B2631"/>
                </a:solidFill>
                <a:latin typeface="Aptos" panose="02020603050405020304" pitchFamily="18" charset="0"/>
                <a:cs typeface="Times New Roman" panose="02020603050405020304" pitchFamily="18" charset="0"/>
                <a:sym typeface="+mn-ea"/>
              </a:rPr>
              <a:t>trăim</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și</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atunci</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îi</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atragem</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și</a:t>
            </a:r>
            <a:r>
              <a:rPr lang="en-US" sz="2300" b="0" dirty="0">
                <a:solidFill>
                  <a:srgbClr val="1B2631"/>
                </a:solidFill>
                <a:latin typeface="Aptos" panose="02020603050405020304" pitchFamily="18" charset="0"/>
                <a:cs typeface="Times New Roman" panose="02020603050405020304" pitchFamily="18" charset="0"/>
                <a:sym typeface="+mn-ea"/>
              </a:rPr>
              <a:t> pe </a:t>
            </a:r>
            <a:r>
              <a:rPr lang="en-US" sz="2300" b="0" dirty="0" err="1">
                <a:solidFill>
                  <a:srgbClr val="1B2631"/>
                </a:solidFill>
                <a:latin typeface="Aptos" panose="02020603050405020304" pitchFamily="18" charset="0"/>
                <a:cs typeface="Times New Roman" panose="02020603050405020304" pitchFamily="18" charset="0"/>
                <a:sym typeface="+mn-ea"/>
              </a:rPr>
              <a:t>elevi</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către</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școală</a:t>
            </a:r>
            <a:r>
              <a:rPr lang="en-US" sz="2300" b="0" dirty="0">
                <a:solidFill>
                  <a:srgbClr val="1B2631"/>
                </a:solidFill>
                <a:latin typeface="Aptos" panose="02020603050405020304" pitchFamily="18" charset="0"/>
                <a:cs typeface="Times New Roman" panose="02020603050405020304" pitchFamily="18" charset="0"/>
                <a:sym typeface="+mn-ea"/>
              </a:rPr>
              <a:t>;</a:t>
            </a:r>
          </a:p>
          <a:p>
            <a:pPr marL="0" indent="0" algn="just">
              <a:spcAft>
                <a:spcPts val="400"/>
              </a:spcAft>
              <a:buNone/>
            </a:pPr>
            <a:r>
              <a:rPr lang="en-US" sz="2300" b="0" dirty="0">
                <a:solidFill>
                  <a:srgbClr val="1B2631"/>
                </a:solidFill>
                <a:latin typeface="Aptos" panose="02020603050405020304" pitchFamily="18" charset="0"/>
                <a:cs typeface="Times New Roman" panose="02020603050405020304" pitchFamily="18" charset="0"/>
                <a:sym typeface="+mn-ea"/>
              </a:rPr>
              <a:t>11. </a:t>
            </a:r>
            <a:r>
              <a:rPr lang="en-US" sz="2300" b="0" dirty="0" err="1">
                <a:solidFill>
                  <a:srgbClr val="1B2631"/>
                </a:solidFill>
                <a:latin typeface="Aptos" panose="02020603050405020304" pitchFamily="18" charset="0"/>
                <a:cs typeface="Times New Roman" panose="02020603050405020304" pitchFamily="18" charset="0"/>
                <a:sym typeface="+mn-ea"/>
              </a:rPr>
              <a:t>Integrarea</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în</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cerințele</a:t>
            </a:r>
            <a:r>
              <a:rPr lang="en-US" sz="2300" b="0" dirty="0">
                <a:solidFill>
                  <a:srgbClr val="1B2631"/>
                </a:solidFill>
                <a:latin typeface="Aptos" panose="02020603050405020304" pitchFamily="18" charset="0"/>
                <a:cs typeface="Times New Roman" panose="02020603050405020304" pitchFamily="18" charset="0"/>
                <a:sym typeface="+mn-ea"/>
              </a:rPr>
              <a:t> din </a:t>
            </a:r>
            <a:r>
              <a:rPr lang="en-US" sz="2300" b="0" dirty="0" err="1">
                <a:solidFill>
                  <a:srgbClr val="1B2631"/>
                </a:solidFill>
                <a:latin typeface="Aptos" panose="02020603050405020304" pitchFamily="18" charset="0"/>
                <a:cs typeface="Times New Roman" panose="02020603050405020304" pitchFamily="18" charset="0"/>
                <a:sym typeface="+mn-ea"/>
              </a:rPr>
              <a:t>cadrul</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testelor</a:t>
            </a:r>
            <a:r>
              <a:rPr lang="en-US" sz="2300" b="0" dirty="0">
                <a:solidFill>
                  <a:srgbClr val="1B2631"/>
                </a:solidFill>
                <a:latin typeface="Aptos" panose="02020603050405020304" pitchFamily="18" charset="0"/>
                <a:cs typeface="Times New Roman" panose="02020603050405020304" pitchFamily="18" charset="0"/>
                <a:sym typeface="+mn-ea"/>
              </a:rPr>
              <a:t> a </a:t>
            </a:r>
            <a:r>
              <a:rPr lang="en-US" sz="2300" b="0" dirty="0" err="1">
                <a:solidFill>
                  <a:srgbClr val="1B2631"/>
                </a:solidFill>
                <a:latin typeface="Aptos" panose="02020603050405020304" pitchFamily="18" charset="0"/>
                <a:cs typeface="Times New Roman" panose="02020603050405020304" pitchFamily="18" charset="0"/>
                <a:sym typeface="+mn-ea"/>
              </a:rPr>
              <a:t>elementelor</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grafice</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sau</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formulări</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asemănătoare</a:t>
            </a:r>
            <a:r>
              <a:rPr lang="en-US" sz="2300" b="0" dirty="0">
                <a:solidFill>
                  <a:srgbClr val="1B2631"/>
                </a:solidFill>
                <a:latin typeface="Aptos" panose="02020603050405020304" pitchFamily="18" charset="0"/>
                <a:cs typeface="Times New Roman" panose="02020603050405020304" pitchFamily="18" charset="0"/>
                <a:sym typeface="+mn-ea"/>
              </a:rPr>
              <a:t>  cu </a:t>
            </a:r>
            <a:r>
              <a:rPr lang="en-US" sz="2300" b="0" dirty="0" err="1">
                <a:solidFill>
                  <a:srgbClr val="1B2631"/>
                </a:solidFill>
                <a:latin typeface="Aptos" panose="02020603050405020304" pitchFamily="18" charset="0"/>
                <a:cs typeface="Times New Roman" panose="02020603050405020304" pitchFamily="18" charset="0"/>
                <a:sym typeface="+mn-ea"/>
              </a:rPr>
              <a:t>cele</a:t>
            </a:r>
            <a:r>
              <a:rPr lang="en-US" sz="2300" b="0" dirty="0">
                <a:solidFill>
                  <a:srgbClr val="1B2631"/>
                </a:solidFill>
                <a:latin typeface="Aptos" panose="02020603050405020304" pitchFamily="18" charset="0"/>
                <a:cs typeface="Times New Roman" panose="02020603050405020304" pitchFamily="18" charset="0"/>
                <a:sym typeface="+mn-ea"/>
              </a:rPr>
              <a:t> din </a:t>
            </a:r>
            <a:r>
              <a:rPr lang="en-US" sz="2300" b="0" dirty="0" err="1">
                <a:solidFill>
                  <a:srgbClr val="1B2631"/>
                </a:solidFill>
                <a:latin typeface="Aptos" panose="02020603050405020304" pitchFamily="18" charset="0"/>
                <a:cs typeface="Times New Roman" panose="02020603050405020304" pitchFamily="18" charset="0"/>
                <a:sym typeface="+mn-ea"/>
              </a:rPr>
              <a:t>străinătate</a:t>
            </a:r>
            <a:r>
              <a:rPr lang="en-US" sz="2300" b="0" dirty="0">
                <a:solidFill>
                  <a:srgbClr val="1B2631"/>
                </a:solidFill>
                <a:latin typeface="Aptos" panose="02020603050405020304" pitchFamily="18" charset="0"/>
                <a:cs typeface="Times New Roman" panose="02020603050405020304" pitchFamily="18" charset="0"/>
                <a:sym typeface="+mn-ea"/>
              </a:rPr>
              <a:t>;</a:t>
            </a:r>
          </a:p>
          <a:p>
            <a:pPr marL="0" indent="0" algn="just">
              <a:spcAft>
                <a:spcPts val="400"/>
              </a:spcAft>
              <a:buNone/>
            </a:pPr>
            <a:r>
              <a:rPr lang="en-US" sz="2300" b="0" dirty="0">
                <a:solidFill>
                  <a:srgbClr val="1B2631"/>
                </a:solidFill>
                <a:latin typeface="Aptos" panose="02020603050405020304" pitchFamily="18" charset="0"/>
                <a:cs typeface="Times New Roman" panose="02020603050405020304" pitchFamily="18" charset="0"/>
                <a:sym typeface="+mn-ea"/>
              </a:rPr>
              <a:t>12. De </a:t>
            </a:r>
            <a:r>
              <a:rPr lang="en-US" sz="2300" b="0" dirty="0" err="1">
                <a:solidFill>
                  <a:srgbClr val="1B2631"/>
                </a:solidFill>
                <a:latin typeface="Aptos" panose="02020603050405020304" pitchFamily="18" charset="0"/>
                <a:cs typeface="Times New Roman" panose="02020603050405020304" pitchFamily="18" charset="0"/>
                <a:sym typeface="+mn-ea"/>
              </a:rPr>
              <a:t>făcut</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referiri</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în</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cadrul</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lecțiilor</a:t>
            </a:r>
            <a:r>
              <a:rPr lang="en-US" sz="2300" b="0" dirty="0">
                <a:solidFill>
                  <a:srgbClr val="1B2631"/>
                </a:solidFill>
                <a:latin typeface="Aptos" panose="02020603050405020304" pitchFamily="18" charset="0"/>
                <a:cs typeface="Times New Roman" panose="02020603050405020304" pitchFamily="18" charset="0"/>
                <a:sym typeface="+mn-ea"/>
              </a:rPr>
              <a:t> la </a:t>
            </a:r>
            <a:r>
              <a:rPr lang="en-US" sz="2300" b="0" dirty="0" err="1">
                <a:solidFill>
                  <a:srgbClr val="1B2631"/>
                </a:solidFill>
                <a:latin typeface="Aptos" panose="02020603050405020304" pitchFamily="18" charset="0"/>
                <a:cs typeface="Times New Roman" panose="02020603050405020304" pitchFamily="18" charset="0"/>
                <a:sym typeface="+mn-ea"/>
              </a:rPr>
              <a:t>platformele</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educaționale</a:t>
            </a:r>
            <a:r>
              <a:rPr lang="en-US" sz="2300" b="0" dirty="0">
                <a:solidFill>
                  <a:srgbClr val="1B2631"/>
                </a:solidFill>
                <a:latin typeface="Aptos" panose="02020603050405020304" pitchFamily="18" charset="0"/>
                <a:cs typeface="Times New Roman" panose="02020603050405020304" pitchFamily="18" charset="0"/>
                <a:sym typeface="+mn-ea"/>
              </a:rPr>
              <a:t> (de ex. </a:t>
            </a:r>
            <a:r>
              <a:rPr lang="en-US" sz="2300" b="0" dirty="0" err="1">
                <a:solidFill>
                  <a:srgbClr val="1B2631"/>
                </a:solidFill>
                <a:latin typeface="Aptos" panose="02020603050405020304" pitchFamily="18" charset="0"/>
                <a:cs typeface="Times New Roman" panose="02020603050405020304" pitchFamily="18" charset="0"/>
                <a:sym typeface="+mn-ea"/>
              </a:rPr>
              <a:t>EduCred</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și</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EduLib</a:t>
            </a:r>
            <a:r>
              <a:rPr lang="en-US" sz="2300" b="0" dirty="0">
                <a:solidFill>
                  <a:srgbClr val="1B2631"/>
                </a:solidFill>
                <a:latin typeface="Aptos" panose="02020603050405020304" pitchFamily="18" charset="0"/>
                <a:cs typeface="Times New Roman" panose="02020603050405020304" pitchFamily="18" charset="0"/>
                <a:sym typeface="+mn-ea"/>
              </a:rPr>
              <a:t>)</a:t>
            </a:r>
          </a:p>
          <a:p>
            <a:pPr marL="0" indent="0" algn="just">
              <a:spcAft>
                <a:spcPts val="400"/>
              </a:spcAft>
              <a:buNone/>
            </a:pPr>
            <a:r>
              <a:rPr lang="en-US" sz="2300" b="0" dirty="0">
                <a:solidFill>
                  <a:srgbClr val="1B2631"/>
                </a:solidFill>
                <a:latin typeface="Aptos" panose="02020603050405020304" pitchFamily="18" charset="0"/>
                <a:cs typeface="Times New Roman" panose="02020603050405020304" pitchFamily="18" charset="0"/>
                <a:sym typeface="+mn-ea"/>
              </a:rPr>
              <a:t>13. </a:t>
            </a:r>
            <a:r>
              <a:rPr lang="en-US" sz="2300" b="0" dirty="0" err="1">
                <a:solidFill>
                  <a:srgbClr val="1B2631"/>
                </a:solidFill>
                <a:latin typeface="Aptos" panose="02020603050405020304" pitchFamily="18" charset="0"/>
                <a:cs typeface="Times New Roman" panose="02020603050405020304" pitchFamily="18" charset="0"/>
                <a:sym typeface="+mn-ea"/>
              </a:rPr>
              <a:t>Utilizarea</a:t>
            </a:r>
            <a:r>
              <a:rPr lang="en-US" sz="2300" b="0" dirty="0">
                <a:solidFill>
                  <a:srgbClr val="1B2631"/>
                </a:solidFill>
                <a:latin typeface="Aptos" panose="02020603050405020304" pitchFamily="18" charset="0"/>
                <a:cs typeface="Times New Roman" panose="02020603050405020304" pitchFamily="18" charset="0"/>
                <a:sym typeface="+mn-ea"/>
              </a:rPr>
              <a:t> RED </a:t>
            </a:r>
            <a:r>
              <a:rPr lang="en-US" sz="2300" b="0" dirty="0" err="1">
                <a:solidFill>
                  <a:srgbClr val="1B2631"/>
                </a:solidFill>
                <a:latin typeface="Aptos" panose="02020603050405020304" pitchFamily="18" charset="0"/>
                <a:cs typeface="Times New Roman" panose="02020603050405020304" pitchFamily="18" charset="0"/>
                <a:sym typeface="+mn-ea"/>
              </a:rPr>
              <a:t>în</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cadrul</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actului</a:t>
            </a:r>
            <a:r>
              <a:rPr lang="en-US" sz="2300" b="0" dirty="0">
                <a:solidFill>
                  <a:srgbClr val="1B2631"/>
                </a:solidFill>
                <a:latin typeface="Aptos" panose="02020603050405020304" pitchFamily="18" charset="0"/>
                <a:cs typeface="Times New Roman" panose="02020603050405020304" pitchFamily="18" charset="0"/>
                <a:sym typeface="+mn-ea"/>
              </a:rPr>
              <a:t> de </a:t>
            </a:r>
            <a:r>
              <a:rPr lang="en-US" sz="2300" b="0" dirty="0" err="1">
                <a:solidFill>
                  <a:srgbClr val="1B2631"/>
                </a:solidFill>
                <a:latin typeface="Aptos" panose="02020603050405020304" pitchFamily="18" charset="0"/>
                <a:cs typeface="Times New Roman" panose="02020603050405020304" pitchFamily="18" charset="0"/>
                <a:sym typeface="+mn-ea"/>
              </a:rPr>
              <a:t>predare</a:t>
            </a:r>
            <a:r>
              <a:rPr lang="en-US" sz="2300" b="0" dirty="0">
                <a:solidFill>
                  <a:srgbClr val="1B2631"/>
                </a:solidFill>
                <a:latin typeface="Aptos" panose="02020603050405020304" pitchFamily="18" charset="0"/>
                <a:cs typeface="Times New Roman" panose="02020603050405020304" pitchFamily="18" charset="0"/>
                <a:sym typeface="+mn-ea"/>
              </a:rPr>
              <a:t> </a:t>
            </a:r>
            <a:r>
              <a:rPr lang="ro-RO" sz="2300" b="0" dirty="0">
                <a:solidFill>
                  <a:schemeClr val="bg2">
                    <a:lumMod val="60000"/>
                    <a:lumOff val="40000"/>
                  </a:schemeClr>
                </a:solidFill>
                <a:latin typeface="Aptos" panose="02020603050405020304" pitchFamily="18" charset="0"/>
                <a:cs typeface="Times New Roman" panose="02020603050405020304" pitchFamily="18" charset="0"/>
                <a:sym typeface="+mn-ea"/>
                <a:hlinkClick r:id="rId2">
                  <a:extLst>
                    <a:ext uri="{A12FA001-AC4F-418D-AE19-62706E023703}">
                      <ahyp:hlinkClr xmlns:ahyp="http://schemas.microsoft.com/office/drawing/2018/hyperlinkcolor" val="tx"/>
                    </a:ext>
                  </a:extLst>
                </a:hlinkClick>
              </a:rPr>
              <a:t>https://digital.educred.ro/</a:t>
            </a:r>
            <a:r>
              <a:rPr lang="ro-RO" sz="2300" b="0" dirty="0">
                <a:solidFill>
                  <a:schemeClr val="bg1"/>
                </a:solidFill>
                <a:latin typeface="Aptos" panose="02020603050405020304" pitchFamily="18" charset="0"/>
                <a:cs typeface="Times New Roman" panose="02020603050405020304" pitchFamily="18" charset="0"/>
                <a:sym typeface="+mn-ea"/>
              </a:rPr>
              <a:t>;</a:t>
            </a:r>
            <a:endParaRPr lang="en-US" sz="2400" b="1" dirty="0">
              <a:solidFill>
                <a:schemeClr val="bg1"/>
              </a:solidFill>
              <a:latin typeface="Times New Roman" panose="02020603050405020304" pitchFamily="18" charset="0"/>
              <a:cs typeface="Times New Roman" panose="02020603050405020304" pitchFamily="18" charset="0"/>
              <a:sym typeface="+mn-ea"/>
            </a:endParaRPr>
          </a:p>
          <a:p>
            <a:pPr marL="0" indent="0" algn="just">
              <a:spcAft>
                <a:spcPts val="400"/>
              </a:spcAft>
              <a:buNone/>
            </a:pPr>
            <a:endParaRPr lang="en-US" sz="2400" dirty="0">
              <a:latin typeface="Times New Roman" panose="02020603050405020304" pitchFamily="18" charset="0"/>
              <a:cs typeface="Times New Roman" panose="02020603050405020304" pitchFamily="18" charset="0"/>
              <a:sym typeface="+mn-ea"/>
            </a:endParaRPr>
          </a:p>
          <a:p>
            <a:pPr marL="0" indent="0" algn="just">
              <a:spcAft>
                <a:spcPts val="400"/>
              </a:spcAft>
              <a:buNone/>
            </a:pPr>
            <a:endParaRPr lang="en-US" sz="2400" b="1" dirty="0">
              <a:solidFill>
                <a:schemeClr val="tx1"/>
              </a:solidFill>
              <a:latin typeface="Times New Roman" panose="02020603050405020304" pitchFamily="18" charset="0"/>
              <a:cs typeface="Times New Roman" panose="02020603050405020304" pitchFamily="18" charset="0"/>
              <a:sym typeface="+mn-ea"/>
            </a:endParaRPr>
          </a:p>
          <a:p>
            <a:pPr marL="0" indent="0" algn="just">
              <a:spcAft>
                <a:spcPts val="400"/>
              </a:spcAft>
              <a:buNone/>
            </a:pPr>
            <a:endParaRPr lang="ro-RO" altLang="en-US" sz="2400" b="1" dirty="0">
              <a:solidFill>
                <a:schemeClr val="tx1"/>
              </a:solidFill>
              <a:latin typeface="Times New Roman" panose="02020603050405020304" pitchFamily="18" charset="0"/>
              <a:cs typeface="Times New Roman" panose="02020603050405020304" pitchFamily="18" charset="0"/>
            </a:endParaRP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83</a:t>
            </a:r>
          </a:p>
        </p:txBody>
      </p:sp>
    </p:spTree>
    <p:extLst>
      <p:ext uri="{BB962C8B-B14F-4D97-AF65-F5344CB8AC3E}">
        <p14:creationId xmlns:p14="http://schemas.microsoft.com/office/powerpoint/2010/main" val="20425732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905000"/>
            <a:ext cx="7772400" cy="4332312"/>
          </a:xfrm>
        </p:spPr>
        <p:txBody>
          <a:bodyPr wrap="square" lIns="45720" tIns="27432" rIns="45720" bIns="27432"/>
          <a:lstStyle/>
          <a:p>
            <a:pPr marL="0" indent="0" algn="just">
              <a:spcAft>
                <a:spcPts val="400"/>
              </a:spcAft>
              <a:buNone/>
            </a:pPr>
            <a:r>
              <a:rPr lang="en-US" sz="2300" b="0" dirty="0">
                <a:solidFill>
                  <a:srgbClr val="1B2631"/>
                </a:solidFill>
                <a:latin typeface="Aptos" panose="02020603050405020304" pitchFamily="18" charset="0"/>
                <a:cs typeface="Times New Roman" panose="02020603050405020304" pitchFamily="18" charset="0"/>
                <a:sym typeface="+mn-ea"/>
              </a:rPr>
              <a:t>14. </a:t>
            </a:r>
            <a:r>
              <a:rPr lang="en-US" sz="2300" b="0" dirty="0" err="1">
                <a:solidFill>
                  <a:srgbClr val="1B2631"/>
                </a:solidFill>
                <a:latin typeface="Aptos" panose="02020603050405020304" pitchFamily="18" charset="0"/>
                <a:cs typeface="Times New Roman" panose="02020603050405020304" pitchFamily="18" charset="0"/>
                <a:sym typeface="+mn-ea"/>
              </a:rPr>
              <a:t>Utilizarea</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testelor</a:t>
            </a:r>
            <a:r>
              <a:rPr lang="en-US" sz="2300" b="0" dirty="0">
                <a:solidFill>
                  <a:srgbClr val="1B2631"/>
                </a:solidFill>
                <a:latin typeface="Aptos" panose="02020603050405020304" pitchFamily="18" charset="0"/>
                <a:cs typeface="Times New Roman" panose="02020603050405020304" pitchFamily="18" charset="0"/>
                <a:sym typeface="+mn-ea"/>
              </a:rPr>
              <a:t> de </a:t>
            </a:r>
            <a:r>
              <a:rPr lang="en-US" sz="2300" b="0" dirty="0" err="1">
                <a:solidFill>
                  <a:srgbClr val="1B2631"/>
                </a:solidFill>
                <a:latin typeface="Aptos" panose="02020603050405020304" pitchFamily="18" charset="0"/>
                <a:cs typeface="Times New Roman" panose="02020603050405020304" pitchFamily="18" charset="0"/>
                <a:sym typeface="+mn-ea"/>
              </a:rPr>
              <a:t>antrenament</a:t>
            </a:r>
            <a:r>
              <a:rPr lang="en-US" sz="2300" b="0" dirty="0">
                <a:solidFill>
                  <a:srgbClr val="1B2631"/>
                </a:solidFill>
                <a:latin typeface="Aptos" panose="02020603050405020304" pitchFamily="18" charset="0"/>
                <a:cs typeface="Times New Roman" panose="02020603050405020304" pitchFamily="18" charset="0"/>
                <a:sym typeface="+mn-ea"/>
              </a:rPr>
              <a:t>;</a:t>
            </a:r>
          </a:p>
          <a:p>
            <a:pPr marL="0" indent="0" algn="just">
              <a:spcAft>
                <a:spcPts val="400"/>
              </a:spcAft>
              <a:buNone/>
            </a:pPr>
            <a:r>
              <a:rPr lang="en-US" sz="2300" b="0" dirty="0">
                <a:solidFill>
                  <a:srgbClr val="1B2631"/>
                </a:solidFill>
                <a:latin typeface="Aptos" panose="02020603050405020304" pitchFamily="18" charset="0"/>
                <a:cs typeface="Times New Roman" panose="02020603050405020304" pitchFamily="18" charset="0"/>
                <a:sym typeface="+mn-ea"/>
              </a:rPr>
              <a:t>15. </a:t>
            </a:r>
            <a:r>
              <a:rPr lang="en-US" sz="2300" b="0" dirty="0" err="1">
                <a:solidFill>
                  <a:srgbClr val="1B2631"/>
                </a:solidFill>
                <a:latin typeface="Aptos" panose="02020603050405020304" pitchFamily="18" charset="0"/>
                <a:cs typeface="Times New Roman" panose="02020603050405020304" pitchFamily="18" charset="0"/>
                <a:sym typeface="+mn-ea"/>
              </a:rPr>
              <a:t>Notarea</a:t>
            </a:r>
            <a:r>
              <a:rPr lang="en-US" sz="2300" b="0" dirty="0">
                <a:solidFill>
                  <a:srgbClr val="1B2631"/>
                </a:solidFill>
                <a:latin typeface="Aptos" panose="02020603050405020304" pitchFamily="18" charset="0"/>
                <a:cs typeface="Times New Roman" panose="02020603050405020304" pitchFamily="18" charset="0"/>
                <a:sym typeface="+mn-ea"/>
              </a:rPr>
              <a:t> nu </a:t>
            </a:r>
            <a:r>
              <a:rPr lang="en-US" sz="2300" b="0" dirty="0" err="1">
                <a:solidFill>
                  <a:srgbClr val="1B2631"/>
                </a:solidFill>
                <a:latin typeface="Aptos" panose="02020603050405020304" pitchFamily="18" charset="0"/>
                <a:cs typeface="Times New Roman" panose="02020603050405020304" pitchFamily="18" charset="0"/>
                <a:sym typeface="+mn-ea"/>
              </a:rPr>
              <a:t>doar</a:t>
            </a:r>
            <a:r>
              <a:rPr lang="en-US" sz="2300" b="0" dirty="0">
                <a:solidFill>
                  <a:srgbClr val="1B2631"/>
                </a:solidFill>
                <a:latin typeface="Aptos" panose="02020603050405020304" pitchFamily="18" charset="0"/>
                <a:cs typeface="Times New Roman" panose="02020603050405020304" pitchFamily="18" charset="0"/>
                <a:sym typeface="+mn-ea"/>
              </a:rPr>
              <a:t> pe </a:t>
            </a:r>
            <a:r>
              <a:rPr lang="en-US" sz="2300" b="0" dirty="0" err="1">
                <a:solidFill>
                  <a:srgbClr val="1B2631"/>
                </a:solidFill>
                <a:latin typeface="Aptos" panose="02020603050405020304" pitchFamily="18" charset="0"/>
                <a:cs typeface="Times New Roman" panose="02020603050405020304" pitchFamily="18" charset="0"/>
                <a:sym typeface="+mn-ea"/>
              </a:rPr>
              <a:t>lucrări</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scrise</a:t>
            </a:r>
            <a:r>
              <a:rPr lang="en-US" sz="2300" b="0" dirty="0">
                <a:solidFill>
                  <a:srgbClr val="1B2631"/>
                </a:solidFill>
                <a:latin typeface="Aptos" panose="02020603050405020304" pitchFamily="18" charset="0"/>
                <a:cs typeface="Times New Roman" panose="02020603050405020304" pitchFamily="18" charset="0"/>
                <a:sym typeface="+mn-ea"/>
              </a:rPr>
              <a:t>;</a:t>
            </a:r>
          </a:p>
          <a:p>
            <a:pPr marL="0" indent="0" algn="just">
              <a:spcAft>
                <a:spcPts val="400"/>
              </a:spcAft>
              <a:buNone/>
            </a:pPr>
            <a:r>
              <a:rPr lang="en-US" sz="2300" b="0" dirty="0">
                <a:solidFill>
                  <a:srgbClr val="1B2631"/>
                </a:solidFill>
                <a:latin typeface="Aptos" panose="02020603050405020304" pitchFamily="18" charset="0"/>
                <a:cs typeface="Times New Roman" panose="02020603050405020304" pitchFamily="18" charset="0"/>
                <a:sym typeface="+mn-ea"/>
              </a:rPr>
              <a:t>16. A nu reduce </a:t>
            </a:r>
            <a:r>
              <a:rPr lang="en-US" sz="2300" b="0" dirty="0" err="1">
                <a:solidFill>
                  <a:srgbClr val="1B2631"/>
                </a:solidFill>
                <a:latin typeface="Aptos" panose="02020603050405020304" pitchFamily="18" charset="0"/>
                <a:cs typeface="Times New Roman" panose="02020603050405020304" pitchFamily="18" charset="0"/>
                <a:sym typeface="+mn-ea"/>
              </a:rPr>
              <a:t>totul</a:t>
            </a:r>
            <a:r>
              <a:rPr lang="en-US" sz="2300" b="0" dirty="0">
                <a:solidFill>
                  <a:srgbClr val="1B2631"/>
                </a:solidFill>
                <a:latin typeface="Aptos" panose="02020603050405020304" pitchFamily="18" charset="0"/>
                <a:cs typeface="Times New Roman" panose="02020603050405020304" pitchFamily="18" charset="0"/>
                <a:sym typeface="+mn-ea"/>
              </a:rPr>
              <a:t> la </a:t>
            </a:r>
            <a:r>
              <a:rPr lang="en-US" sz="2300" b="0" dirty="0" err="1">
                <a:solidFill>
                  <a:srgbClr val="1B2631"/>
                </a:solidFill>
                <a:latin typeface="Aptos" panose="02020603050405020304" pitchFamily="18" charset="0"/>
                <a:cs typeface="Times New Roman" panose="02020603050405020304" pitchFamily="18" charset="0"/>
                <a:sym typeface="+mn-ea"/>
              </a:rPr>
              <a:t>predarea</a:t>
            </a:r>
            <a:r>
              <a:rPr lang="en-US" sz="2300" b="0" dirty="0">
                <a:solidFill>
                  <a:srgbClr val="1B2631"/>
                </a:solidFill>
                <a:latin typeface="Aptos" panose="02020603050405020304" pitchFamily="18" charset="0"/>
                <a:cs typeface="Times New Roman" panose="02020603050405020304" pitchFamily="18" charset="0"/>
                <a:sym typeface="+mn-ea"/>
              </a:rPr>
              <a:t> </a:t>
            </a:r>
            <a:r>
              <a:rPr lang="en-US" sz="2300" b="0" dirty="0" err="1">
                <a:solidFill>
                  <a:srgbClr val="1B2631"/>
                </a:solidFill>
                <a:latin typeface="Aptos" panose="02020603050405020304" pitchFamily="18" charset="0"/>
                <a:cs typeface="Times New Roman" panose="02020603050405020304" pitchFamily="18" charset="0"/>
                <a:sym typeface="+mn-ea"/>
              </a:rPr>
              <a:t>materiei</a:t>
            </a:r>
            <a:r>
              <a:rPr lang="en-US" sz="2300" b="0" dirty="0">
                <a:solidFill>
                  <a:srgbClr val="1B2631"/>
                </a:solidFill>
                <a:latin typeface="Aptos" panose="02020603050405020304" pitchFamily="18" charset="0"/>
                <a:cs typeface="Times New Roman" panose="02020603050405020304" pitchFamily="18" charset="0"/>
                <a:sym typeface="+mn-ea"/>
              </a:rPr>
              <a:t> de examen.</a:t>
            </a:r>
          </a:p>
          <a:p>
            <a:pPr marL="0" indent="0" algn="just">
              <a:spcAft>
                <a:spcPts val="400"/>
              </a:spcAft>
              <a:buNone/>
            </a:pPr>
            <a:endParaRPr lang="en-US" sz="2400" dirty="0">
              <a:latin typeface="Times New Roman" panose="02020603050405020304" pitchFamily="18" charset="0"/>
              <a:cs typeface="Times New Roman" panose="02020603050405020304" pitchFamily="18" charset="0"/>
              <a:sym typeface="+mn-ea"/>
            </a:endParaRPr>
          </a:p>
          <a:p>
            <a:pPr marL="0" indent="0" algn="just">
              <a:spcAft>
                <a:spcPts val="400"/>
              </a:spcAft>
              <a:buNone/>
            </a:pPr>
            <a:endParaRPr lang="en-US" sz="2400" b="1" dirty="0">
              <a:solidFill>
                <a:schemeClr val="tx1"/>
              </a:solidFill>
              <a:latin typeface="Times New Roman" panose="02020603050405020304" pitchFamily="18" charset="0"/>
              <a:cs typeface="Times New Roman" panose="02020603050405020304" pitchFamily="18" charset="0"/>
              <a:sym typeface="+mn-ea"/>
            </a:endParaRPr>
          </a:p>
          <a:p>
            <a:pPr marL="0" indent="0" algn="just">
              <a:spcAft>
                <a:spcPts val="400"/>
              </a:spcAft>
              <a:buNone/>
            </a:pPr>
            <a:endParaRPr lang="ro-RO" altLang="en-US" sz="2400" b="1" dirty="0">
              <a:solidFill>
                <a:schemeClr val="tx1"/>
              </a:solidFill>
              <a:latin typeface="Times New Roman" panose="02020603050405020304" pitchFamily="18" charset="0"/>
              <a:cs typeface="Times New Roman" panose="02020603050405020304" pitchFamily="18" charset="0"/>
            </a:endParaRP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84</a:t>
            </a:r>
          </a:p>
        </p:txBody>
      </p:sp>
      <p:sp>
        <p:nvSpPr>
          <p:cNvPr id="7" name="Rectangle 6"/>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32878487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45720" tIns="27432" rIns="45720" bIns="27432"/>
          <a:lstStyle/>
          <a:p>
            <a:pPr>
              <a:spcAft>
                <a:spcPts val="700"/>
              </a:spcAft>
            </a:pPr>
            <a:r>
              <a:rPr lang="ro-RO" altLang="en-GB" sz="2700" b="1">
                <a:solidFill>
                  <a:srgbClr val="1F374E"/>
                </a:solidFill>
                <a:latin typeface="Aptos"/>
              </a:rPr>
              <a:t>Obligațiile profesorului</a:t>
            </a:r>
          </a:p>
        </p:txBody>
      </p:sp>
      <p:sp>
        <p:nvSpPr>
          <p:cNvPr id="3" name="Content Placeholder 2"/>
          <p:cNvSpPr>
            <a:spLocks noGrp="1"/>
          </p:cNvSpPr>
          <p:nvPr>
            <p:ph idx="1"/>
          </p:nvPr>
        </p:nvSpPr>
        <p:spPr>
          <a:xfrm>
            <a:off x="412115" y="1775460"/>
            <a:ext cx="8336349" cy="4624070"/>
          </a:xfrm>
        </p:spPr>
        <p:txBody>
          <a:bodyPr wrap="square" lIns="45720" tIns="27432" rIns="45720" bIns="27432">
            <a:normAutofit lnSpcReduction="10000"/>
          </a:bodyPr>
          <a:lstStyle/>
          <a:p>
            <a:pPr algn="just">
              <a:spcAft>
                <a:spcPts val="400"/>
              </a:spcAft>
              <a:buFont typeface="Wingdings" panose="05000000000000000000" pitchFamily="2" charset="2"/>
              <a:buChar char="q"/>
            </a:pPr>
            <a:r>
              <a:rPr lang="ro-RO" b="0" dirty="0">
                <a:solidFill>
                  <a:srgbClr val="1B2631"/>
                </a:solidFill>
                <a:latin typeface="Aptos" panose="02020603050405020304" pitchFamily="18" charset="0"/>
                <a:cs typeface="Times New Roman" panose="02020603050405020304" pitchFamily="18" charset="0"/>
                <a:sym typeface="+mn-ea"/>
              </a:rPr>
              <a:t>Proiectarea de strategii adecvate pentru diminuarea crizei de adaptare a elevilor din clasele inițiale (a V-a și a IX-a) la viața școlară cu specificități generate de pandemie;</a:t>
            </a:r>
            <a:endParaRPr lang="ro-RO" sz="2800" b="1" dirty="0">
              <a:solidFill>
                <a:schemeClr val="tx1"/>
              </a:solidFill>
              <a:latin typeface="Times New Roman" panose="02020603050405020304" pitchFamily="18" charset="0"/>
              <a:cs typeface="Times New Roman" panose="02020603050405020304" pitchFamily="18" charset="0"/>
            </a:endParaRPr>
          </a:p>
          <a:p>
            <a:pPr algn="just">
              <a:spcAft>
                <a:spcPts val="400"/>
              </a:spcAft>
              <a:buFont typeface="Wingdings" panose="05000000000000000000" pitchFamily="2" charset="2"/>
              <a:buChar char="q"/>
            </a:pPr>
            <a:r>
              <a:rPr lang="ro-RO" b="0" dirty="0">
                <a:solidFill>
                  <a:srgbClr val="1B2631"/>
                </a:solidFill>
                <a:latin typeface="Aptos" panose="02020603050405020304" pitchFamily="18" charset="0"/>
                <a:cs typeface="Times New Roman" panose="02020603050405020304" pitchFamily="18" charset="0"/>
                <a:sym typeface="+mn-ea"/>
              </a:rPr>
              <a:t>Tratarea diferențiată a elevilor, în vederea asigurării adaptării acestora la noile condiții de învățare, cu precădere a elevilor din clasele inițiale și terminale (a V-a și a IX-a, respectiv a VIII-a și a XII-a);</a:t>
            </a:r>
            <a:endParaRPr lang="ro-RO" sz="2800" b="1" dirty="0">
              <a:solidFill>
                <a:schemeClr val="tx1"/>
              </a:solidFill>
              <a:latin typeface="Times New Roman" panose="02020603050405020304" pitchFamily="18" charset="0"/>
              <a:cs typeface="Times New Roman" panose="02020603050405020304" pitchFamily="18" charset="0"/>
            </a:endParaRPr>
          </a:p>
          <a:p>
            <a:pPr algn="just">
              <a:spcAft>
                <a:spcPts val="400"/>
              </a:spcAft>
              <a:buFont typeface="Wingdings" panose="05000000000000000000" pitchFamily="2" charset="2"/>
              <a:buChar char="q"/>
            </a:pPr>
            <a:r>
              <a:rPr lang="ro-RO" b="0" dirty="0">
                <a:solidFill>
                  <a:srgbClr val="1B2631"/>
                </a:solidFill>
                <a:latin typeface="Aptos" panose="02020603050405020304" pitchFamily="18" charset="0"/>
                <a:cs typeface="Times New Roman" panose="02020603050405020304" pitchFamily="18" charset="0"/>
                <a:sym typeface="+mn-ea"/>
              </a:rPr>
              <a:t>Conceperea de activități didactice eficiente pentru a pune în relație permanentă cele trei componente ale procesului: PREDARE-ÎNVĂȚARE-EVALUARE;</a:t>
            </a:r>
            <a:endParaRPr lang="ro-RO" sz="2800" b="1" dirty="0">
              <a:solidFill>
                <a:schemeClr val="tx1"/>
              </a:solidFill>
              <a:latin typeface="Times New Roman" panose="02020603050405020304" pitchFamily="18" charset="0"/>
              <a:cs typeface="Times New Roman" panose="02020603050405020304" pitchFamily="18" charset="0"/>
            </a:endParaRP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85</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501" y="1556792"/>
            <a:ext cx="8178998" cy="3888105"/>
          </a:xfrm>
        </p:spPr>
        <p:txBody>
          <a:bodyPr wrap="square" lIns="45720" tIns="27432" rIns="45720" bIns="27432">
            <a:normAutofit fontScale="92500" lnSpcReduction="20000"/>
          </a:bodyPr>
          <a:lstStyle/>
          <a:p>
            <a:pPr algn="just">
              <a:spcAft>
                <a:spcPts val="400"/>
              </a:spcAft>
              <a:buFont typeface="Wingdings" panose="05000000000000000000" pitchFamily="2" charset="2"/>
              <a:buChar char="q"/>
            </a:pPr>
            <a:r>
              <a:rPr lang="ro-RO" sz="2600" dirty="0">
                <a:solidFill>
                  <a:srgbClr val="1B2631"/>
                </a:solidFill>
                <a:latin typeface="Aptos" panose="02020603050405020304" pitchFamily="18" charset="0"/>
                <a:cs typeface="Times New Roman" panose="02020603050405020304" pitchFamily="18" charset="0"/>
                <a:sym typeface="+mn-ea"/>
              </a:rPr>
              <a:t>Proiectarea</a:t>
            </a:r>
            <a:r>
              <a:rPr lang="en-US" sz="2600" dirty="0">
                <a:solidFill>
                  <a:srgbClr val="1B2631"/>
                </a:solidFill>
                <a:latin typeface="Aptos" panose="02020603050405020304" pitchFamily="18" charset="0"/>
                <a:cs typeface="Times New Roman" panose="02020603050405020304" pitchFamily="18" charset="0"/>
                <a:sym typeface="+mn-ea"/>
              </a:rPr>
              <a:t> (ca </a:t>
            </a:r>
            <a:r>
              <a:rPr lang="en-US" sz="2600" dirty="0" err="1">
                <a:solidFill>
                  <a:srgbClr val="1B2631"/>
                </a:solidFill>
                <a:latin typeface="Aptos" panose="02020603050405020304" pitchFamily="18" charset="0"/>
                <a:cs typeface="Times New Roman" panose="02020603050405020304" pitchFamily="18" charset="0"/>
                <a:sym typeface="+mn-ea"/>
              </a:rPr>
              <a:t>și</a:t>
            </a:r>
            <a:r>
              <a:rPr lang="en-US" sz="2600" dirty="0">
                <a:solidFill>
                  <a:srgbClr val="1B2631"/>
                </a:solidFill>
                <a:latin typeface="Aptos" panose="02020603050405020304" pitchFamily="18" charset="0"/>
                <a:cs typeface="Times New Roman" panose="02020603050405020304" pitchFamily="18" charset="0"/>
                <a:sym typeface="+mn-ea"/>
              </a:rPr>
              <a:t> </a:t>
            </a:r>
            <a:r>
              <a:rPr lang="en-US" sz="2600" dirty="0" err="1">
                <a:solidFill>
                  <a:srgbClr val="1B2631"/>
                </a:solidFill>
                <a:latin typeface="Aptos" panose="02020603050405020304" pitchFamily="18" charset="0"/>
                <a:cs typeface="Times New Roman" panose="02020603050405020304" pitchFamily="18" charset="0"/>
                <a:sym typeface="+mn-ea"/>
              </a:rPr>
              <a:t>principiu</a:t>
            </a:r>
            <a:r>
              <a:rPr lang="en-US" sz="2600" dirty="0">
                <a:solidFill>
                  <a:srgbClr val="1B2631"/>
                </a:solidFill>
                <a:latin typeface="Aptos" panose="02020603050405020304" pitchFamily="18" charset="0"/>
                <a:cs typeface="Times New Roman" panose="02020603050405020304" pitchFamily="18" charset="0"/>
                <a:sym typeface="+mn-ea"/>
              </a:rPr>
              <a:t>) a</a:t>
            </a:r>
            <a:r>
              <a:rPr lang="ro-RO" sz="2600" dirty="0">
                <a:solidFill>
                  <a:srgbClr val="1B2631"/>
                </a:solidFill>
                <a:latin typeface="Aptos" panose="02020603050405020304" pitchFamily="18" charset="0"/>
                <a:cs typeface="Times New Roman" panose="02020603050405020304" pitchFamily="18" charset="0"/>
                <a:sym typeface="+mn-ea"/>
              </a:rPr>
              <a:t> tuturor activităților didactice în două variante de desfășurare: </a:t>
            </a:r>
            <a:r>
              <a:rPr lang="ro-RO" sz="2600" i="1" dirty="0">
                <a:solidFill>
                  <a:srgbClr val="1B2631"/>
                </a:solidFill>
                <a:latin typeface="Aptos" panose="02020603050405020304" pitchFamily="18" charset="0"/>
                <a:cs typeface="Times New Roman" panose="02020603050405020304" pitchFamily="18" charset="0"/>
                <a:sym typeface="+mn-ea"/>
              </a:rPr>
              <a:t>in </a:t>
            </a:r>
            <a:r>
              <a:rPr lang="ro-RO" sz="2600" i="1" dirty="0" err="1">
                <a:solidFill>
                  <a:srgbClr val="1B2631"/>
                </a:solidFill>
                <a:latin typeface="Aptos" panose="02020603050405020304" pitchFamily="18" charset="0"/>
                <a:cs typeface="Times New Roman" panose="02020603050405020304" pitchFamily="18" charset="0"/>
                <a:sym typeface="+mn-ea"/>
              </a:rPr>
              <a:t>situ</a:t>
            </a:r>
            <a:r>
              <a:rPr lang="ro-RO" sz="2600" i="1" dirty="0">
                <a:solidFill>
                  <a:srgbClr val="1B2631"/>
                </a:solidFill>
                <a:latin typeface="Aptos" panose="02020603050405020304" pitchFamily="18" charset="0"/>
                <a:cs typeface="Times New Roman" panose="02020603050405020304" pitchFamily="18" charset="0"/>
                <a:sym typeface="+mn-ea"/>
              </a:rPr>
              <a:t> </a:t>
            </a:r>
            <a:r>
              <a:rPr lang="ro-RO" sz="2600" dirty="0">
                <a:solidFill>
                  <a:srgbClr val="1B2631"/>
                </a:solidFill>
                <a:latin typeface="Aptos" panose="02020603050405020304" pitchFamily="18" charset="0"/>
                <a:cs typeface="Times New Roman" panose="02020603050405020304" pitchFamily="18" charset="0"/>
                <a:sym typeface="+mn-ea"/>
              </a:rPr>
              <a:t>și </a:t>
            </a:r>
            <a:r>
              <a:rPr lang="ro-RO" sz="2600" i="1" dirty="0">
                <a:solidFill>
                  <a:srgbClr val="1B2631"/>
                </a:solidFill>
                <a:latin typeface="Aptos" panose="02020603050405020304" pitchFamily="18" charset="0"/>
                <a:cs typeface="Times New Roman" panose="02020603050405020304" pitchFamily="18" charset="0"/>
                <a:sym typeface="+mn-ea"/>
              </a:rPr>
              <a:t>online, </a:t>
            </a:r>
            <a:r>
              <a:rPr lang="ro-RO" sz="2600" dirty="0">
                <a:solidFill>
                  <a:srgbClr val="1B2631"/>
                </a:solidFill>
                <a:latin typeface="Aptos" panose="02020603050405020304" pitchFamily="18" charset="0"/>
                <a:cs typeface="Times New Roman" panose="02020603050405020304" pitchFamily="18" charset="0"/>
                <a:sym typeface="+mn-ea"/>
              </a:rPr>
              <a:t>pentru ca, în funcție de situația sanitară din școală/localitate, profesorul să poată desfășura logic procesul de predare-învățare-evaluare;</a:t>
            </a:r>
            <a:endParaRPr lang="ro-RO" sz="3000" b="1" dirty="0">
              <a:latin typeface="Times New Roman" panose="02020603050405020304" pitchFamily="18" charset="0"/>
              <a:cs typeface="Times New Roman" panose="02020603050405020304" pitchFamily="18" charset="0"/>
            </a:endParaRPr>
          </a:p>
          <a:p>
            <a:pPr algn="just">
              <a:spcAft>
                <a:spcPts val="400"/>
              </a:spcAft>
              <a:buFont typeface="Wingdings" panose="05000000000000000000" pitchFamily="2" charset="2"/>
              <a:buChar char="q"/>
            </a:pPr>
            <a:endParaRPr lang="ro-RO" sz="2600" b="0" dirty="0">
              <a:solidFill>
                <a:srgbClr val="1B2631"/>
              </a:solidFill>
              <a:latin typeface="Aptos" panose="02020603050405020304" pitchFamily="18" charset="0"/>
              <a:cs typeface="Times New Roman" panose="02020603050405020304" pitchFamily="18" charset="0"/>
              <a:sym typeface="+mn-ea"/>
            </a:endParaRPr>
          </a:p>
          <a:p>
            <a:pPr algn="just">
              <a:spcAft>
                <a:spcPts val="400"/>
              </a:spcAft>
              <a:buFont typeface="Wingdings" panose="05000000000000000000" pitchFamily="2" charset="2"/>
              <a:buChar char="q"/>
            </a:pPr>
            <a:r>
              <a:rPr lang="ro-RO" sz="2600" b="0" dirty="0">
                <a:solidFill>
                  <a:srgbClr val="1B2631"/>
                </a:solidFill>
                <a:latin typeface="Aptos" panose="02020603050405020304" pitchFamily="18" charset="0"/>
                <a:cs typeface="Times New Roman" panose="02020603050405020304" pitchFamily="18" charset="0"/>
                <a:sym typeface="+mn-ea"/>
              </a:rPr>
              <a:t>Urmărirea progresiei competențelor astfel încât metoda pașilor mărunți, dar siguri să funcționeze pentru formarea corectă a profilului absolventului</a:t>
            </a:r>
            <a:r>
              <a:rPr lang="en-US" sz="1900" b="0" dirty="0">
                <a:solidFill>
                  <a:srgbClr val="1B2631"/>
                </a:solidFill>
                <a:latin typeface="Aptos" panose="02020603050405020304" pitchFamily="18" charset="0"/>
                <a:cs typeface="Times New Roman" panose="02020603050405020304" pitchFamily="18" charset="0"/>
                <a:sym typeface="+mn-ea"/>
              </a:rPr>
              <a:t>.</a:t>
            </a:r>
            <a:endParaRPr lang="ro-RO" sz="2000" b="1" dirty="0">
              <a:solidFill>
                <a:schemeClr val="tx1"/>
              </a:solidFill>
              <a:latin typeface="Times New Roman" panose="02020603050405020304" pitchFamily="18" charset="0"/>
              <a:cs typeface="Times New Roman" panose="02020603050405020304" pitchFamily="18" charset="0"/>
            </a:endParaRPr>
          </a:p>
          <a:p>
            <a:pPr marL="0" indent="0" algn="just">
              <a:spcAft>
                <a:spcPts val="400"/>
              </a:spcAft>
              <a:buFont typeface="Wingdings" panose="05000000000000000000" pitchFamily="2" charset="2"/>
              <a:buNone/>
            </a:pPr>
            <a:endParaRPr lang="ro-RO" altLang="en-US" sz="1600" b="1" dirty="0">
              <a:solidFill>
                <a:schemeClr val="tx1"/>
              </a:solidFill>
              <a:latin typeface="Times New Roman" panose="02020603050405020304" pitchFamily="18" charset="0"/>
              <a:cs typeface="Times New Roman" panose="02020603050405020304" pitchFamily="18" charset="0"/>
              <a:sym typeface="+mn-ea"/>
            </a:endParaRP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86</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B5B5E2F-C861-F3D7-E3E8-EBC99193AD5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8D469FD-3669-EB0D-7471-BCD07C885996}"/>
              </a:ext>
            </a:extLst>
          </p:cNvPr>
          <p:cNvSpPr txBox="1">
            <a:spLocks/>
          </p:cNvSpPr>
          <p:nvPr/>
        </p:nvSpPr>
        <p:spPr>
          <a:xfrm>
            <a:off x="539552" y="2348880"/>
            <a:ext cx="8244916" cy="1099841"/>
          </a:xfrm>
          <a:prstGeom prst="rect">
            <a:avLst/>
          </a:prstGeom>
        </p:spPr>
        <p:txBody>
          <a:bodyPr vert="horz" wrap="square" lIns="45720" tIns="27432" rIns="45720" bIns="27432"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fontAlgn="auto">
              <a:lnSpc>
                <a:spcPct val="100000"/>
              </a:lnSpc>
              <a:spcAft>
                <a:spcPts val="400"/>
              </a:spcAft>
            </a:pPr>
            <a:r>
              <a:rPr lang="ro-RO" sz="3200" dirty="0">
                <a:solidFill>
                  <a:srgbClr val="1B2631"/>
                </a:solidFill>
                <a:latin typeface="Aptos"/>
                <a:ea typeface="SimSun" panose="02010600030101010101" pitchFamily="2" charset="-122"/>
                <a:cs typeface="Times New Roman" panose="02020603050405020304" pitchFamily="18" charset="0"/>
              </a:rPr>
              <a:t>Structuri de conducere la nivelul disciplinei</a:t>
            </a:r>
            <a:endParaRPr lang="ro-RO" sz="2900" b="0" dirty="0">
              <a:solidFill>
                <a:srgbClr val="1B2631"/>
              </a:solidFill>
              <a:effectLst/>
              <a:latin typeface="Aptos"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F4EE65E1-42F9-ABA5-7546-45444C621AE0}"/>
              </a:ext>
            </a:extLst>
          </p:cNvPr>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FF2B5EF4-FFF2-40B4-BE49-F238E27FC236}">
                <a16:creationId xmlns:a16="http://schemas.microsoft.com/office/drawing/2014/main" id="{46F080E3-3679-591B-CD98-73DF25A1BACF}"/>
              </a:ext>
            </a:extLst>
          </p:cNvPr>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C47CB3A5-EFA1-72B6-75CB-638A5A4E1A3F}"/>
              </a:ext>
            </a:extLst>
          </p:cNvPr>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62</a:t>
            </a:r>
          </a:p>
        </p:txBody>
      </p:sp>
      <p:sp>
        <p:nvSpPr>
          <p:cNvPr id="9" name="Rectangle 8">
            <a:extLst>
              <a:ext uri="{FF2B5EF4-FFF2-40B4-BE49-F238E27FC236}">
                <a16:creationId xmlns:a16="http://schemas.microsoft.com/office/drawing/2014/main" id="{05D18F55-FB27-08AE-EE20-AA6F4F4AB76D}"/>
              </a:ext>
            </a:extLst>
          </p:cNvPr>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2776654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7250" y="31408"/>
            <a:ext cx="7429499" cy="1478570"/>
          </a:xfrm>
        </p:spPr>
        <p:txBody>
          <a:bodyPr wrap="square" lIns="45720" tIns="27432" rIns="45720" bIns="27432"/>
          <a:lstStyle/>
          <a:p>
            <a:pPr>
              <a:spcAft>
                <a:spcPts val="700"/>
              </a:spcAft>
            </a:pPr>
            <a:r>
              <a:rPr lang="ro-RO" altLang="en-GB" sz="2700" b="1" dirty="0">
                <a:solidFill>
                  <a:srgbClr val="1F374E"/>
                </a:solidFill>
                <a:latin typeface="Aptos"/>
              </a:rPr>
              <a:t>Consiliul Consultativ - </a:t>
            </a:r>
            <a:br>
              <a:rPr lang="ro-RO" altLang="en-GB" dirty="0"/>
            </a:br>
            <a:r>
              <a:rPr lang="ro-RO" altLang="en-GB" sz="2700" b="1" dirty="0">
                <a:solidFill>
                  <a:srgbClr val="1F374E"/>
                </a:solidFill>
                <a:latin typeface="Aptos"/>
              </a:rPr>
              <a:t>Anul școlar 2026-2027</a:t>
            </a:r>
          </a:p>
        </p:txBody>
      </p:sp>
      <p:sp>
        <p:nvSpPr>
          <p:cNvPr id="3" name="Content Placeholder 2"/>
          <p:cNvSpPr>
            <a:spLocks noGrp="1"/>
          </p:cNvSpPr>
          <p:nvPr>
            <p:ph idx="1"/>
          </p:nvPr>
        </p:nvSpPr>
        <p:spPr>
          <a:xfrm>
            <a:off x="937260" y="1624330"/>
            <a:ext cx="7772400" cy="5048250"/>
          </a:xfrm>
        </p:spPr>
        <p:txBody>
          <a:bodyPr wrap="square" lIns="45720" tIns="27432" rIns="45720" bIns="27432">
            <a:normAutofit fontScale="85000" lnSpcReduction="20000"/>
          </a:bodyPr>
          <a:lstStyle/>
          <a:p>
            <a:pPr>
              <a:spcAft>
                <a:spcPts val="400"/>
              </a:spcAft>
            </a:pPr>
            <a:r>
              <a:rPr lang="en-US" altLang="en-GB" sz="1900" b="0" dirty="0">
                <a:solidFill>
                  <a:srgbClr val="1B2631"/>
                </a:solidFill>
                <a:latin typeface="Aptos"/>
                <a:sym typeface="+mn-ea"/>
              </a:rPr>
              <a:t>Both Maria</a:t>
            </a:r>
            <a:r>
              <a:rPr lang="ro-RO" altLang="en-GB" sz="1900" b="0" dirty="0">
                <a:solidFill>
                  <a:srgbClr val="1B2631"/>
                </a:solidFill>
                <a:latin typeface="Aptos"/>
                <a:sym typeface="+mn-ea"/>
              </a:rPr>
              <a:t> - Colegiul Național „Moise Nicoară” Arad</a:t>
            </a:r>
            <a:endParaRPr lang="en-US" altLang="en-GB" sz="2000" dirty="0">
              <a:sym typeface="+mn-ea"/>
            </a:endParaRPr>
          </a:p>
          <a:p>
            <a:pPr>
              <a:spcAft>
                <a:spcPts val="400"/>
              </a:spcAft>
            </a:pPr>
            <a:r>
              <a:rPr lang="en-US" altLang="en-GB" sz="1900" b="0" dirty="0" err="1">
                <a:solidFill>
                  <a:srgbClr val="1B2631"/>
                </a:solidFill>
                <a:latin typeface="Aptos"/>
                <a:sym typeface="+mn-ea"/>
              </a:rPr>
              <a:t>Costea</a:t>
            </a:r>
            <a:r>
              <a:rPr lang="en-US" altLang="en-GB" sz="1900" b="0" dirty="0">
                <a:solidFill>
                  <a:srgbClr val="1B2631"/>
                </a:solidFill>
                <a:latin typeface="Aptos"/>
                <a:sym typeface="+mn-ea"/>
              </a:rPr>
              <a:t> Angela </a:t>
            </a:r>
            <a:r>
              <a:rPr lang="ro-RO" altLang="en-GB" sz="1900" b="0" dirty="0">
                <a:solidFill>
                  <a:srgbClr val="1B2631"/>
                </a:solidFill>
                <a:latin typeface="Aptos"/>
                <a:sym typeface="+mn-ea"/>
              </a:rPr>
              <a:t>- Liceul Teoretic </a:t>
            </a:r>
            <a:r>
              <a:rPr lang="en-US" altLang="en-GB" sz="1900" b="0" dirty="0" err="1">
                <a:solidFill>
                  <a:srgbClr val="1B2631"/>
                </a:solidFill>
                <a:latin typeface="Aptos"/>
                <a:sym typeface="+mn-ea"/>
              </a:rPr>
              <a:t>Sebiș</a:t>
            </a:r>
            <a:endParaRPr lang="en-US" altLang="en-GB" sz="2000" dirty="0">
              <a:sym typeface="+mn-ea"/>
            </a:endParaRPr>
          </a:p>
          <a:p>
            <a:pPr>
              <a:spcAft>
                <a:spcPts val="400"/>
              </a:spcAft>
            </a:pPr>
            <a:r>
              <a:rPr lang="en-US" altLang="en-GB" sz="1900" b="0" dirty="0" err="1">
                <a:solidFill>
                  <a:srgbClr val="1B2631"/>
                </a:solidFill>
                <a:latin typeface="Aptos"/>
                <a:sym typeface="+mn-ea"/>
              </a:rPr>
              <a:t>Crucean</a:t>
            </a:r>
            <a:r>
              <a:rPr lang="en-US" altLang="en-GB" sz="1900" b="0" dirty="0">
                <a:solidFill>
                  <a:srgbClr val="1B2631"/>
                </a:solidFill>
                <a:latin typeface="Aptos"/>
                <a:sym typeface="+mn-ea"/>
              </a:rPr>
              <a:t> Adriana </a:t>
            </a:r>
            <a:r>
              <a:rPr lang="ro-RO" altLang="en-GB" sz="1900" b="0" dirty="0">
                <a:solidFill>
                  <a:srgbClr val="1B2631"/>
                </a:solidFill>
                <a:latin typeface="Aptos"/>
                <a:sym typeface="+mn-ea"/>
              </a:rPr>
              <a:t>- Colegiul Național „</a:t>
            </a:r>
            <a:r>
              <a:rPr lang="en-US" altLang="en-GB" sz="1900" b="0" dirty="0" err="1">
                <a:solidFill>
                  <a:srgbClr val="1B2631"/>
                </a:solidFill>
                <a:latin typeface="Aptos"/>
                <a:sym typeface="+mn-ea"/>
              </a:rPr>
              <a:t>Preparandia</a:t>
            </a:r>
            <a:r>
              <a:rPr lang="en-US" altLang="en-GB" sz="1900" b="0" dirty="0">
                <a:solidFill>
                  <a:srgbClr val="1B2631"/>
                </a:solidFill>
                <a:latin typeface="Aptos"/>
                <a:sym typeface="+mn-ea"/>
              </a:rPr>
              <a:t> – </a:t>
            </a:r>
            <a:r>
              <a:rPr lang="en-US" altLang="en-GB" sz="1900" b="0" dirty="0" err="1">
                <a:solidFill>
                  <a:srgbClr val="1B2631"/>
                </a:solidFill>
                <a:latin typeface="Aptos"/>
                <a:sym typeface="+mn-ea"/>
              </a:rPr>
              <a:t>Dimitrie</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Țichindeal</a:t>
            </a:r>
            <a:r>
              <a:rPr lang="ro-RO" altLang="en-GB" sz="1900" b="0" dirty="0">
                <a:solidFill>
                  <a:srgbClr val="1B2631"/>
                </a:solidFill>
                <a:latin typeface="Aptos"/>
                <a:sym typeface="+mn-ea"/>
              </a:rPr>
              <a:t>” Arad</a:t>
            </a:r>
          </a:p>
          <a:p>
            <a:pPr>
              <a:spcAft>
                <a:spcPts val="400"/>
              </a:spcAft>
            </a:pPr>
            <a:r>
              <a:rPr lang="en-US" altLang="en-GB" sz="1900" b="0" dirty="0" err="1">
                <a:solidFill>
                  <a:srgbClr val="1B2631"/>
                </a:solidFill>
                <a:latin typeface="Aptos"/>
                <a:sym typeface="+mn-ea"/>
              </a:rPr>
              <a:t>Goldiș</a:t>
            </a:r>
            <a:r>
              <a:rPr lang="en-US" altLang="en-GB" sz="1900" b="0" dirty="0">
                <a:solidFill>
                  <a:srgbClr val="1B2631"/>
                </a:solidFill>
                <a:latin typeface="Aptos"/>
                <a:sym typeface="+mn-ea"/>
              </a:rPr>
              <a:t> Daniela</a:t>
            </a:r>
            <a:r>
              <a:rPr lang="ro-RO" altLang="en-GB" sz="1900" b="0" dirty="0">
                <a:solidFill>
                  <a:srgbClr val="1B2631"/>
                </a:solidFill>
                <a:latin typeface="Aptos"/>
                <a:sym typeface="+mn-ea"/>
              </a:rPr>
              <a:t> - Școala Gimnazială „</a:t>
            </a:r>
            <a:r>
              <a:rPr lang="en-US" altLang="en-GB" sz="1900" b="0" dirty="0">
                <a:solidFill>
                  <a:srgbClr val="1B2631"/>
                </a:solidFill>
                <a:latin typeface="Aptos"/>
                <a:sym typeface="+mn-ea"/>
              </a:rPr>
              <a:t>Andrei </a:t>
            </a:r>
            <a:r>
              <a:rPr lang="en-US" altLang="en-GB" sz="1900" b="0" dirty="0" err="1">
                <a:solidFill>
                  <a:srgbClr val="1B2631"/>
                </a:solidFill>
                <a:latin typeface="Aptos"/>
                <a:sym typeface="+mn-ea"/>
              </a:rPr>
              <a:t>Șaguna</a:t>
            </a:r>
            <a:r>
              <a:rPr lang="ro-RO" altLang="en-GB" sz="1900" b="0" dirty="0">
                <a:solidFill>
                  <a:srgbClr val="1B2631"/>
                </a:solidFill>
                <a:latin typeface="Aptos"/>
                <a:sym typeface="+mn-ea"/>
              </a:rPr>
              <a:t>” </a:t>
            </a:r>
            <a:r>
              <a:rPr lang="en-US" altLang="en-GB" sz="1900" b="0" dirty="0">
                <a:solidFill>
                  <a:srgbClr val="1B2631"/>
                </a:solidFill>
                <a:latin typeface="Aptos"/>
                <a:sym typeface="+mn-ea"/>
              </a:rPr>
              <a:t>Andrei </a:t>
            </a:r>
            <a:r>
              <a:rPr lang="en-US" altLang="en-GB" sz="1900" b="0" dirty="0" err="1">
                <a:solidFill>
                  <a:srgbClr val="1B2631"/>
                </a:solidFill>
                <a:latin typeface="Aptos"/>
                <a:sym typeface="+mn-ea"/>
              </a:rPr>
              <a:t>Șaguna</a:t>
            </a:r>
            <a:endParaRPr lang="en-US" altLang="en-GB" sz="2000" dirty="0">
              <a:sym typeface="+mn-ea"/>
            </a:endParaRPr>
          </a:p>
          <a:p>
            <a:pPr>
              <a:spcAft>
                <a:spcPts val="400"/>
              </a:spcAft>
            </a:pPr>
            <a:r>
              <a:rPr lang="en-US" altLang="en-GB" sz="1900" b="0" dirty="0">
                <a:solidFill>
                  <a:srgbClr val="1B2631"/>
                </a:solidFill>
                <a:latin typeface="Aptos"/>
                <a:sym typeface="+mn-ea"/>
              </a:rPr>
              <a:t>Kallos Camelia – </a:t>
            </a:r>
            <a:r>
              <a:rPr lang="en-US" altLang="en-GB" sz="1900" b="0" dirty="0" err="1">
                <a:solidFill>
                  <a:srgbClr val="1B2631"/>
                </a:solidFill>
                <a:latin typeface="Aptos"/>
                <a:sym typeface="+mn-ea"/>
              </a:rPr>
              <a:t>Liceul</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Tehnologic</a:t>
            </a:r>
            <a:r>
              <a:rPr lang="en-US" altLang="en-GB" sz="1900" b="0" dirty="0">
                <a:solidFill>
                  <a:srgbClr val="1B2631"/>
                </a:solidFill>
                <a:latin typeface="Aptos"/>
                <a:sym typeface="+mn-ea"/>
              </a:rPr>
              <a:t> de </a:t>
            </a:r>
            <a:r>
              <a:rPr lang="en-US" altLang="en-GB" sz="1900" b="0" dirty="0" err="1">
                <a:solidFill>
                  <a:srgbClr val="1B2631"/>
                </a:solidFill>
                <a:latin typeface="Aptos"/>
                <a:sym typeface="+mn-ea"/>
              </a:rPr>
              <a:t>Științe</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Aplicate</a:t>
            </a:r>
            <a:r>
              <a:rPr lang="en-US" altLang="en-GB" sz="1900" b="0" dirty="0">
                <a:solidFill>
                  <a:srgbClr val="1B2631"/>
                </a:solidFill>
                <a:latin typeface="Aptos"/>
                <a:sym typeface="+mn-ea"/>
              </a:rPr>
              <a:t> Arad</a:t>
            </a:r>
          </a:p>
          <a:p>
            <a:pPr>
              <a:spcAft>
                <a:spcPts val="400"/>
              </a:spcAft>
            </a:pPr>
            <a:r>
              <a:rPr lang="en-US" altLang="en-GB" sz="1900" b="0" dirty="0" err="1">
                <a:solidFill>
                  <a:srgbClr val="1B2631"/>
                </a:solidFill>
                <a:latin typeface="Aptos"/>
                <a:sym typeface="+mn-ea"/>
              </a:rPr>
              <a:t>Milaș</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Florica</a:t>
            </a:r>
            <a:r>
              <a:rPr lang="en-US" altLang="en-GB" sz="1900" b="0" dirty="0">
                <a:solidFill>
                  <a:srgbClr val="1B2631"/>
                </a:solidFill>
                <a:latin typeface="Aptos"/>
                <a:sym typeface="+mn-ea"/>
              </a:rPr>
              <a:t> -</a:t>
            </a:r>
            <a:r>
              <a:rPr lang="ro-RO" altLang="en-GB" sz="1900" b="0" dirty="0">
                <a:solidFill>
                  <a:srgbClr val="1B2631"/>
                </a:solidFill>
                <a:latin typeface="Aptos"/>
                <a:sym typeface="+mn-ea"/>
              </a:rPr>
              <a:t> </a:t>
            </a:r>
            <a:r>
              <a:rPr lang="en-US" altLang="en-GB" sz="1900" b="0" dirty="0" err="1">
                <a:solidFill>
                  <a:srgbClr val="1B2631"/>
                </a:solidFill>
                <a:latin typeface="Aptos"/>
                <a:sym typeface="+mn-ea"/>
              </a:rPr>
              <a:t>Școala</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Gimnazială</a:t>
            </a:r>
            <a:r>
              <a:rPr lang="en-US" altLang="en-GB" sz="1900" b="0" dirty="0">
                <a:solidFill>
                  <a:srgbClr val="1B2631"/>
                </a:solidFill>
                <a:latin typeface="Aptos"/>
                <a:sym typeface="+mn-ea"/>
              </a:rPr>
              <a:t> </a:t>
            </a:r>
            <a:r>
              <a:rPr lang="ro-RO" altLang="en-GB" sz="1900" b="0" dirty="0">
                <a:solidFill>
                  <a:srgbClr val="1B2631"/>
                </a:solidFill>
                <a:latin typeface="Aptos"/>
                <a:sym typeface="+mn-ea"/>
              </a:rPr>
              <a:t>„</a:t>
            </a:r>
            <a:r>
              <a:rPr lang="en-US" altLang="en-GB" sz="1900" b="0" dirty="0">
                <a:solidFill>
                  <a:srgbClr val="1B2631"/>
                </a:solidFill>
                <a:latin typeface="Aptos"/>
                <a:sym typeface="+mn-ea"/>
              </a:rPr>
              <a:t>Aurel Vlaicu</a:t>
            </a:r>
            <a:r>
              <a:rPr lang="ro-RO" altLang="en-GB" sz="1900" b="0" dirty="0">
                <a:solidFill>
                  <a:srgbClr val="1B2631"/>
                </a:solidFill>
                <a:latin typeface="Aptos"/>
                <a:sym typeface="+mn-ea"/>
              </a:rPr>
              <a:t>”</a:t>
            </a:r>
            <a:r>
              <a:rPr lang="en-US" altLang="en-GB" sz="1900" b="0" dirty="0">
                <a:solidFill>
                  <a:srgbClr val="1B2631"/>
                </a:solidFill>
                <a:latin typeface="Aptos"/>
                <a:sym typeface="+mn-ea"/>
              </a:rPr>
              <a:t> Arad</a:t>
            </a:r>
            <a:endParaRPr lang="ro-RO" altLang="en-GB" sz="2000" dirty="0"/>
          </a:p>
          <a:p>
            <a:pPr>
              <a:spcAft>
                <a:spcPts val="400"/>
              </a:spcAft>
            </a:pPr>
            <a:r>
              <a:rPr lang="en-US" altLang="en-GB" sz="1900" b="0" dirty="0">
                <a:solidFill>
                  <a:srgbClr val="1B2631"/>
                </a:solidFill>
                <a:latin typeface="Aptos"/>
              </a:rPr>
              <a:t>Moraru Augustini</a:t>
            </a:r>
            <a:r>
              <a:rPr lang="ro-RO" altLang="en-GB" sz="1900" b="0" dirty="0">
                <a:solidFill>
                  <a:srgbClr val="1B2631"/>
                </a:solidFill>
                <a:latin typeface="Aptos"/>
              </a:rPr>
              <a:t> - </a:t>
            </a:r>
            <a:r>
              <a:rPr lang="ro-RO" altLang="en-GB" sz="1900" b="0" dirty="0">
                <a:solidFill>
                  <a:srgbClr val="1B2631"/>
                </a:solidFill>
                <a:latin typeface="Aptos"/>
                <a:sym typeface="+mn-ea"/>
              </a:rPr>
              <a:t>Colegiul Național „Moise Nicoară” Arad</a:t>
            </a:r>
            <a:endParaRPr lang="en-US" altLang="en-GB" sz="2000" dirty="0">
              <a:sym typeface="+mn-ea"/>
            </a:endParaRPr>
          </a:p>
          <a:p>
            <a:pPr>
              <a:spcAft>
                <a:spcPts val="400"/>
              </a:spcAft>
            </a:pPr>
            <a:r>
              <a:rPr lang="en-US" altLang="en-GB" sz="1900" b="0" dirty="0">
                <a:solidFill>
                  <a:srgbClr val="1B2631"/>
                </a:solidFill>
                <a:latin typeface="Aptos"/>
                <a:sym typeface="+mn-ea"/>
              </a:rPr>
              <a:t>Nicolae Daniela </a:t>
            </a:r>
            <a:r>
              <a:rPr lang="ro-RO" altLang="en-GB" sz="1900" b="0" dirty="0">
                <a:solidFill>
                  <a:srgbClr val="1B2631"/>
                </a:solidFill>
                <a:latin typeface="Aptos"/>
                <a:sym typeface="+mn-ea"/>
              </a:rPr>
              <a:t>- Liceul „</a:t>
            </a:r>
            <a:r>
              <a:rPr lang="en-US" altLang="en-GB" sz="1900" b="0" dirty="0" err="1">
                <a:solidFill>
                  <a:srgbClr val="1B2631"/>
                </a:solidFill>
                <a:latin typeface="Aptos"/>
                <a:sym typeface="+mn-ea"/>
              </a:rPr>
              <a:t>Atanasie</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Marienescu</a:t>
            </a:r>
            <a:r>
              <a:rPr lang="ro-RO" altLang="en-GB" sz="1900" b="0" dirty="0">
                <a:solidFill>
                  <a:srgbClr val="1B2631"/>
                </a:solidFill>
                <a:latin typeface="Aptos"/>
                <a:sym typeface="+mn-ea"/>
              </a:rPr>
              <a:t>” </a:t>
            </a:r>
            <a:r>
              <a:rPr lang="en-US" altLang="en-GB" sz="1900" b="0" dirty="0" err="1">
                <a:solidFill>
                  <a:srgbClr val="1B2631"/>
                </a:solidFill>
                <a:latin typeface="Aptos"/>
                <a:sym typeface="+mn-ea"/>
              </a:rPr>
              <a:t>Lipova</a:t>
            </a:r>
            <a:endParaRPr lang="ro-RO" altLang="en-GB" sz="2000" dirty="0">
              <a:sym typeface="+mn-ea"/>
            </a:endParaRPr>
          </a:p>
          <a:p>
            <a:pPr>
              <a:spcAft>
                <a:spcPts val="400"/>
              </a:spcAft>
            </a:pPr>
            <a:r>
              <a:rPr lang="en-US" altLang="en-GB" sz="1900" b="0" dirty="0">
                <a:solidFill>
                  <a:srgbClr val="1B2631"/>
                </a:solidFill>
                <a:latin typeface="Aptos"/>
              </a:rPr>
              <a:t>Pellegrini Lilla</a:t>
            </a:r>
            <a:r>
              <a:rPr lang="ro-RO" altLang="en-GB" sz="1900" b="0" dirty="0">
                <a:solidFill>
                  <a:srgbClr val="1B2631"/>
                </a:solidFill>
                <a:latin typeface="Aptos"/>
              </a:rPr>
              <a:t> - Liceul </a:t>
            </a:r>
            <a:r>
              <a:rPr lang="en-US" altLang="en-GB" sz="1900" b="0" dirty="0" err="1">
                <a:solidFill>
                  <a:srgbClr val="1B2631"/>
                </a:solidFill>
                <a:latin typeface="Aptos"/>
              </a:rPr>
              <a:t>Național</a:t>
            </a:r>
            <a:r>
              <a:rPr lang="en-US" altLang="en-GB" sz="1900" b="0" dirty="0">
                <a:solidFill>
                  <a:srgbClr val="1B2631"/>
                </a:solidFill>
                <a:latin typeface="Aptos"/>
              </a:rPr>
              <a:t> de </a:t>
            </a:r>
            <a:r>
              <a:rPr lang="en-US" altLang="en-GB" sz="1900" b="0" dirty="0" err="1">
                <a:solidFill>
                  <a:srgbClr val="1B2631"/>
                </a:solidFill>
                <a:latin typeface="Aptos"/>
              </a:rPr>
              <a:t>Informatică</a:t>
            </a:r>
            <a:r>
              <a:rPr lang="en-US" altLang="en-GB" sz="1900" b="0" dirty="0">
                <a:solidFill>
                  <a:srgbClr val="1B2631"/>
                </a:solidFill>
                <a:latin typeface="Aptos"/>
              </a:rPr>
              <a:t> Arad</a:t>
            </a:r>
          </a:p>
          <a:p>
            <a:pPr>
              <a:spcAft>
                <a:spcPts val="400"/>
              </a:spcAft>
            </a:pPr>
            <a:r>
              <a:rPr lang="en-US" altLang="en-GB" sz="1900" b="0" dirty="0">
                <a:solidFill>
                  <a:srgbClr val="1B2631"/>
                </a:solidFill>
                <a:latin typeface="Aptos"/>
              </a:rPr>
              <a:t>Popescu Gabriela – </a:t>
            </a:r>
            <a:r>
              <a:rPr lang="en-US" altLang="en-GB" sz="1900" b="0" dirty="0" err="1">
                <a:solidFill>
                  <a:srgbClr val="1B2631"/>
                </a:solidFill>
                <a:latin typeface="Aptos"/>
              </a:rPr>
              <a:t>Liceul</a:t>
            </a:r>
            <a:r>
              <a:rPr lang="en-US" altLang="en-GB" sz="1900" b="0" dirty="0">
                <a:solidFill>
                  <a:srgbClr val="1B2631"/>
                </a:solidFill>
                <a:latin typeface="Aptos"/>
              </a:rPr>
              <a:t> </a:t>
            </a:r>
            <a:r>
              <a:rPr lang="en-US" altLang="en-GB" sz="1900" b="0" dirty="0" err="1">
                <a:solidFill>
                  <a:srgbClr val="1B2631"/>
                </a:solidFill>
                <a:latin typeface="Aptos"/>
              </a:rPr>
              <a:t>Tehnologic</a:t>
            </a:r>
            <a:r>
              <a:rPr lang="en-US" altLang="en-GB" sz="1900" b="0" dirty="0">
                <a:solidFill>
                  <a:srgbClr val="1B2631"/>
                </a:solidFill>
                <a:latin typeface="Aptos"/>
              </a:rPr>
              <a:t> ”Ion Creangă” </a:t>
            </a:r>
            <a:r>
              <a:rPr lang="en-US" altLang="en-GB" sz="1900" b="0" dirty="0" err="1">
                <a:solidFill>
                  <a:srgbClr val="1B2631"/>
                </a:solidFill>
                <a:latin typeface="Aptos"/>
              </a:rPr>
              <a:t>Curtici</a:t>
            </a:r>
            <a:endParaRPr lang="ro-RO" altLang="en-GB" sz="2000" dirty="0"/>
          </a:p>
          <a:p>
            <a:pPr>
              <a:spcAft>
                <a:spcPts val="400"/>
              </a:spcAft>
            </a:pPr>
            <a:r>
              <a:rPr lang="en-US" altLang="en-GB" sz="1900" b="0" dirty="0">
                <a:solidFill>
                  <a:srgbClr val="1B2631"/>
                </a:solidFill>
                <a:latin typeface="Aptos"/>
                <a:sym typeface="+mn-ea"/>
              </a:rPr>
              <a:t>Romanov Cristian</a:t>
            </a:r>
            <a:r>
              <a:rPr lang="ro-RO" altLang="en-GB" sz="1900" b="0" dirty="0">
                <a:solidFill>
                  <a:srgbClr val="1B2631"/>
                </a:solidFill>
                <a:latin typeface="Aptos"/>
                <a:sym typeface="+mn-ea"/>
              </a:rPr>
              <a:t> - </a:t>
            </a:r>
            <a:r>
              <a:rPr lang="en-US" altLang="en-GB" sz="1900" b="0" dirty="0" err="1">
                <a:solidFill>
                  <a:srgbClr val="1B2631"/>
                </a:solidFill>
                <a:latin typeface="Aptos"/>
                <a:sym typeface="+mn-ea"/>
              </a:rPr>
              <a:t>Școala</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Gimnazială</a:t>
            </a:r>
            <a:r>
              <a:rPr lang="en-US" altLang="en-GB" sz="1900" b="0" dirty="0">
                <a:solidFill>
                  <a:srgbClr val="1B2631"/>
                </a:solidFill>
                <a:latin typeface="Aptos"/>
                <a:sym typeface="+mn-ea"/>
              </a:rPr>
              <a:t> </a:t>
            </a:r>
            <a:r>
              <a:rPr lang="ro-RO" altLang="en-GB" sz="1900" b="0" dirty="0">
                <a:solidFill>
                  <a:srgbClr val="1B2631"/>
                </a:solidFill>
                <a:latin typeface="Aptos"/>
                <a:sym typeface="+mn-ea"/>
              </a:rPr>
              <a:t>„</a:t>
            </a:r>
            <a:r>
              <a:rPr lang="en-US" altLang="en-GB" sz="1900" b="0" dirty="0">
                <a:solidFill>
                  <a:srgbClr val="1B2631"/>
                </a:solidFill>
                <a:latin typeface="Aptos"/>
                <a:sym typeface="+mn-ea"/>
              </a:rPr>
              <a:t>Caius </a:t>
            </a:r>
            <a:r>
              <a:rPr lang="en-US" altLang="en-GB" sz="1900" b="0" dirty="0" err="1">
                <a:solidFill>
                  <a:srgbClr val="1B2631"/>
                </a:solidFill>
                <a:latin typeface="Aptos"/>
                <a:sym typeface="+mn-ea"/>
              </a:rPr>
              <a:t>Iacob</a:t>
            </a:r>
            <a:r>
              <a:rPr lang="ro-RO" altLang="en-GB" sz="1900" b="0" dirty="0">
                <a:solidFill>
                  <a:srgbClr val="1B2631"/>
                </a:solidFill>
                <a:latin typeface="Aptos"/>
                <a:sym typeface="+mn-ea"/>
              </a:rPr>
              <a:t>”</a:t>
            </a:r>
            <a:r>
              <a:rPr lang="en-US" altLang="en-GB" sz="1900" b="0" dirty="0">
                <a:solidFill>
                  <a:srgbClr val="1B2631"/>
                </a:solidFill>
                <a:latin typeface="Aptos"/>
                <a:sym typeface="+mn-ea"/>
              </a:rPr>
              <a:t> Arad</a:t>
            </a:r>
            <a:endParaRPr lang="ro-RO" altLang="en-GB" sz="2000" dirty="0">
              <a:sym typeface="+mn-ea"/>
            </a:endParaRPr>
          </a:p>
          <a:p>
            <a:pPr>
              <a:spcAft>
                <a:spcPts val="400"/>
              </a:spcAft>
            </a:pPr>
            <a:r>
              <a:rPr lang="en-US" altLang="en-GB" sz="1900" b="0" dirty="0">
                <a:solidFill>
                  <a:srgbClr val="1B2631"/>
                </a:solidFill>
                <a:latin typeface="Aptos"/>
                <a:sym typeface="+mn-ea"/>
              </a:rPr>
              <a:t>Tudoran Ramona </a:t>
            </a:r>
            <a:r>
              <a:rPr lang="ro-RO" altLang="en-GB" sz="1900" b="0" dirty="0">
                <a:solidFill>
                  <a:srgbClr val="1B2631"/>
                </a:solidFill>
                <a:latin typeface="Aptos"/>
                <a:sym typeface="+mn-ea"/>
              </a:rPr>
              <a:t>- Colegiul Național „</a:t>
            </a:r>
            <a:r>
              <a:rPr lang="en-US" altLang="en-GB" sz="1900" b="0" dirty="0" err="1">
                <a:solidFill>
                  <a:srgbClr val="1B2631"/>
                </a:solidFill>
                <a:latin typeface="Aptos"/>
                <a:sym typeface="+mn-ea"/>
              </a:rPr>
              <a:t>Vasile</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Goldiș</a:t>
            </a:r>
            <a:r>
              <a:rPr lang="ro-RO" altLang="en-GB" sz="1900" b="0" dirty="0">
                <a:solidFill>
                  <a:srgbClr val="1B2631"/>
                </a:solidFill>
                <a:latin typeface="Aptos"/>
                <a:sym typeface="+mn-ea"/>
              </a:rPr>
              <a:t>” Arad </a:t>
            </a:r>
            <a:endParaRPr lang="en-US" altLang="en-GB" sz="2000" dirty="0">
              <a:sym typeface="+mn-ea"/>
            </a:endParaRPr>
          </a:p>
          <a:p>
            <a:pPr>
              <a:spcAft>
                <a:spcPts val="400"/>
              </a:spcAft>
            </a:pPr>
            <a:endParaRPr lang="en-US" altLang="en-GB" sz="2000" dirty="0">
              <a:sym typeface="+mn-ea"/>
            </a:endParaRP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87</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45720" tIns="27432" rIns="45720" bIns="27432"/>
          <a:lstStyle/>
          <a:p>
            <a:pPr>
              <a:spcAft>
                <a:spcPts val="700"/>
              </a:spcAft>
            </a:pPr>
            <a:r>
              <a:rPr lang="ro-RO" altLang="en-GB" sz="2700" b="1" dirty="0">
                <a:solidFill>
                  <a:srgbClr val="1F374E"/>
                </a:solidFill>
                <a:latin typeface="Aptos"/>
              </a:rPr>
              <a:t>Cercuri pedagogice</a:t>
            </a:r>
            <a:r>
              <a:rPr lang="en-US" altLang="en-GB" sz="2700" b="1" dirty="0">
                <a:solidFill>
                  <a:srgbClr val="1F374E"/>
                </a:solidFill>
                <a:latin typeface="Aptos"/>
              </a:rPr>
              <a:t> 202</a:t>
            </a:r>
            <a:r>
              <a:rPr lang="ro-RO" altLang="en-GB" sz="2700" b="1" dirty="0">
                <a:solidFill>
                  <a:srgbClr val="1F374E"/>
                </a:solidFill>
                <a:latin typeface="Aptos"/>
              </a:rPr>
              <a:t>6</a:t>
            </a:r>
            <a:r>
              <a:rPr lang="en-US" altLang="en-GB" sz="2700" b="1" dirty="0">
                <a:solidFill>
                  <a:srgbClr val="1F374E"/>
                </a:solidFill>
                <a:latin typeface="Aptos"/>
              </a:rPr>
              <a:t>-202</a:t>
            </a:r>
            <a:r>
              <a:rPr lang="ro-RO" altLang="en-GB" sz="2700" b="1" dirty="0">
                <a:solidFill>
                  <a:srgbClr val="1F374E"/>
                </a:solidFill>
                <a:latin typeface="Aptos"/>
              </a:rPr>
              <a:t>7 </a:t>
            </a:r>
          </a:p>
        </p:txBody>
      </p:sp>
      <p:sp>
        <p:nvSpPr>
          <p:cNvPr id="3" name="Content Placeholder 2"/>
          <p:cNvSpPr>
            <a:spLocks noGrp="1"/>
          </p:cNvSpPr>
          <p:nvPr>
            <p:ph idx="1"/>
          </p:nvPr>
        </p:nvSpPr>
        <p:spPr>
          <a:xfrm>
            <a:off x="179387" y="1916832"/>
            <a:ext cx="8785225" cy="4191000"/>
          </a:xfrm>
        </p:spPr>
        <p:txBody>
          <a:bodyPr wrap="square" lIns="45720" tIns="27432" rIns="45720" bIns="27432">
            <a:normAutofit lnSpcReduction="10000"/>
          </a:bodyPr>
          <a:lstStyle/>
          <a:p>
            <a:pPr algn="just">
              <a:spcAft>
                <a:spcPts val="400"/>
              </a:spcAft>
            </a:pPr>
            <a:r>
              <a:rPr lang="en-US" altLang="en-GB" sz="1900" b="0" dirty="0">
                <a:solidFill>
                  <a:srgbClr val="1B2631"/>
                </a:solidFill>
                <a:latin typeface="Aptos"/>
              </a:rPr>
              <a:t>Arad 1 </a:t>
            </a:r>
            <a:r>
              <a:rPr lang="ro-RO" altLang="en-GB" sz="1900" b="0" dirty="0">
                <a:solidFill>
                  <a:srgbClr val="1B2631"/>
                </a:solidFill>
                <a:latin typeface="Aptos"/>
              </a:rPr>
              <a:t>– </a:t>
            </a:r>
            <a:r>
              <a:rPr lang="en-US" altLang="en-GB" sz="1900" b="0" dirty="0">
                <a:solidFill>
                  <a:srgbClr val="1B2631"/>
                </a:solidFill>
                <a:latin typeface="Aptos"/>
              </a:rPr>
              <a:t>Both Maria, </a:t>
            </a:r>
            <a:r>
              <a:rPr lang="ro-RO" altLang="en-GB" sz="1900" b="0" dirty="0">
                <a:solidFill>
                  <a:srgbClr val="1B2631"/>
                </a:solidFill>
                <a:latin typeface="Aptos"/>
                <a:sym typeface="+mn-ea"/>
              </a:rPr>
              <a:t>Colegiul Național „Moise Nicoară” Arad </a:t>
            </a:r>
            <a:endParaRPr lang="en-US" altLang="en-GB" sz="2200" dirty="0">
              <a:sym typeface="+mn-ea"/>
            </a:endParaRPr>
          </a:p>
          <a:p>
            <a:pPr algn="just">
              <a:spcAft>
                <a:spcPts val="400"/>
              </a:spcAft>
            </a:pPr>
            <a:r>
              <a:rPr lang="en-US" altLang="en-GB" sz="1900" b="0" dirty="0">
                <a:solidFill>
                  <a:srgbClr val="1B2631"/>
                </a:solidFill>
                <a:latin typeface="Aptos"/>
              </a:rPr>
              <a:t>Arad 2 </a:t>
            </a:r>
            <a:r>
              <a:rPr lang="ro-RO" altLang="en-GB" sz="1900" b="0" dirty="0">
                <a:solidFill>
                  <a:srgbClr val="1B2631"/>
                </a:solidFill>
                <a:latin typeface="Aptos"/>
              </a:rPr>
              <a:t>– </a:t>
            </a:r>
            <a:r>
              <a:rPr lang="en-US" altLang="en-GB" sz="1900" b="0" dirty="0">
                <a:solidFill>
                  <a:srgbClr val="1B2631"/>
                </a:solidFill>
                <a:latin typeface="Aptos"/>
              </a:rPr>
              <a:t>Pellegrini Lilla, </a:t>
            </a:r>
            <a:r>
              <a:rPr lang="ro-RO" altLang="en-GB" sz="1900" b="0" dirty="0">
                <a:solidFill>
                  <a:srgbClr val="1B2631"/>
                </a:solidFill>
                <a:latin typeface="Aptos"/>
                <a:sym typeface="+mn-ea"/>
              </a:rPr>
              <a:t>Liceul Național de Informatică Arad</a:t>
            </a:r>
            <a:endParaRPr lang="en-US" altLang="en-GB" sz="2200" dirty="0">
              <a:sym typeface="+mn-ea"/>
            </a:endParaRPr>
          </a:p>
          <a:p>
            <a:pPr algn="just">
              <a:spcAft>
                <a:spcPts val="400"/>
              </a:spcAft>
            </a:pPr>
            <a:r>
              <a:rPr lang="en-US" altLang="en-GB" sz="1900" b="0" dirty="0">
                <a:solidFill>
                  <a:srgbClr val="1B2631"/>
                </a:solidFill>
                <a:latin typeface="Aptos"/>
              </a:rPr>
              <a:t>Arad 3 </a:t>
            </a:r>
            <a:r>
              <a:rPr lang="ro-RO" altLang="en-GB" sz="1900" b="0" dirty="0">
                <a:solidFill>
                  <a:srgbClr val="1B2631"/>
                </a:solidFill>
                <a:latin typeface="Aptos"/>
              </a:rPr>
              <a:t>– </a:t>
            </a:r>
            <a:r>
              <a:rPr lang="en-US" altLang="en-GB" sz="1900" b="0" dirty="0" err="1">
                <a:solidFill>
                  <a:srgbClr val="1B2631"/>
                </a:solidFill>
                <a:latin typeface="Aptos"/>
                <a:sym typeface="+mn-ea"/>
              </a:rPr>
              <a:t>Crucean</a:t>
            </a:r>
            <a:r>
              <a:rPr lang="en-US" altLang="en-GB" sz="1900" b="0" dirty="0">
                <a:solidFill>
                  <a:srgbClr val="1B2631"/>
                </a:solidFill>
                <a:latin typeface="Aptos"/>
                <a:sym typeface="+mn-ea"/>
              </a:rPr>
              <a:t> Adriana </a:t>
            </a:r>
            <a:r>
              <a:rPr lang="ro-RO" altLang="en-GB" sz="1900" b="0" dirty="0">
                <a:solidFill>
                  <a:srgbClr val="1B2631"/>
                </a:solidFill>
                <a:latin typeface="Aptos"/>
                <a:sym typeface="+mn-ea"/>
              </a:rPr>
              <a:t>- Colegiul Național „</a:t>
            </a:r>
            <a:r>
              <a:rPr lang="en-US" altLang="en-GB" sz="1900" b="0" dirty="0" err="1">
                <a:solidFill>
                  <a:srgbClr val="1B2631"/>
                </a:solidFill>
                <a:latin typeface="Aptos"/>
                <a:sym typeface="+mn-ea"/>
              </a:rPr>
              <a:t>Preparandia</a:t>
            </a:r>
            <a:r>
              <a:rPr lang="en-US" altLang="en-GB" sz="1900" b="0" dirty="0">
                <a:solidFill>
                  <a:srgbClr val="1B2631"/>
                </a:solidFill>
                <a:latin typeface="Aptos"/>
                <a:sym typeface="+mn-ea"/>
              </a:rPr>
              <a:t> – Dimitrie </a:t>
            </a:r>
            <a:r>
              <a:rPr lang="en-US" altLang="en-GB" sz="1900" b="0" dirty="0" err="1">
                <a:solidFill>
                  <a:srgbClr val="1B2631"/>
                </a:solidFill>
                <a:latin typeface="Aptos"/>
                <a:sym typeface="+mn-ea"/>
              </a:rPr>
              <a:t>Țichindeal</a:t>
            </a:r>
            <a:r>
              <a:rPr lang="ro-RO" altLang="en-GB" sz="1900" b="0" dirty="0">
                <a:solidFill>
                  <a:srgbClr val="1B2631"/>
                </a:solidFill>
                <a:latin typeface="Aptos"/>
                <a:sym typeface="+mn-ea"/>
              </a:rPr>
              <a:t>” Arad</a:t>
            </a:r>
            <a:endParaRPr lang="en-US" altLang="en-GB" sz="2200" dirty="0">
              <a:sym typeface="+mn-ea"/>
            </a:endParaRPr>
          </a:p>
          <a:p>
            <a:pPr algn="just">
              <a:spcAft>
                <a:spcPts val="400"/>
              </a:spcAft>
            </a:pPr>
            <a:r>
              <a:rPr lang="en-US" altLang="en-GB" sz="1900" b="0" dirty="0">
                <a:solidFill>
                  <a:srgbClr val="1B2631"/>
                </a:solidFill>
                <a:latin typeface="Aptos"/>
              </a:rPr>
              <a:t>Arad 4 </a:t>
            </a:r>
            <a:r>
              <a:rPr lang="ro-RO" altLang="en-GB" sz="1900" b="0" dirty="0">
                <a:solidFill>
                  <a:srgbClr val="1B2631"/>
                </a:solidFill>
                <a:latin typeface="Aptos"/>
              </a:rPr>
              <a:t>– </a:t>
            </a:r>
            <a:r>
              <a:rPr lang="en-US" altLang="en-GB" sz="1900" b="0" dirty="0" err="1">
                <a:solidFill>
                  <a:srgbClr val="1B2631"/>
                </a:solidFill>
                <a:latin typeface="Aptos"/>
              </a:rPr>
              <a:t>Aldescu</a:t>
            </a:r>
            <a:r>
              <a:rPr lang="en-US" altLang="en-GB" sz="1900" b="0" dirty="0">
                <a:solidFill>
                  <a:srgbClr val="1B2631"/>
                </a:solidFill>
                <a:latin typeface="Aptos"/>
              </a:rPr>
              <a:t> Mirela, </a:t>
            </a:r>
            <a:r>
              <a:rPr lang="ro-RO" altLang="en-GB" sz="1900" b="0" dirty="0">
                <a:solidFill>
                  <a:srgbClr val="1B2631"/>
                </a:solidFill>
                <a:latin typeface="Aptos"/>
                <a:sym typeface="+mn-ea"/>
              </a:rPr>
              <a:t>Colegiul Național „</a:t>
            </a:r>
            <a:r>
              <a:rPr lang="en-US" altLang="en-GB" sz="1900" b="0" dirty="0" err="1">
                <a:solidFill>
                  <a:srgbClr val="1B2631"/>
                </a:solidFill>
                <a:latin typeface="Aptos"/>
                <a:sym typeface="+mn-ea"/>
              </a:rPr>
              <a:t>Vasile</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Goldiș</a:t>
            </a:r>
            <a:r>
              <a:rPr lang="ro-RO" altLang="en-GB" sz="1900" b="0" dirty="0">
                <a:solidFill>
                  <a:srgbClr val="1B2631"/>
                </a:solidFill>
                <a:latin typeface="Aptos"/>
                <a:sym typeface="+mn-ea"/>
              </a:rPr>
              <a:t>” Arad </a:t>
            </a:r>
            <a:endParaRPr lang="en-US" altLang="en-GB" sz="2200" dirty="0">
              <a:sym typeface="+mn-ea"/>
            </a:endParaRPr>
          </a:p>
          <a:p>
            <a:pPr algn="just">
              <a:spcAft>
                <a:spcPts val="400"/>
              </a:spcAft>
            </a:pPr>
            <a:r>
              <a:rPr lang="ro-RO" altLang="en-GB" sz="1900" b="0" dirty="0">
                <a:solidFill>
                  <a:srgbClr val="1B2631"/>
                </a:solidFill>
                <a:latin typeface="Aptos"/>
                <a:sym typeface="+mn-ea"/>
              </a:rPr>
              <a:t>zona </a:t>
            </a:r>
            <a:r>
              <a:rPr lang="en-US" altLang="en-GB" sz="1900" b="0" dirty="0" err="1">
                <a:solidFill>
                  <a:srgbClr val="1B2631"/>
                </a:solidFill>
                <a:latin typeface="Aptos"/>
                <a:sym typeface="+mn-ea"/>
              </a:rPr>
              <a:t>Chișineu</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Criș</a:t>
            </a:r>
            <a:r>
              <a:rPr lang="ro-RO" altLang="en-GB" sz="1900" b="0" dirty="0">
                <a:solidFill>
                  <a:srgbClr val="1B2631"/>
                </a:solidFill>
                <a:latin typeface="Aptos"/>
                <a:sym typeface="+mn-ea"/>
              </a:rPr>
              <a:t> - </a:t>
            </a:r>
            <a:r>
              <a:rPr lang="ro-RO" altLang="en-GB" sz="1900" b="0" dirty="0">
                <a:solidFill>
                  <a:srgbClr val="1B2631"/>
                </a:solidFill>
                <a:latin typeface="Aptos"/>
              </a:rPr>
              <a:t> </a:t>
            </a:r>
            <a:r>
              <a:rPr lang="en-US" altLang="en-GB" sz="1900" b="0" dirty="0" err="1">
                <a:solidFill>
                  <a:srgbClr val="1B2631"/>
                </a:solidFill>
                <a:latin typeface="Aptos"/>
                <a:sym typeface="+mn-ea"/>
              </a:rPr>
              <a:t>Brândaș</a:t>
            </a:r>
            <a:r>
              <a:rPr lang="en-US" altLang="en-GB" sz="1900" b="0" dirty="0">
                <a:solidFill>
                  <a:srgbClr val="1B2631"/>
                </a:solidFill>
                <a:latin typeface="Aptos"/>
                <a:sym typeface="+mn-ea"/>
              </a:rPr>
              <a:t> Adriana</a:t>
            </a:r>
            <a:r>
              <a:rPr lang="ro-RO" altLang="en-GB" sz="1900" b="0" dirty="0">
                <a:solidFill>
                  <a:srgbClr val="1B2631"/>
                </a:solidFill>
                <a:latin typeface="Aptos"/>
                <a:sym typeface="+mn-ea"/>
              </a:rPr>
              <a:t>- Liceul „</a:t>
            </a:r>
            <a:r>
              <a:rPr lang="en-US" altLang="en-GB" sz="1900" b="0" dirty="0">
                <a:solidFill>
                  <a:srgbClr val="1B2631"/>
                </a:solidFill>
                <a:latin typeface="Aptos"/>
                <a:sym typeface="+mn-ea"/>
              </a:rPr>
              <a:t>Mihai </a:t>
            </a:r>
            <a:r>
              <a:rPr lang="en-US" altLang="en-GB" sz="1900" b="0" dirty="0" err="1">
                <a:solidFill>
                  <a:srgbClr val="1B2631"/>
                </a:solidFill>
                <a:latin typeface="Aptos"/>
                <a:sym typeface="+mn-ea"/>
              </a:rPr>
              <a:t>Veliciu</a:t>
            </a:r>
            <a:r>
              <a:rPr lang="ro-RO" altLang="en-GB" sz="1900" b="0" dirty="0">
                <a:solidFill>
                  <a:srgbClr val="1B2631"/>
                </a:solidFill>
                <a:latin typeface="Aptos"/>
                <a:sym typeface="+mn-ea"/>
              </a:rPr>
              <a:t>” </a:t>
            </a:r>
            <a:r>
              <a:rPr lang="en-US" altLang="en-GB" sz="1900" b="0" dirty="0" err="1">
                <a:solidFill>
                  <a:srgbClr val="1B2631"/>
                </a:solidFill>
                <a:latin typeface="Aptos"/>
                <a:sym typeface="+mn-ea"/>
              </a:rPr>
              <a:t>Chișineu</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Criș</a:t>
            </a:r>
            <a:endParaRPr lang="en-US" altLang="en-GB" sz="2200" dirty="0">
              <a:sym typeface="+mn-ea"/>
            </a:endParaRPr>
          </a:p>
          <a:p>
            <a:pPr algn="just">
              <a:spcAft>
                <a:spcPts val="400"/>
              </a:spcAft>
            </a:pPr>
            <a:r>
              <a:rPr lang="ro-RO" altLang="en-GB" sz="1900" b="0" dirty="0">
                <a:solidFill>
                  <a:srgbClr val="1B2631"/>
                </a:solidFill>
                <a:latin typeface="Aptos"/>
                <a:sym typeface="+mn-ea"/>
              </a:rPr>
              <a:t>zona Ineu - </a:t>
            </a:r>
            <a:r>
              <a:rPr lang="ro-RO" altLang="en-GB" sz="1900" b="0" dirty="0">
                <a:solidFill>
                  <a:srgbClr val="1B2631"/>
                </a:solidFill>
                <a:latin typeface="Aptos"/>
              </a:rPr>
              <a:t> </a:t>
            </a:r>
            <a:r>
              <a:rPr lang="en-US" altLang="en-GB" sz="1900" b="0" dirty="0" err="1">
                <a:solidFill>
                  <a:srgbClr val="1B2631"/>
                </a:solidFill>
                <a:latin typeface="Aptos"/>
                <a:sym typeface="+mn-ea"/>
              </a:rPr>
              <a:t>Viașu</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Ciprian</a:t>
            </a:r>
            <a:r>
              <a:rPr lang="en-US" altLang="en-GB" sz="1900" b="0" dirty="0">
                <a:solidFill>
                  <a:srgbClr val="1B2631"/>
                </a:solidFill>
                <a:latin typeface="Aptos"/>
                <a:sym typeface="+mn-ea"/>
              </a:rPr>
              <a:t> </a:t>
            </a:r>
            <a:r>
              <a:rPr lang="ro-RO" altLang="en-GB" sz="1900" b="0" dirty="0">
                <a:solidFill>
                  <a:srgbClr val="1B2631"/>
                </a:solidFill>
                <a:latin typeface="Aptos"/>
                <a:sym typeface="+mn-ea"/>
              </a:rPr>
              <a:t>- </a:t>
            </a:r>
            <a:r>
              <a:rPr lang="en-US" altLang="en-GB" sz="1900" b="0" dirty="0" err="1">
                <a:solidFill>
                  <a:srgbClr val="1B2631"/>
                </a:solidFill>
                <a:latin typeface="Aptos"/>
                <a:sym typeface="+mn-ea"/>
              </a:rPr>
              <a:t>Școala</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Gimnazială</a:t>
            </a:r>
            <a:r>
              <a:rPr lang="ro-RO" altLang="en-GB" sz="1900" b="0" dirty="0">
                <a:solidFill>
                  <a:srgbClr val="1B2631"/>
                </a:solidFill>
                <a:latin typeface="Aptos"/>
                <a:sym typeface="+mn-ea"/>
              </a:rPr>
              <a:t> „</a:t>
            </a:r>
            <a:r>
              <a:rPr lang="en-US" altLang="en-GB" sz="1900" b="0" dirty="0">
                <a:solidFill>
                  <a:srgbClr val="1B2631"/>
                </a:solidFill>
                <a:latin typeface="Aptos"/>
                <a:sym typeface="+mn-ea"/>
              </a:rPr>
              <a:t>Emil </a:t>
            </a:r>
            <a:r>
              <a:rPr lang="en-US" altLang="en-GB" sz="1900" b="0" dirty="0" err="1">
                <a:solidFill>
                  <a:srgbClr val="1B2631"/>
                </a:solidFill>
                <a:latin typeface="Aptos"/>
                <a:sym typeface="+mn-ea"/>
              </a:rPr>
              <a:t>Monția</a:t>
            </a:r>
            <a:r>
              <a:rPr lang="ro-RO" altLang="en-GB" sz="1900" b="0" dirty="0">
                <a:solidFill>
                  <a:srgbClr val="1B2631"/>
                </a:solidFill>
                <a:latin typeface="Aptos"/>
                <a:sym typeface="+mn-ea"/>
              </a:rPr>
              <a:t>” </a:t>
            </a:r>
            <a:r>
              <a:rPr lang="en-US" altLang="en-GB" sz="1900" b="0" dirty="0" err="1">
                <a:solidFill>
                  <a:srgbClr val="1B2631"/>
                </a:solidFill>
                <a:latin typeface="Aptos"/>
                <a:sym typeface="+mn-ea"/>
              </a:rPr>
              <a:t>Șicula</a:t>
            </a:r>
            <a:endParaRPr lang="en-US" altLang="en-GB" sz="2200" dirty="0">
              <a:sym typeface="+mn-ea"/>
            </a:endParaRPr>
          </a:p>
          <a:p>
            <a:pPr algn="just">
              <a:spcAft>
                <a:spcPts val="400"/>
              </a:spcAft>
            </a:pPr>
            <a:r>
              <a:rPr lang="ro-RO" altLang="en-GB" sz="1900" b="0" dirty="0">
                <a:solidFill>
                  <a:srgbClr val="1B2631"/>
                </a:solidFill>
                <a:latin typeface="Aptos"/>
              </a:rPr>
              <a:t>zona Lipova – </a:t>
            </a:r>
            <a:r>
              <a:rPr lang="en-US" altLang="en-GB" sz="1900" b="0" dirty="0">
                <a:solidFill>
                  <a:srgbClr val="1B2631"/>
                </a:solidFill>
                <a:latin typeface="Aptos"/>
                <a:sym typeface="+mn-ea"/>
              </a:rPr>
              <a:t>Nicolae Daniela</a:t>
            </a:r>
            <a:r>
              <a:rPr lang="ro-RO" altLang="en-GB" sz="1900" b="0" dirty="0">
                <a:solidFill>
                  <a:srgbClr val="1B2631"/>
                </a:solidFill>
                <a:latin typeface="Aptos"/>
                <a:sym typeface="+mn-ea"/>
              </a:rPr>
              <a:t>, Liceul „</a:t>
            </a:r>
            <a:r>
              <a:rPr lang="en-US" altLang="en-GB" sz="1900" b="0" dirty="0" err="1">
                <a:solidFill>
                  <a:srgbClr val="1B2631"/>
                </a:solidFill>
                <a:latin typeface="Aptos"/>
                <a:sym typeface="+mn-ea"/>
              </a:rPr>
              <a:t>Atanasie</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Marienescu</a:t>
            </a:r>
            <a:r>
              <a:rPr lang="ro-RO" altLang="en-GB" sz="1900" b="0" dirty="0">
                <a:solidFill>
                  <a:srgbClr val="1B2631"/>
                </a:solidFill>
                <a:latin typeface="Aptos"/>
                <a:sym typeface="+mn-ea"/>
              </a:rPr>
              <a:t>” </a:t>
            </a:r>
            <a:r>
              <a:rPr lang="en-US" altLang="en-GB" sz="1900" b="0" dirty="0" err="1">
                <a:solidFill>
                  <a:srgbClr val="1B2631"/>
                </a:solidFill>
                <a:latin typeface="Aptos"/>
                <a:sym typeface="+mn-ea"/>
              </a:rPr>
              <a:t>Lipova</a:t>
            </a:r>
            <a:endParaRPr lang="ro-RO" altLang="en-GB" sz="2200" dirty="0">
              <a:sym typeface="+mn-ea"/>
            </a:endParaRPr>
          </a:p>
          <a:p>
            <a:pPr algn="just">
              <a:spcAft>
                <a:spcPts val="400"/>
              </a:spcAft>
            </a:pPr>
            <a:r>
              <a:rPr lang="ro-RO" altLang="en-GB" sz="1900" b="0" dirty="0">
                <a:solidFill>
                  <a:srgbClr val="1B2631"/>
                </a:solidFill>
                <a:latin typeface="Aptos"/>
                <a:sym typeface="+mn-ea"/>
              </a:rPr>
              <a:t>zona Sebiș</a:t>
            </a:r>
            <a:r>
              <a:rPr lang="en-US" altLang="en-GB" sz="1900" b="0" dirty="0">
                <a:solidFill>
                  <a:srgbClr val="1B2631"/>
                </a:solidFill>
                <a:latin typeface="Aptos"/>
                <a:sym typeface="+mn-ea"/>
              </a:rPr>
              <a:t> </a:t>
            </a:r>
            <a:r>
              <a:rPr lang="ro-RO" altLang="en-GB" sz="1900" b="0" dirty="0">
                <a:solidFill>
                  <a:srgbClr val="1B2631"/>
                </a:solidFill>
                <a:latin typeface="Aptos"/>
                <a:sym typeface="+mn-ea"/>
              </a:rPr>
              <a:t>- </a:t>
            </a:r>
            <a:r>
              <a:rPr lang="en-US" altLang="en-GB" sz="1900" b="0" dirty="0" err="1">
                <a:solidFill>
                  <a:srgbClr val="1B2631"/>
                </a:solidFill>
                <a:latin typeface="Aptos"/>
                <a:sym typeface="+mn-ea"/>
              </a:rPr>
              <a:t>Costea</a:t>
            </a:r>
            <a:r>
              <a:rPr lang="en-US" altLang="en-GB" sz="1900" b="0" dirty="0">
                <a:solidFill>
                  <a:srgbClr val="1B2631"/>
                </a:solidFill>
                <a:latin typeface="Aptos"/>
                <a:sym typeface="+mn-ea"/>
              </a:rPr>
              <a:t> Angela </a:t>
            </a:r>
            <a:r>
              <a:rPr lang="ro-RO" altLang="en-GB" sz="1900" b="0" dirty="0">
                <a:solidFill>
                  <a:srgbClr val="1B2631"/>
                </a:solidFill>
                <a:latin typeface="Aptos"/>
                <a:sym typeface="+mn-ea"/>
              </a:rPr>
              <a:t>– Liceul</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Teoretic</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Sebiș</a:t>
            </a:r>
            <a:endParaRPr lang="ro-RO" altLang="en-GB" sz="2200" dirty="0">
              <a:sym typeface="+mn-ea"/>
            </a:endParaRP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88</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45720" tIns="27432" rIns="45720" bIns="27432"/>
          <a:lstStyle/>
          <a:p>
            <a:pPr>
              <a:spcAft>
                <a:spcPts val="700"/>
              </a:spcAft>
            </a:pPr>
            <a:r>
              <a:rPr lang="ro-RO" altLang="en-GB" sz="2700" b="1">
                <a:solidFill>
                  <a:srgbClr val="1F374E"/>
                </a:solidFill>
                <a:latin typeface="Aptos"/>
              </a:rPr>
              <a:t>Cercuri pedagogice </a:t>
            </a:r>
            <a:endParaRPr lang="ro-RO" altLang="en-GB" dirty="0"/>
          </a:p>
        </p:txBody>
      </p:sp>
      <p:sp>
        <p:nvSpPr>
          <p:cNvPr id="3" name="Content Placeholder 2"/>
          <p:cNvSpPr>
            <a:spLocks noGrp="1"/>
          </p:cNvSpPr>
          <p:nvPr>
            <p:ph idx="1"/>
          </p:nvPr>
        </p:nvSpPr>
        <p:spPr>
          <a:xfrm>
            <a:off x="179387" y="1916832"/>
            <a:ext cx="8785225" cy="4191000"/>
          </a:xfrm>
        </p:spPr>
        <p:txBody>
          <a:bodyPr wrap="square" lIns="45720" tIns="27432" rIns="45720" bIns="27432"/>
          <a:lstStyle/>
          <a:p>
            <a:pPr algn="just">
              <a:spcAft>
                <a:spcPts val="400"/>
              </a:spcAft>
            </a:pPr>
            <a:r>
              <a:rPr lang="en-US" altLang="en-GB" sz="1900" b="0" dirty="0">
                <a:solidFill>
                  <a:srgbClr val="1B2631"/>
                </a:solidFill>
                <a:latin typeface="Aptos"/>
              </a:rPr>
              <a:t>Arad 1 </a:t>
            </a:r>
            <a:r>
              <a:rPr lang="ro-RO" altLang="en-GB" sz="1900" b="0" dirty="0">
                <a:solidFill>
                  <a:srgbClr val="1B2631"/>
                </a:solidFill>
                <a:latin typeface="Aptos"/>
              </a:rPr>
              <a:t>– </a:t>
            </a:r>
            <a:r>
              <a:rPr lang="en-US" altLang="en-GB" sz="1900" b="0" dirty="0">
                <a:solidFill>
                  <a:srgbClr val="1B2631"/>
                </a:solidFill>
                <a:latin typeface="Aptos"/>
              </a:rPr>
              <a:t>Both Maria, </a:t>
            </a:r>
            <a:r>
              <a:rPr lang="ro-RO" altLang="en-GB" sz="1900" b="0" dirty="0">
                <a:solidFill>
                  <a:srgbClr val="1B2631"/>
                </a:solidFill>
                <a:latin typeface="Aptos"/>
                <a:sym typeface="+mn-ea"/>
              </a:rPr>
              <a:t>Colegiul Național „Moise Nicoară” Arad </a:t>
            </a:r>
            <a:endParaRPr lang="en-US" altLang="en-GB" sz="2200" dirty="0">
              <a:sym typeface="+mn-ea"/>
            </a:endParaRPr>
          </a:p>
          <a:p>
            <a:pPr marL="0" indent="0" algn="just">
              <a:spcAft>
                <a:spcPts val="400"/>
              </a:spcAft>
              <a:buNone/>
            </a:pPr>
            <a:endParaRPr lang="en-US" altLang="en-GB" sz="2200" dirty="0">
              <a:sym typeface="+mn-ea"/>
            </a:endParaRPr>
          </a:p>
        </p:txBody>
      </p:sp>
      <p:graphicFrame>
        <p:nvGraphicFramePr>
          <p:cNvPr id="5" name="Tabel 4">
            <a:extLst>
              <a:ext uri="{FF2B5EF4-FFF2-40B4-BE49-F238E27FC236}">
                <a16:creationId xmlns:a16="http://schemas.microsoft.com/office/drawing/2014/main" id="{3E27D8DA-A684-555B-4459-7BA92F34967E}"/>
              </a:ext>
            </a:extLst>
          </p:cNvPr>
          <p:cNvGraphicFramePr>
            <a:graphicFrameLocks noGrp="1"/>
          </p:cNvGraphicFramePr>
          <p:nvPr>
            <p:extLst>
              <p:ext uri="{D42A27DB-BD31-4B8C-83A1-F6EECF244321}">
                <p14:modId xmlns:p14="http://schemas.microsoft.com/office/powerpoint/2010/main" val="2316791376"/>
              </p:ext>
            </p:extLst>
          </p:nvPr>
        </p:nvGraphicFramePr>
        <p:xfrm>
          <a:off x="1097358" y="2616560"/>
          <a:ext cx="7291065" cy="3622920"/>
        </p:xfrm>
        <a:graphic>
          <a:graphicData uri="http://schemas.openxmlformats.org/drawingml/2006/table">
            <a:tbl>
              <a:tblPr>
                <a:tableStyleId>{5C22544A-7EE6-4342-B048-85BDC9FD1C3A}</a:tableStyleId>
              </a:tblPr>
              <a:tblGrid>
                <a:gridCol w="7291065">
                  <a:extLst>
                    <a:ext uri="{9D8B030D-6E8A-4147-A177-3AD203B41FA5}">
                      <a16:colId xmlns:a16="http://schemas.microsoft.com/office/drawing/2014/main" val="312788008"/>
                    </a:ext>
                  </a:extLst>
                </a:gridCol>
              </a:tblGrid>
              <a:tr h="362292">
                <a:tc>
                  <a:txBody>
                    <a:bodyPr/>
                    <a:lstStyle/>
                    <a:p>
                      <a:pPr algn="l" rtl="0" fontAlgn="b">
                        <a:buNone/>
                      </a:pPr>
                      <a:r>
                        <a:rPr lang="ro-RO" sz="1100" b="1" u="none" strike="noStrike">
                          <a:solidFill>
                            <a:srgbClr val="FFFFFF"/>
                          </a:solidFill>
                          <a:effectLst/>
                          <a:latin typeface="Aptos"/>
                        </a:rPr>
                        <a:t>COLEGIUL DE ARTE "SABIN DRAGOI" ARAD</a:t>
                      </a:r>
                      <a:endParaRPr lang="ro-RO" sz="1800" b="0" i="0" u="none" strike="noStrike">
                        <a:solidFill>
                          <a:srgbClr val="000000"/>
                        </a:solidFill>
                        <a:effectLst/>
                        <a:latin typeface="Tw Cen MT" panose="020B0602020104020603" pitchFamily="34" charset="-18"/>
                      </a:endParaRPr>
                    </a:p>
                  </a:txBody>
                  <a:tcPr marL="50292" marR="50292" marT="32004" marB="32004" anchor="b">
                    <a:solidFill>
                      <a:srgbClr val="1F374E"/>
                    </a:solidFill>
                  </a:tcPr>
                </a:tc>
                <a:extLst>
                  <a:ext uri="{0D108BD9-81ED-4DB2-BD59-A6C34878D82A}">
                    <a16:rowId xmlns:a16="http://schemas.microsoft.com/office/drawing/2014/main" val="2409375709"/>
                  </a:ext>
                </a:extLst>
              </a:tr>
              <a:tr h="362292">
                <a:tc>
                  <a:txBody>
                    <a:bodyPr/>
                    <a:lstStyle/>
                    <a:p>
                      <a:pPr algn="l" rtl="0" fontAlgn="b">
                        <a:buNone/>
                      </a:pPr>
                      <a:r>
                        <a:rPr lang="ro-RO" sz="1050" b="0" u="none" strike="noStrike">
                          <a:solidFill>
                            <a:srgbClr val="1B2631"/>
                          </a:solidFill>
                          <a:effectLst/>
                          <a:latin typeface="Aptos"/>
                        </a:rPr>
                        <a:t>COLEGIUL NAŢIONAL "MOISE NICOARĂ" ARAD</a:t>
                      </a:r>
                      <a:endParaRPr lang="ro-RO" sz="18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1404983980"/>
                  </a:ext>
                </a:extLst>
              </a:tr>
              <a:tr h="362292">
                <a:tc>
                  <a:txBody>
                    <a:bodyPr/>
                    <a:lstStyle/>
                    <a:p>
                      <a:pPr algn="l" rtl="0" fontAlgn="b">
                        <a:buNone/>
                      </a:pPr>
                      <a:r>
                        <a:rPr lang="ro-RO" sz="1050" b="0" u="none" strike="noStrike">
                          <a:solidFill>
                            <a:srgbClr val="1B2631"/>
                          </a:solidFill>
                          <a:effectLst/>
                          <a:latin typeface="Aptos"/>
                        </a:rPr>
                        <a:t>LICEUL SPECIAL "SFÂNTA MARIA" ARAD</a:t>
                      </a:r>
                      <a:endParaRPr lang="ro-RO" sz="18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4257806957"/>
                  </a:ext>
                </a:extLst>
              </a:tr>
              <a:tr h="362292">
                <a:tc>
                  <a:txBody>
                    <a:bodyPr/>
                    <a:lstStyle/>
                    <a:p>
                      <a:pPr algn="l" rtl="0" fontAlgn="b">
                        <a:buNone/>
                      </a:pPr>
                      <a:r>
                        <a:rPr lang="ro-RO" sz="1050" b="0" u="none" strike="noStrike">
                          <a:solidFill>
                            <a:srgbClr val="1B2631"/>
                          </a:solidFill>
                          <a:effectLst/>
                          <a:latin typeface="Aptos"/>
                        </a:rPr>
                        <a:t>LICEUL TEHNOLOGIC "REGINA MARIA" ARAD</a:t>
                      </a:r>
                      <a:endParaRPr lang="ro-RO" sz="18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180078555"/>
                  </a:ext>
                </a:extLst>
              </a:tr>
              <a:tr h="362292">
                <a:tc>
                  <a:txBody>
                    <a:bodyPr/>
                    <a:lstStyle/>
                    <a:p>
                      <a:pPr algn="l" rtl="0" fontAlgn="b">
                        <a:buNone/>
                      </a:pPr>
                      <a:r>
                        <a:rPr lang="ro-RO" sz="1050" b="0" u="none" strike="noStrike">
                          <a:solidFill>
                            <a:srgbClr val="1B2631"/>
                          </a:solidFill>
                          <a:effectLst/>
                          <a:latin typeface="Aptos"/>
                        </a:rPr>
                        <a:t>LICEUL TEHNOLOGIC DE INDUSTRIE ALIMENTARĂ ARAD</a:t>
                      </a:r>
                      <a:endParaRPr lang="ro-RO" sz="18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446046798"/>
                  </a:ext>
                </a:extLst>
              </a:tr>
              <a:tr h="362292">
                <a:tc>
                  <a:txBody>
                    <a:bodyPr/>
                    <a:lstStyle/>
                    <a:p>
                      <a:pPr algn="l" rtl="0" fontAlgn="b">
                        <a:buNone/>
                      </a:pPr>
                      <a:r>
                        <a:rPr lang="ro-RO" sz="1050" b="0" u="none" strike="noStrike">
                          <a:solidFill>
                            <a:srgbClr val="1B2631"/>
                          </a:solidFill>
                          <a:effectLst/>
                          <a:latin typeface="Aptos"/>
                        </a:rPr>
                        <a:t>LICEUL TEHNOLOGIC VINGA</a:t>
                      </a:r>
                      <a:endParaRPr lang="ro-RO" sz="18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118611109"/>
                  </a:ext>
                </a:extLst>
              </a:tr>
              <a:tr h="362292">
                <a:tc>
                  <a:txBody>
                    <a:bodyPr/>
                    <a:lstStyle/>
                    <a:p>
                      <a:pPr algn="l" rtl="0" fontAlgn="b">
                        <a:buNone/>
                      </a:pPr>
                      <a:r>
                        <a:rPr lang="ro-RO" sz="1050" b="0" u="none" strike="noStrike">
                          <a:solidFill>
                            <a:srgbClr val="1B2631"/>
                          </a:solidFill>
                          <a:effectLst/>
                          <a:latin typeface="Aptos"/>
                        </a:rPr>
                        <a:t>ŞCOALA GIMNAZIALĂ "AUREL VLAICU" ARAD</a:t>
                      </a:r>
                      <a:endParaRPr lang="ro-RO" sz="18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527831471"/>
                  </a:ext>
                </a:extLst>
              </a:tr>
              <a:tr h="362292">
                <a:tc>
                  <a:txBody>
                    <a:bodyPr/>
                    <a:lstStyle/>
                    <a:p>
                      <a:pPr algn="l" rtl="0" fontAlgn="b">
                        <a:buNone/>
                      </a:pPr>
                      <a:r>
                        <a:rPr lang="ro-RO" sz="1050" b="0" u="none" strike="noStrike">
                          <a:solidFill>
                            <a:srgbClr val="1B2631"/>
                          </a:solidFill>
                          <a:effectLst/>
                          <a:latin typeface="Aptos"/>
                        </a:rPr>
                        <a:t>ŞCOALA GIMNAZIALĂ "AVRAM IANCU" ARAD</a:t>
                      </a:r>
                      <a:endParaRPr lang="ro-RO" sz="18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4215529190"/>
                  </a:ext>
                </a:extLst>
              </a:tr>
              <a:tr h="362292">
                <a:tc>
                  <a:txBody>
                    <a:bodyPr/>
                    <a:lstStyle/>
                    <a:p>
                      <a:pPr algn="l" rtl="0" fontAlgn="b">
                        <a:buNone/>
                      </a:pPr>
                      <a:r>
                        <a:rPr lang="ro-RO" sz="1050" b="0" u="none" strike="noStrike">
                          <a:solidFill>
                            <a:srgbClr val="1B2631"/>
                          </a:solidFill>
                          <a:effectLst/>
                          <a:latin typeface="Aptos"/>
                        </a:rPr>
                        <a:t>ŞCOALA GIMNAZIALĂ MAILAT</a:t>
                      </a:r>
                      <a:endParaRPr lang="ro-RO" sz="18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4252490369"/>
                  </a:ext>
                </a:extLst>
              </a:tr>
              <a:tr h="362292">
                <a:tc>
                  <a:txBody>
                    <a:bodyPr/>
                    <a:lstStyle/>
                    <a:p>
                      <a:pPr algn="l" rtl="0" fontAlgn="b">
                        <a:buNone/>
                      </a:pPr>
                      <a:r>
                        <a:rPr lang="ro-RO" sz="1050" b="0" u="none" strike="noStrike" dirty="0">
                          <a:solidFill>
                            <a:srgbClr val="1B2631"/>
                          </a:solidFill>
                          <a:effectLst/>
                          <a:latin typeface="Aptos"/>
                        </a:rPr>
                        <a:t>ŞCOALA GIMNAZIALĂ ŞAGU</a:t>
                      </a:r>
                      <a:endParaRPr lang="ro-RO" sz="1800" b="0" i="0" u="none" strike="noStrike" dirty="0">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06755503"/>
                  </a:ext>
                </a:extLst>
              </a:tr>
            </a:tbl>
          </a:graphicData>
        </a:graphic>
      </p:graphicFrame>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89</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6042105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45720" tIns="27432" rIns="45720" bIns="27432"/>
          <a:lstStyle/>
          <a:p>
            <a:pPr>
              <a:spcAft>
                <a:spcPts val="700"/>
              </a:spcAft>
            </a:pPr>
            <a:r>
              <a:rPr lang="ro-RO" altLang="en-GB" sz="2700" b="1">
                <a:solidFill>
                  <a:srgbClr val="1F374E"/>
                </a:solidFill>
                <a:latin typeface="Aptos"/>
              </a:rPr>
              <a:t>Cercuri pedagogice </a:t>
            </a:r>
            <a:endParaRPr lang="ro-RO" altLang="en-GB" dirty="0"/>
          </a:p>
        </p:txBody>
      </p:sp>
      <p:sp>
        <p:nvSpPr>
          <p:cNvPr id="3" name="Content Placeholder 2"/>
          <p:cNvSpPr>
            <a:spLocks noGrp="1"/>
          </p:cNvSpPr>
          <p:nvPr>
            <p:ph idx="1"/>
          </p:nvPr>
        </p:nvSpPr>
        <p:spPr>
          <a:xfrm>
            <a:off x="179387" y="1916832"/>
            <a:ext cx="8785225" cy="4191000"/>
          </a:xfrm>
        </p:spPr>
        <p:txBody>
          <a:bodyPr wrap="square" lIns="45720" tIns="27432" rIns="45720" bIns="27432"/>
          <a:lstStyle/>
          <a:p>
            <a:pPr algn="just">
              <a:spcAft>
                <a:spcPts val="400"/>
              </a:spcAft>
            </a:pPr>
            <a:r>
              <a:rPr lang="en-US" altLang="en-GB" sz="1900" b="0" dirty="0">
                <a:solidFill>
                  <a:srgbClr val="1B2631"/>
                </a:solidFill>
                <a:latin typeface="Aptos"/>
              </a:rPr>
              <a:t>Arad 2 </a:t>
            </a:r>
            <a:r>
              <a:rPr lang="ro-RO" altLang="en-GB" sz="1900" b="0" dirty="0">
                <a:solidFill>
                  <a:srgbClr val="1B2631"/>
                </a:solidFill>
                <a:latin typeface="Aptos"/>
              </a:rPr>
              <a:t>– </a:t>
            </a:r>
            <a:r>
              <a:rPr lang="en-US" altLang="en-GB" sz="1900" b="0" dirty="0">
                <a:solidFill>
                  <a:srgbClr val="1B2631"/>
                </a:solidFill>
                <a:latin typeface="Aptos"/>
              </a:rPr>
              <a:t>Pellegrini Lilla, </a:t>
            </a:r>
            <a:r>
              <a:rPr lang="ro-RO" altLang="en-GB" sz="1900" b="0" dirty="0">
                <a:solidFill>
                  <a:srgbClr val="1B2631"/>
                </a:solidFill>
                <a:latin typeface="Aptos"/>
                <a:sym typeface="+mn-ea"/>
              </a:rPr>
              <a:t>Liceul Național de Informatică Arad</a:t>
            </a:r>
            <a:endParaRPr lang="en-US" altLang="en-GB" sz="2200" dirty="0">
              <a:sym typeface="+mn-ea"/>
            </a:endParaRPr>
          </a:p>
          <a:p>
            <a:pPr algn="just">
              <a:spcAft>
                <a:spcPts val="400"/>
              </a:spcAft>
            </a:pPr>
            <a:endParaRPr lang="en-US" altLang="en-GB" sz="2200" dirty="0">
              <a:sym typeface="+mn-ea"/>
            </a:endParaRPr>
          </a:p>
          <a:p>
            <a:pPr algn="just">
              <a:spcAft>
                <a:spcPts val="400"/>
              </a:spcAft>
            </a:pPr>
            <a:endParaRPr lang="en-US" altLang="en-GB" sz="2200" dirty="0">
              <a:sym typeface="+mn-ea"/>
            </a:endParaRPr>
          </a:p>
          <a:p>
            <a:pPr algn="just">
              <a:spcAft>
                <a:spcPts val="400"/>
              </a:spcAft>
            </a:pPr>
            <a:endParaRPr lang="en-US" altLang="en-GB" sz="2200" dirty="0">
              <a:sym typeface="+mn-ea"/>
            </a:endParaRPr>
          </a:p>
        </p:txBody>
      </p:sp>
      <p:graphicFrame>
        <p:nvGraphicFramePr>
          <p:cNvPr id="5" name="Tabel 4">
            <a:extLst>
              <a:ext uri="{FF2B5EF4-FFF2-40B4-BE49-F238E27FC236}">
                <a16:creationId xmlns:a16="http://schemas.microsoft.com/office/drawing/2014/main" id="{6D0B8309-0AEB-D7A0-67EC-829F98511439}"/>
              </a:ext>
            </a:extLst>
          </p:cNvPr>
          <p:cNvGraphicFramePr>
            <a:graphicFrameLocks noGrp="1"/>
          </p:cNvGraphicFramePr>
          <p:nvPr>
            <p:extLst>
              <p:ext uri="{D42A27DB-BD31-4B8C-83A1-F6EECF244321}">
                <p14:modId xmlns:p14="http://schemas.microsoft.com/office/powerpoint/2010/main" val="1247958156"/>
              </p:ext>
            </p:extLst>
          </p:nvPr>
        </p:nvGraphicFramePr>
        <p:xfrm>
          <a:off x="1097359" y="2492896"/>
          <a:ext cx="7188200" cy="3746587"/>
        </p:xfrm>
        <a:graphic>
          <a:graphicData uri="http://schemas.openxmlformats.org/drawingml/2006/table">
            <a:tbl>
              <a:tblPr>
                <a:tableStyleId>{5C22544A-7EE6-4342-B048-85BDC9FD1C3A}</a:tableStyleId>
              </a:tblPr>
              <a:tblGrid>
                <a:gridCol w="7188200">
                  <a:extLst>
                    <a:ext uri="{9D8B030D-6E8A-4147-A177-3AD203B41FA5}">
                      <a16:colId xmlns:a16="http://schemas.microsoft.com/office/drawing/2014/main" val="2641650622"/>
                    </a:ext>
                  </a:extLst>
                </a:gridCol>
              </a:tblGrid>
              <a:tr h="288199">
                <a:tc>
                  <a:txBody>
                    <a:bodyPr/>
                    <a:lstStyle/>
                    <a:p>
                      <a:pPr algn="l" rtl="0" fontAlgn="b">
                        <a:buNone/>
                      </a:pPr>
                      <a:r>
                        <a:rPr lang="ro-RO" sz="1100" b="1" u="none" strike="noStrike">
                          <a:solidFill>
                            <a:srgbClr val="FFFFFF"/>
                          </a:solidFill>
                          <a:effectLst/>
                          <a:latin typeface="Aptos"/>
                        </a:rPr>
                        <a:t>COLEGIUL ECONOMIC ARAD</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1F374E"/>
                    </a:solidFill>
                  </a:tcPr>
                </a:tc>
                <a:extLst>
                  <a:ext uri="{0D108BD9-81ED-4DB2-BD59-A6C34878D82A}">
                    <a16:rowId xmlns:a16="http://schemas.microsoft.com/office/drawing/2014/main" val="1234612428"/>
                  </a:ext>
                </a:extLst>
              </a:tr>
              <a:tr h="288199">
                <a:tc>
                  <a:txBody>
                    <a:bodyPr/>
                    <a:lstStyle/>
                    <a:p>
                      <a:pPr algn="l" rtl="0" fontAlgn="b">
                        <a:buNone/>
                      </a:pPr>
                      <a:r>
                        <a:rPr lang="ro-RO" sz="1050" b="0" u="none" strike="noStrike">
                          <a:solidFill>
                            <a:srgbClr val="1B2631"/>
                          </a:solidFill>
                          <a:effectLst/>
                          <a:latin typeface="Aptos"/>
                        </a:rPr>
                        <a:t>COLEGIUL NAŢIONAL "ELENA GHIBA BIRTA" ARAD</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453851008"/>
                  </a:ext>
                </a:extLst>
              </a:tr>
              <a:tr h="288199">
                <a:tc>
                  <a:txBody>
                    <a:bodyPr/>
                    <a:lstStyle/>
                    <a:p>
                      <a:pPr algn="l" rtl="0" fontAlgn="b">
                        <a:buNone/>
                      </a:pPr>
                      <a:r>
                        <a:rPr lang="ro-RO" sz="1050" b="0" u="none" strike="noStrike">
                          <a:solidFill>
                            <a:srgbClr val="1B2631"/>
                          </a:solidFill>
                          <a:effectLst/>
                          <a:latin typeface="Aptos"/>
                        </a:rPr>
                        <a:t>COLEGIUL"CSIKY GERGELY" ARAD</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2506348549"/>
                  </a:ext>
                </a:extLst>
              </a:tr>
              <a:tr h="288199">
                <a:tc>
                  <a:txBody>
                    <a:bodyPr/>
                    <a:lstStyle/>
                    <a:p>
                      <a:pPr algn="l" rtl="0" fontAlgn="b">
                        <a:buNone/>
                      </a:pPr>
                      <a:r>
                        <a:rPr lang="ro-RO" sz="1050" b="0" u="none" strike="noStrike">
                          <a:solidFill>
                            <a:srgbClr val="1B2631"/>
                          </a:solidFill>
                          <a:effectLst/>
                          <a:latin typeface="Aptos"/>
                        </a:rPr>
                        <a:t>LICEUL NAŢIONAL DE INFORMATICĂ ARAD</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75585246"/>
                  </a:ext>
                </a:extLst>
              </a:tr>
              <a:tr h="288199">
                <a:tc>
                  <a:txBody>
                    <a:bodyPr/>
                    <a:lstStyle/>
                    <a:p>
                      <a:pPr algn="l" rtl="0" fontAlgn="b">
                        <a:buNone/>
                      </a:pPr>
                      <a:r>
                        <a:rPr lang="ro-RO" sz="1050" b="0" u="none" strike="noStrike">
                          <a:solidFill>
                            <a:srgbClr val="1B2631"/>
                          </a:solidFill>
                          <a:effectLst/>
                          <a:latin typeface="Aptos"/>
                        </a:rPr>
                        <a:t>LICEUL TEOLOGIC BAPTIST "ALEXA POPOVICI" ARAD</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719006868"/>
                  </a:ext>
                </a:extLst>
              </a:tr>
              <a:tr h="288199">
                <a:tc>
                  <a:txBody>
                    <a:bodyPr/>
                    <a:lstStyle/>
                    <a:p>
                      <a:pPr algn="l" rtl="0" fontAlgn="b">
                        <a:buNone/>
                      </a:pPr>
                      <a:r>
                        <a:rPr lang="ro-RO" sz="1050" b="0" u="none" strike="noStrike">
                          <a:solidFill>
                            <a:srgbClr val="1B2631"/>
                          </a:solidFill>
                          <a:effectLst/>
                          <a:latin typeface="Aptos"/>
                        </a:rPr>
                        <a:t>LICEUL TEORETIC "GHEORGHE LAZĂR" PECICA</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1157994341"/>
                  </a:ext>
                </a:extLst>
              </a:tr>
              <a:tr h="288199">
                <a:tc>
                  <a:txBody>
                    <a:bodyPr/>
                    <a:lstStyle/>
                    <a:p>
                      <a:pPr algn="l" rtl="0" fontAlgn="b">
                        <a:buNone/>
                      </a:pPr>
                      <a:r>
                        <a:rPr lang="ro-RO" sz="1050" b="0" u="none" strike="noStrike">
                          <a:solidFill>
                            <a:srgbClr val="1B2631"/>
                          </a:solidFill>
                          <a:effectLst/>
                          <a:latin typeface="Aptos"/>
                        </a:rPr>
                        <a:t>LICEUL TEORETIC "JOZEF GREGOR TAJOVSKY" NĂDLAC</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481171092"/>
                  </a:ext>
                </a:extLst>
              </a:tr>
              <a:tr h="288199">
                <a:tc>
                  <a:txBody>
                    <a:bodyPr/>
                    <a:lstStyle/>
                    <a:p>
                      <a:pPr algn="l" rtl="0" fontAlgn="b">
                        <a:buNone/>
                      </a:pPr>
                      <a:r>
                        <a:rPr lang="ro-RO" sz="1050" b="0" u="none" strike="noStrike">
                          <a:solidFill>
                            <a:srgbClr val="1B2631"/>
                          </a:solidFill>
                          <a:effectLst/>
                          <a:latin typeface="Aptos"/>
                        </a:rPr>
                        <a:t>ŞCOALA GIMNAZIALĂ "DR.IOAN DANICICO" SEMLAC</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47344416"/>
                  </a:ext>
                </a:extLst>
              </a:tr>
              <a:tr h="288199">
                <a:tc>
                  <a:txBody>
                    <a:bodyPr/>
                    <a:lstStyle/>
                    <a:p>
                      <a:pPr algn="l" rtl="0" fontAlgn="b">
                        <a:buNone/>
                      </a:pPr>
                      <a:r>
                        <a:rPr lang="ro-RO" sz="1050" b="0" u="none" strike="noStrike">
                          <a:solidFill>
                            <a:srgbClr val="1B2631"/>
                          </a:solidFill>
                          <a:effectLst/>
                          <a:latin typeface="Aptos"/>
                        </a:rPr>
                        <a:t>ŞCOALA GIMNAZIALĂ "ORMÓS ZSIGMOND" PECICA</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4104353548"/>
                  </a:ext>
                </a:extLst>
              </a:tr>
              <a:tr h="288199">
                <a:tc>
                  <a:txBody>
                    <a:bodyPr/>
                    <a:lstStyle/>
                    <a:p>
                      <a:pPr algn="l" rtl="0" fontAlgn="b">
                        <a:buNone/>
                      </a:pPr>
                      <a:r>
                        <a:rPr lang="ro-RO" sz="1050" b="0" u="none" strike="noStrike">
                          <a:solidFill>
                            <a:srgbClr val="1B2631"/>
                          </a:solidFill>
                          <a:effectLst/>
                          <a:latin typeface="Aptos"/>
                        </a:rPr>
                        <a:t>ŞCOALA GIMNAZIALĂ "PATER GODO MIHALY" DOROBANŢI</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026351915"/>
                  </a:ext>
                </a:extLst>
              </a:tr>
              <a:tr h="288199">
                <a:tc>
                  <a:txBody>
                    <a:bodyPr/>
                    <a:lstStyle/>
                    <a:p>
                      <a:pPr algn="l" rtl="0" fontAlgn="b">
                        <a:buNone/>
                      </a:pPr>
                      <a:r>
                        <a:rPr lang="ro-RO" sz="1050" b="0" u="none" strike="noStrike">
                          <a:solidFill>
                            <a:srgbClr val="1B2631"/>
                          </a:solidFill>
                          <a:effectLst/>
                          <a:latin typeface="Aptos"/>
                        </a:rPr>
                        <a:t>ŞCOALA GIMNAZIALĂ "ŞTEFAN BOZIAN" ŞEITIN</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838350386"/>
                  </a:ext>
                </a:extLst>
              </a:tr>
              <a:tr h="288199">
                <a:tc>
                  <a:txBody>
                    <a:bodyPr/>
                    <a:lstStyle/>
                    <a:p>
                      <a:pPr algn="l" rtl="0" fontAlgn="b">
                        <a:buNone/>
                      </a:pPr>
                      <a:r>
                        <a:rPr lang="ro-RO" sz="1050" b="0" u="none" strike="noStrike">
                          <a:solidFill>
                            <a:srgbClr val="1B2631"/>
                          </a:solidFill>
                          <a:effectLst/>
                          <a:latin typeface="Aptos"/>
                        </a:rPr>
                        <a:t>ŞCOALA GIMNAZIALĂ PEREGU MARE</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1772732746"/>
                  </a:ext>
                </a:extLst>
              </a:tr>
              <a:tr h="288199">
                <a:tc>
                  <a:txBody>
                    <a:bodyPr/>
                    <a:lstStyle/>
                    <a:p>
                      <a:pPr algn="l" rtl="0" fontAlgn="b">
                        <a:buNone/>
                      </a:pPr>
                      <a:r>
                        <a:rPr lang="ro-RO" sz="1050" b="0" u="none" strike="noStrike" dirty="0">
                          <a:solidFill>
                            <a:srgbClr val="1B2631"/>
                          </a:solidFill>
                          <a:effectLst/>
                          <a:latin typeface="Aptos"/>
                        </a:rPr>
                        <a:t>ŞCOALA GIMNAZIALĂ VLADIMIRESCU</a:t>
                      </a:r>
                      <a:endParaRPr lang="ro-RO" sz="1600" b="0" i="0" u="none" strike="noStrike" dirty="0">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106637703"/>
                  </a:ext>
                </a:extLst>
              </a:tr>
            </a:tbl>
          </a:graphicData>
        </a:graphic>
      </p:graphicFrame>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90</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1712533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57249" y="299887"/>
            <a:ext cx="7429499" cy="733385"/>
          </a:xfrm>
        </p:spPr>
        <p:txBody>
          <a:bodyPr wrap="square" lIns="45720" tIns="27432" rIns="45720" bIns="27432"/>
          <a:lstStyle/>
          <a:p>
            <a:pPr>
              <a:spcAft>
                <a:spcPts val="700"/>
              </a:spcAft>
            </a:pPr>
            <a:r>
              <a:rPr lang="ro-RO" altLang="en-GB" sz="2700" b="1" dirty="0">
                <a:solidFill>
                  <a:srgbClr val="1F374E"/>
                </a:solidFill>
                <a:latin typeface="Aptos"/>
              </a:rPr>
              <a:t>Cercuri pedagogice </a:t>
            </a:r>
          </a:p>
        </p:txBody>
      </p:sp>
      <p:sp>
        <p:nvSpPr>
          <p:cNvPr id="3" name="Content Placeholder 2"/>
          <p:cNvSpPr>
            <a:spLocks noGrp="1"/>
          </p:cNvSpPr>
          <p:nvPr>
            <p:ph idx="1"/>
          </p:nvPr>
        </p:nvSpPr>
        <p:spPr>
          <a:xfrm>
            <a:off x="179387" y="1351903"/>
            <a:ext cx="8785225" cy="4755929"/>
          </a:xfrm>
        </p:spPr>
        <p:txBody>
          <a:bodyPr wrap="square" lIns="45720" tIns="27432" rIns="45720" bIns="27432"/>
          <a:lstStyle/>
          <a:p>
            <a:pPr algn="just">
              <a:spcAft>
                <a:spcPts val="400"/>
              </a:spcAft>
            </a:pPr>
            <a:r>
              <a:rPr lang="en-US" altLang="en-GB" sz="1900" b="0" dirty="0">
                <a:solidFill>
                  <a:srgbClr val="1B2631"/>
                </a:solidFill>
                <a:latin typeface="Aptos"/>
              </a:rPr>
              <a:t>Arad 3 </a:t>
            </a:r>
            <a:r>
              <a:rPr lang="ro-RO" altLang="en-GB" sz="1900" b="0" dirty="0">
                <a:solidFill>
                  <a:srgbClr val="1B2631"/>
                </a:solidFill>
                <a:latin typeface="Aptos"/>
              </a:rPr>
              <a:t>– </a:t>
            </a:r>
            <a:r>
              <a:rPr lang="en-US" altLang="en-GB" sz="1900" b="0" dirty="0" err="1">
                <a:solidFill>
                  <a:srgbClr val="1B2631"/>
                </a:solidFill>
                <a:latin typeface="Aptos"/>
                <a:sym typeface="+mn-ea"/>
              </a:rPr>
              <a:t>Crucean</a:t>
            </a:r>
            <a:r>
              <a:rPr lang="en-US" altLang="en-GB" sz="1900" b="0" dirty="0">
                <a:solidFill>
                  <a:srgbClr val="1B2631"/>
                </a:solidFill>
                <a:latin typeface="Aptos"/>
                <a:sym typeface="+mn-ea"/>
              </a:rPr>
              <a:t> Adriana </a:t>
            </a:r>
            <a:r>
              <a:rPr lang="ro-RO" altLang="en-GB" sz="1900" b="0" dirty="0">
                <a:solidFill>
                  <a:srgbClr val="1B2631"/>
                </a:solidFill>
                <a:latin typeface="Aptos"/>
                <a:sym typeface="+mn-ea"/>
              </a:rPr>
              <a:t>- Colegiul Național „</a:t>
            </a:r>
            <a:r>
              <a:rPr lang="en-US" altLang="en-GB" sz="1900" b="0" dirty="0" err="1">
                <a:solidFill>
                  <a:srgbClr val="1B2631"/>
                </a:solidFill>
                <a:latin typeface="Aptos"/>
                <a:sym typeface="+mn-ea"/>
              </a:rPr>
              <a:t>Preparandia</a:t>
            </a:r>
            <a:r>
              <a:rPr lang="en-US" altLang="en-GB" sz="1900" b="0" dirty="0">
                <a:solidFill>
                  <a:srgbClr val="1B2631"/>
                </a:solidFill>
                <a:latin typeface="Aptos"/>
                <a:sym typeface="+mn-ea"/>
              </a:rPr>
              <a:t> – Dimitrie </a:t>
            </a:r>
            <a:r>
              <a:rPr lang="en-US" altLang="en-GB" sz="1900" b="0" dirty="0" err="1">
                <a:solidFill>
                  <a:srgbClr val="1B2631"/>
                </a:solidFill>
                <a:latin typeface="Aptos"/>
                <a:sym typeface="+mn-ea"/>
              </a:rPr>
              <a:t>Țichindeal</a:t>
            </a:r>
            <a:r>
              <a:rPr lang="ro-RO" altLang="en-GB" sz="1900" b="0" dirty="0">
                <a:solidFill>
                  <a:srgbClr val="1B2631"/>
                </a:solidFill>
                <a:latin typeface="Aptos"/>
                <a:sym typeface="+mn-ea"/>
              </a:rPr>
              <a:t>” Arad</a:t>
            </a:r>
          </a:p>
        </p:txBody>
      </p:sp>
      <p:graphicFrame>
        <p:nvGraphicFramePr>
          <p:cNvPr id="5" name="Tabel 4">
            <a:extLst>
              <a:ext uri="{FF2B5EF4-FFF2-40B4-BE49-F238E27FC236}">
                <a16:creationId xmlns:a16="http://schemas.microsoft.com/office/drawing/2014/main" id="{9C19E228-9652-6331-D020-F706C56AFFE4}"/>
              </a:ext>
            </a:extLst>
          </p:cNvPr>
          <p:cNvGraphicFramePr>
            <a:graphicFrameLocks noGrp="1"/>
          </p:cNvGraphicFramePr>
          <p:nvPr>
            <p:extLst>
              <p:ext uri="{D42A27DB-BD31-4B8C-83A1-F6EECF244321}">
                <p14:modId xmlns:p14="http://schemas.microsoft.com/office/powerpoint/2010/main" val="1880564660"/>
              </p:ext>
            </p:extLst>
          </p:nvPr>
        </p:nvGraphicFramePr>
        <p:xfrm>
          <a:off x="1331640" y="2420888"/>
          <a:ext cx="6768752" cy="3960435"/>
        </p:xfrm>
        <a:graphic>
          <a:graphicData uri="http://schemas.openxmlformats.org/drawingml/2006/table">
            <a:tbl>
              <a:tblPr>
                <a:tableStyleId>{5C22544A-7EE6-4342-B048-85BDC9FD1C3A}</a:tableStyleId>
              </a:tblPr>
              <a:tblGrid>
                <a:gridCol w="6768752">
                  <a:extLst>
                    <a:ext uri="{9D8B030D-6E8A-4147-A177-3AD203B41FA5}">
                      <a16:colId xmlns:a16="http://schemas.microsoft.com/office/drawing/2014/main" val="3948137158"/>
                    </a:ext>
                  </a:extLst>
                </a:gridCol>
              </a:tblGrid>
              <a:tr h="264029">
                <a:tc>
                  <a:txBody>
                    <a:bodyPr/>
                    <a:lstStyle/>
                    <a:p>
                      <a:pPr algn="l" rtl="0" fontAlgn="b">
                        <a:buNone/>
                      </a:pPr>
                      <a:r>
                        <a:rPr lang="ro-RO" sz="1100" b="1" u="none" strike="noStrike">
                          <a:solidFill>
                            <a:srgbClr val="FFFFFF"/>
                          </a:solidFill>
                          <a:effectLst/>
                          <a:latin typeface="Aptos"/>
                        </a:rPr>
                        <a:t>COLEGIUL NAŢIONAL "PREPARANDIA-DIMITRIE ŢICHINDEAL" ARAD</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1F374E"/>
                    </a:solidFill>
                  </a:tcPr>
                </a:tc>
                <a:extLst>
                  <a:ext uri="{0D108BD9-81ED-4DB2-BD59-A6C34878D82A}">
                    <a16:rowId xmlns:a16="http://schemas.microsoft.com/office/drawing/2014/main" val="813222353"/>
                  </a:ext>
                </a:extLst>
              </a:tr>
              <a:tr h="264029">
                <a:tc>
                  <a:txBody>
                    <a:bodyPr/>
                    <a:lstStyle/>
                    <a:p>
                      <a:pPr algn="l" rtl="0" fontAlgn="b">
                        <a:buNone/>
                      </a:pPr>
                      <a:r>
                        <a:rPr lang="ro-RO" sz="1050" b="0" u="none" strike="noStrike">
                          <a:solidFill>
                            <a:srgbClr val="1B2631"/>
                          </a:solidFill>
                          <a:effectLst/>
                          <a:latin typeface="Aptos"/>
                        </a:rPr>
                        <a:t>COLEGIUL PARTICULAR "VASILE GOLDIŞ" ARAD</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888580906"/>
                  </a:ext>
                </a:extLst>
              </a:tr>
              <a:tr h="264029">
                <a:tc>
                  <a:txBody>
                    <a:bodyPr/>
                    <a:lstStyle/>
                    <a:p>
                      <a:pPr algn="l" rtl="0" fontAlgn="b">
                        <a:buNone/>
                      </a:pPr>
                      <a:r>
                        <a:rPr lang="ro-RO" sz="1050" b="0" u="none" strike="noStrike">
                          <a:solidFill>
                            <a:srgbClr val="1B2631"/>
                          </a:solidFill>
                          <a:effectLst/>
                          <a:latin typeface="Aptos"/>
                        </a:rPr>
                        <a:t>LICEUL TEHNOLOGIC "FRANCISC NEUMAN" ARAD</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601489961"/>
                  </a:ext>
                </a:extLst>
              </a:tr>
              <a:tr h="264029">
                <a:tc>
                  <a:txBody>
                    <a:bodyPr/>
                    <a:lstStyle/>
                    <a:p>
                      <a:pPr algn="l" rtl="0" fontAlgn="b">
                        <a:buNone/>
                      </a:pPr>
                      <a:r>
                        <a:rPr lang="ro-RO" sz="1050" b="0" u="none" strike="noStrike">
                          <a:solidFill>
                            <a:srgbClr val="1B2631"/>
                          </a:solidFill>
                          <a:effectLst/>
                          <a:latin typeface="Aptos"/>
                        </a:rPr>
                        <a:t>LICEUL TEHNOLOGIC UCECOM "SPIRU HARET" ARAD</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1569278120"/>
                  </a:ext>
                </a:extLst>
              </a:tr>
              <a:tr h="264029">
                <a:tc>
                  <a:txBody>
                    <a:bodyPr/>
                    <a:lstStyle/>
                    <a:p>
                      <a:pPr algn="l" rtl="0" fontAlgn="b">
                        <a:buNone/>
                      </a:pPr>
                      <a:r>
                        <a:rPr lang="ro-RO" sz="1050" b="0" u="none" strike="noStrike">
                          <a:solidFill>
                            <a:srgbClr val="1B2631"/>
                          </a:solidFill>
                          <a:effectLst/>
                          <a:latin typeface="Aptos"/>
                        </a:rPr>
                        <a:t>LICEUL TEOLOGIC PENTICOSTAL ARAD</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2800424591"/>
                  </a:ext>
                </a:extLst>
              </a:tr>
              <a:tr h="264029">
                <a:tc>
                  <a:txBody>
                    <a:bodyPr/>
                    <a:lstStyle/>
                    <a:p>
                      <a:pPr algn="l" rtl="0" fontAlgn="b">
                        <a:buNone/>
                      </a:pPr>
                      <a:r>
                        <a:rPr lang="ro-RO" sz="1050" b="0" u="none" strike="noStrike">
                          <a:solidFill>
                            <a:srgbClr val="1B2631"/>
                          </a:solidFill>
                          <a:effectLst/>
                          <a:latin typeface="Aptos"/>
                        </a:rPr>
                        <a:t>LICEUL TEORETIC "ADAM MULLER GUTTENBRUNN" ARAD</a:t>
                      </a:r>
                      <a:endParaRPr lang="ro-RO" sz="1400" b="0" i="1"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198809987"/>
                  </a:ext>
                </a:extLst>
              </a:tr>
              <a:tr h="264029">
                <a:tc>
                  <a:txBody>
                    <a:bodyPr/>
                    <a:lstStyle/>
                    <a:p>
                      <a:pPr algn="l" rtl="0" fontAlgn="b">
                        <a:buNone/>
                      </a:pPr>
                      <a:r>
                        <a:rPr lang="ro-RO" sz="1050" b="0" u="none" strike="noStrike">
                          <a:solidFill>
                            <a:srgbClr val="1B2631"/>
                          </a:solidFill>
                          <a:effectLst/>
                          <a:latin typeface="Aptos"/>
                        </a:rPr>
                        <a:t>LICEUL TEORETIC "SFÂNTUL IERARH NICOLAE" ARAD</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4001873987"/>
                  </a:ext>
                </a:extLst>
              </a:tr>
              <a:tr h="264029">
                <a:tc>
                  <a:txBody>
                    <a:bodyPr/>
                    <a:lstStyle/>
                    <a:p>
                      <a:pPr algn="l" rtl="0" fontAlgn="b">
                        <a:buNone/>
                      </a:pPr>
                      <a:r>
                        <a:rPr lang="ro-RO" sz="1050" b="0" u="none" strike="noStrike">
                          <a:solidFill>
                            <a:srgbClr val="1B2631"/>
                          </a:solidFill>
                          <a:effectLst/>
                          <a:latin typeface="Aptos"/>
                        </a:rPr>
                        <a:t>ŞCOALA GIMNAZIALĂ "AUREL SEBEŞAN" FELNAC</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134421062"/>
                  </a:ext>
                </a:extLst>
              </a:tr>
              <a:tr h="264029">
                <a:tc>
                  <a:txBody>
                    <a:bodyPr/>
                    <a:lstStyle/>
                    <a:p>
                      <a:pPr algn="l" rtl="0" fontAlgn="b">
                        <a:buNone/>
                      </a:pPr>
                      <a:r>
                        <a:rPr lang="ro-RO" sz="1050" b="0" u="none" strike="noStrike">
                          <a:solidFill>
                            <a:srgbClr val="1B2631"/>
                          </a:solidFill>
                          <a:effectLst/>
                          <a:latin typeface="Aptos"/>
                        </a:rPr>
                        <a:t>ŞCOALA GIMNAZIALĂ "IOSIF MOLDOVAN" ARAD</a:t>
                      </a:r>
                      <a:endParaRPr lang="ro-RO" sz="1400" b="0" i="1"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639285208"/>
                  </a:ext>
                </a:extLst>
              </a:tr>
              <a:tr h="264029">
                <a:tc>
                  <a:txBody>
                    <a:bodyPr/>
                    <a:lstStyle/>
                    <a:p>
                      <a:pPr algn="l" rtl="0" fontAlgn="b">
                        <a:buNone/>
                      </a:pPr>
                      <a:r>
                        <a:rPr lang="ro-RO" sz="1050" b="0" u="none" strike="noStrike">
                          <a:solidFill>
                            <a:srgbClr val="1B2631"/>
                          </a:solidFill>
                          <a:effectLst/>
                          <a:latin typeface="Aptos"/>
                        </a:rPr>
                        <a:t>ŞCOALA GIMNAZIALĂ "MIHAI EMINESCU" ARAD</a:t>
                      </a:r>
                      <a:endParaRPr lang="ro-RO" sz="1400" b="0" i="1"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030147213"/>
                  </a:ext>
                </a:extLst>
              </a:tr>
              <a:tr h="264029">
                <a:tc>
                  <a:txBody>
                    <a:bodyPr/>
                    <a:lstStyle/>
                    <a:p>
                      <a:pPr algn="l" rtl="0" fontAlgn="b">
                        <a:buNone/>
                      </a:pPr>
                      <a:r>
                        <a:rPr lang="ro-RO" sz="1050" b="0" u="none" strike="noStrike">
                          <a:solidFill>
                            <a:srgbClr val="1B2631"/>
                          </a:solidFill>
                          <a:effectLst/>
                          <a:latin typeface="Aptos"/>
                        </a:rPr>
                        <a:t>ŞCOALA GIMNAZIALĂ FÂNTÂNELE</a:t>
                      </a:r>
                      <a:endParaRPr lang="ro-RO" sz="1400" b="0" i="1"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662243914"/>
                  </a:ext>
                </a:extLst>
              </a:tr>
              <a:tr h="264029">
                <a:tc>
                  <a:txBody>
                    <a:bodyPr/>
                    <a:lstStyle/>
                    <a:p>
                      <a:pPr algn="l" rtl="0" fontAlgn="b">
                        <a:buNone/>
                      </a:pPr>
                      <a:r>
                        <a:rPr lang="ro-RO" sz="1050" b="0" u="none" strike="noStrike">
                          <a:solidFill>
                            <a:srgbClr val="1B2631"/>
                          </a:solidFill>
                          <a:effectLst/>
                          <a:latin typeface="Aptos"/>
                        </a:rPr>
                        <a:t>ŞCOALA GIMNAZIALĂ FRUMUŞENI</a:t>
                      </a:r>
                      <a:endParaRPr lang="ro-RO" sz="1400" b="0" i="1"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80037044"/>
                  </a:ext>
                </a:extLst>
              </a:tr>
              <a:tr h="264029">
                <a:tc>
                  <a:txBody>
                    <a:bodyPr/>
                    <a:lstStyle/>
                    <a:p>
                      <a:pPr algn="l" rtl="0" fontAlgn="b">
                        <a:buNone/>
                      </a:pPr>
                      <a:r>
                        <a:rPr lang="ro-RO" sz="1050" b="0" u="none" strike="noStrike">
                          <a:solidFill>
                            <a:srgbClr val="1B2631"/>
                          </a:solidFill>
                          <a:effectLst/>
                          <a:latin typeface="Aptos"/>
                        </a:rPr>
                        <a:t>ŞCOALA GIMNAZIALĂ SECUSIGIU</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649296568"/>
                  </a:ext>
                </a:extLst>
              </a:tr>
              <a:tr h="264029">
                <a:tc>
                  <a:txBody>
                    <a:bodyPr/>
                    <a:lstStyle/>
                    <a:p>
                      <a:pPr algn="l" rtl="0" fontAlgn="b">
                        <a:buNone/>
                      </a:pPr>
                      <a:r>
                        <a:rPr lang="ro-RO" sz="1050" b="0" u="none" strike="noStrike">
                          <a:solidFill>
                            <a:srgbClr val="1B2631"/>
                          </a:solidFill>
                          <a:effectLst/>
                          <a:latin typeface="Aptos"/>
                        </a:rPr>
                        <a:t>ŞCOALA GIMNAZIALĂ ZĂDĂRENI</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902696399"/>
                  </a:ext>
                </a:extLst>
              </a:tr>
              <a:tr h="264029">
                <a:tc>
                  <a:txBody>
                    <a:bodyPr/>
                    <a:lstStyle/>
                    <a:p>
                      <a:pPr algn="l" rtl="0" fontAlgn="b">
                        <a:buNone/>
                      </a:pPr>
                      <a:r>
                        <a:rPr lang="ro-RO" sz="1050" b="0" u="none" strike="noStrike" dirty="0">
                          <a:solidFill>
                            <a:srgbClr val="1B2631"/>
                          </a:solidFill>
                          <a:effectLst/>
                          <a:latin typeface="Aptos"/>
                        </a:rPr>
                        <a:t>ŞCOALA PROFESIONALĂ "ASTRA" ARAD</a:t>
                      </a:r>
                      <a:endParaRPr lang="ro-RO" sz="1400" b="0" i="0" u="none" strike="noStrike" dirty="0">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964607991"/>
                  </a:ext>
                </a:extLst>
              </a:tr>
            </a:tbl>
          </a:graphicData>
        </a:graphic>
      </p:graphicFrame>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91</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60715149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45720" tIns="27432" rIns="45720" bIns="27432"/>
          <a:lstStyle/>
          <a:p>
            <a:pPr>
              <a:spcAft>
                <a:spcPts val="700"/>
              </a:spcAft>
            </a:pPr>
            <a:r>
              <a:rPr lang="ro-RO" altLang="en-GB" sz="2700" b="1">
                <a:solidFill>
                  <a:srgbClr val="1F374E"/>
                </a:solidFill>
                <a:latin typeface="Aptos"/>
              </a:rPr>
              <a:t>Cercuri pedagogice </a:t>
            </a:r>
            <a:endParaRPr lang="ro-RO" altLang="en-GB" dirty="0"/>
          </a:p>
        </p:txBody>
      </p:sp>
      <p:sp>
        <p:nvSpPr>
          <p:cNvPr id="3" name="Content Placeholder 2"/>
          <p:cNvSpPr>
            <a:spLocks noGrp="1"/>
          </p:cNvSpPr>
          <p:nvPr>
            <p:ph idx="1"/>
          </p:nvPr>
        </p:nvSpPr>
        <p:spPr>
          <a:xfrm>
            <a:off x="179387" y="1916832"/>
            <a:ext cx="8785225" cy="4191000"/>
          </a:xfrm>
        </p:spPr>
        <p:txBody>
          <a:bodyPr wrap="square" lIns="45720" tIns="27432" rIns="45720" bIns="27432"/>
          <a:lstStyle/>
          <a:p>
            <a:pPr algn="just">
              <a:spcAft>
                <a:spcPts val="400"/>
              </a:spcAft>
            </a:pPr>
            <a:r>
              <a:rPr lang="en-US" altLang="en-GB" sz="1900" b="0" dirty="0">
                <a:solidFill>
                  <a:srgbClr val="1B2631"/>
                </a:solidFill>
                <a:latin typeface="Aptos"/>
              </a:rPr>
              <a:t>Arad 4 </a:t>
            </a:r>
            <a:r>
              <a:rPr lang="ro-RO" altLang="en-GB" sz="1900" b="0" dirty="0">
                <a:solidFill>
                  <a:srgbClr val="1B2631"/>
                </a:solidFill>
                <a:latin typeface="Aptos"/>
              </a:rPr>
              <a:t>– </a:t>
            </a:r>
            <a:r>
              <a:rPr lang="en-US" altLang="en-GB" sz="1900" b="0" dirty="0" err="1">
                <a:solidFill>
                  <a:srgbClr val="1B2631"/>
                </a:solidFill>
                <a:latin typeface="Aptos"/>
              </a:rPr>
              <a:t>Aldescu</a:t>
            </a:r>
            <a:r>
              <a:rPr lang="en-US" altLang="en-GB" sz="1900" b="0" dirty="0">
                <a:solidFill>
                  <a:srgbClr val="1B2631"/>
                </a:solidFill>
                <a:latin typeface="Aptos"/>
              </a:rPr>
              <a:t> Mirela, </a:t>
            </a:r>
            <a:r>
              <a:rPr lang="en-US" altLang="en-GB" sz="1900" b="0" dirty="0" err="1">
                <a:solidFill>
                  <a:srgbClr val="1B2631"/>
                </a:solidFill>
                <a:latin typeface="Aptos"/>
                <a:sym typeface="+mn-ea"/>
              </a:rPr>
              <a:t>Colegiul</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Național</a:t>
            </a:r>
            <a:r>
              <a:rPr lang="en-US" altLang="en-GB" sz="1900" b="0" dirty="0">
                <a:solidFill>
                  <a:srgbClr val="1B2631"/>
                </a:solidFill>
                <a:latin typeface="Aptos"/>
                <a:sym typeface="+mn-ea"/>
              </a:rPr>
              <a:t> </a:t>
            </a:r>
            <a:r>
              <a:rPr lang="ro-RO" altLang="en-GB" sz="1900" b="0" dirty="0">
                <a:solidFill>
                  <a:srgbClr val="1B2631"/>
                </a:solidFill>
                <a:latin typeface="Aptos"/>
                <a:sym typeface="+mn-ea"/>
              </a:rPr>
              <a:t>„</a:t>
            </a:r>
            <a:r>
              <a:rPr lang="en-US" altLang="en-GB" sz="1900" b="0" dirty="0" err="1">
                <a:solidFill>
                  <a:srgbClr val="1B2631"/>
                </a:solidFill>
                <a:latin typeface="Aptos"/>
                <a:sym typeface="+mn-ea"/>
              </a:rPr>
              <a:t>Vasile</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Goldiș</a:t>
            </a:r>
            <a:r>
              <a:rPr lang="ro-RO" altLang="en-GB" sz="1900" b="0" dirty="0">
                <a:solidFill>
                  <a:srgbClr val="1B2631"/>
                </a:solidFill>
                <a:latin typeface="Aptos"/>
                <a:sym typeface="+mn-ea"/>
              </a:rPr>
              <a:t>”</a:t>
            </a:r>
            <a:r>
              <a:rPr lang="en-US" altLang="en-GB" sz="1900" b="0" dirty="0">
                <a:solidFill>
                  <a:srgbClr val="1B2631"/>
                </a:solidFill>
                <a:latin typeface="Aptos"/>
                <a:sym typeface="+mn-ea"/>
              </a:rPr>
              <a:t> </a:t>
            </a:r>
            <a:r>
              <a:rPr lang="ro-RO" altLang="en-GB" sz="1900" b="0" dirty="0">
                <a:solidFill>
                  <a:srgbClr val="1B2631"/>
                </a:solidFill>
                <a:latin typeface="Aptos"/>
                <a:sym typeface="+mn-ea"/>
              </a:rPr>
              <a:t>Arad</a:t>
            </a:r>
            <a:endParaRPr lang="en-US" altLang="en-GB" sz="2200" dirty="0">
              <a:sym typeface="+mn-ea"/>
            </a:endParaRPr>
          </a:p>
        </p:txBody>
      </p:sp>
      <p:graphicFrame>
        <p:nvGraphicFramePr>
          <p:cNvPr id="5" name="Tabel 4">
            <a:extLst>
              <a:ext uri="{FF2B5EF4-FFF2-40B4-BE49-F238E27FC236}">
                <a16:creationId xmlns:a16="http://schemas.microsoft.com/office/drawing/2014/main" id="{48D5C7F1-F040-F235-F9CD-ADE8D63E6AC6}"/>
              </a:ext>
            </a:extLst>
          </p:cNvPr>
          <p:cNvGraphicFramePr>
            <a:graphicFrameLocks noGrp="1"/>
          </p:cNvGraphicFramePr>
          <p:nvPr>
            <p:extLst>
              <p:ext uri="{D42A27DB-BD31-4B8C-83A1-F6EECF244321}">
                <p14:modId xmlns:p14="http://schemas.microsoft.com/office/powerpoint/2010/main" val="1895315294"/>
              </p:ext>
            </p:extLst>
          </p:nvPr>
        </p:nvGraphicFramePr>
        <p:xfrm>
          <a:off x="889595" y="2492896"/>
          <a:ext cx="7395963" cy="4104451"/>
        </p:xfrm>
        <a:graphic>
          <a:graphicData uri="http://schemas.openxmlformats.org/drawingml/2006/table">
            <a:tbl>
              <a:tblPr>
                <a:tableStyleId>{5C22544A-7EE6-4342-B048-85BDC9FD1C3A}</a:tableStyleId>
              </a:tblPr>
              <a:tblGrid>
                <a:gridCol w="7395963">
                  <a:extLst>
                    <a:ext uri="{9D8B030D-6E8A-4147-A177-3AD203B41FA5}">
                      <a16:colId xmlns:a16="http://schemas.microsoft.com/office/drawing/2014/main" val="1353932315"/>
                    </a:ext>
                  </a:extLst>
                </a:gridCol>
              </a:tblGrid>
              <a:tr h="315727">
                <a:tc>
                  <a:txBody>
                    <a:bodyPr/>
                    <a:lstStyle/>
                    <a:p>
                      <a:pPr algn="l" rtl="0" fontAlgn="b">
                        <a:buNone/>
                      </a:pPr>
                      <a:r>
                        <a:rPr lang="ro-RO" sz="1100" b="1" u="none" strike="noStrike">
                          <a:solidFill>
                            <a:srgbClr val="FFFFFF"/>
                          </a:solidFill>
                          <a:effectLst/>
                          <a:latin typeface="Aptos"/>
                        </a:rPr>
                        <a:t>COLEGIUL NAŢIONAL "VASILE GOLDIŞ" ARAD</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1F374E"/>
                    </a:solidFill>
                  </a:tcPr>
                </a:tc>
                <a:extLst>
                  <a:ext uri="{0D108BD9-81ED-4DB2-BD59-A6C34878D82A}">
                    <a16:rowId xmlns:a16="http://schemas.microsoft.com/office/drawing/2014/main" val="3117874335"/>
                  </a:ext>
                </a:extLst>
              </a:tr>
              <a:tr h="315727">
                <a:tc>
                  <a:txBody>
                    <a:bodyPr/>
                    <a:lstStyle/>
                    <a:p>
                      <a:pPr algn="l" rtl="0" fontAlgn="b">
                        <a:buNone/>
                      </a:pPr>
                      <a:r>
                        <a:rPr lang="ro-RO" sz="1050" b="0" u="none" strike="noStrike">
                          <a:solidFill>
                            <a:srgbClr val="1B2631"/>
                          </a:solidFill>
                          <a:effectLst/>
                          <a:latin typeface="Aptos"/>
                        </a:rPr>
                        <a:t>LICEUL CU PROGRAM SPORTIV ARAD</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980499783"/>
                  </a:ext>
                </a:extLst>
              </a:tr>
              <a:tr h="315727">
                <a:tc>
                  <a:txBody>
                    <a:bodyPr/>
                    <a:lstStyle/>
                    <a:p>
                      <a:pPr algn="l" rtl="0" fontAlgn="b">
                        <a:buNone/>
                      </a:pPr>
                      <a:r>
                        <a:rPr lang="ro-RO" sz="1050" b="0" u="none" strike="noStrike">
                          <a:solidFill>
                            <a:srgbClr val="1B2631"/>
                          </a:solidFill>
                          <a:effectLst/>
                          <a:latin typeface="Aptos"/>
                        </a:rPr>
                        <a:t>LICEUL TEHNOLOGIC "ION CREANGĂ" CURTICI</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8597194"/>
                  </a:ext>
                </a:extLst>
              </a:tr>
              <a:tr h="315727">
                <a:tc>
                  <a:txBody>
                    <a:bodyPr/>
                    <a:lstStyle/>
                    <a:p>
                      <a:pPr algn="l" rtl="0" fontAlgn="b">
                        <a:buNone/>
                      </a:pPr>
                      <a:r>
                        <a:rPr lang="ro-RO" sz="1050" b="0" u="none" strike="noStrike">
                          <a:solidFill>
                            <a:srgbClr val="1B2631"/>
                          </a:solidFill>
                          <a:effectLst/>
                          <a:latin typeface="Aptos"/>
                        </a:rPr>
                        <a:t>LICEUL TEHNOLOGIC DE ȘTIINȚE APLICATE ARAD</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710914263"/>
                  </a:ext>
                </a:extLst>
              </a:tr>
              <a:tr h="315727">
                <a:tc>
                  <a:txBody>
                    <a:bodyPr/>
                    <a:lstStyle/>
                    <a:p>
                      <a:pPr algn="l" rtl="0" fontAlgn="b">
                        <a:buNone/>
                      </a:pPr>
                      <a:r>
                        <a:rPr lang="ro-RO" sz="1050" b="0" u="none" strike="noStrike">
                          <a:solidFill>
                            <a:srgbClr val="1B2631"/>
                          </a:solidFill>
                          <a:effectLst/>
                          <a:latin typeface="Aptos"/>
                        </a:rPr>
                        <a:t>ŞCOALA GIMNAZIALĂ "ANDREI ŞAGUNA" ANDREI ŞAGUNA</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2839079375"/>
                  </a:ext>
                </a:extLst>
              </a:tr>
              <a:tr h="315727">
                <a:tc>
                  <a:txBody>
                    <a:bodyPr/>
                    <a:lstStyle/>
                    <a:p>
                      <a:pPr algn="l" rtl="0" fontAlgn="b">
                        <a:buNone/>
                      </a:pPr>
                      <a:r>
                        <a:rPr lang="ro-RO" sz="1050" b="0" u="none" strike="noStrike">
                          <a:solidFill>
                            <a:srgbClr val="1B2631"/>
                          </a:solidFill>
                          <a:effectLst/>
                          <a:latin typeface="Aptos"/>
                        </a:rPr>
                        <a:t>ŞCOALA GIMNAZIALĂ "ARON COTRUŞ" ARAD</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584010942"/>
                  </a:ext>
                </a:extLst>
              </a:tr>
              <a:tr h="315727">
                <a:tc>
                  <a:txBody>
                    <a:bodyPr/>
                    <a:lstStyle/>
                    <a:p>
                      <a:pPr algn="l" rtl="0" fontAlgn="b">
                        <a:buNone/>
                      </a:pPr>
                      <a:r>
                        <a:rPr lang="ro-RO" sz="1050" b="0" u="none" strike="noStrike">
                          <a:solidFill>
                            <a:srgbClr val="1B2631"/>
                          </a:solidFill>
                          <a:effectLst/>
                          <a:latin typeface="Aptos"/>
                        </a:rPr>
                        <a:t>ŞCOALA GIMNAZIALĂ "CAIUS IACOB" ARAD</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685961644"/>
                  </a:ext>
                </a:extLst>
              </a:tr>
              <a:tr h="315727">
                <a:tc>
                  <a:txBody>
                    <a:bodyPr/>
                    <a:lstStyle/>
                    <a:p>
                      <a:pPr algn="l" rtl="0" fontAlgn="b">
                        <a:buNone/>
                      </a:pPr>
                      <a:r>
                        <a:rPr lang="ro-RO" sz="1050" b="0" u="none" strike="noStrike">
                          <a:solidFill>
                            <a:srgbClr val="1B2631"/>
                          </a:solidFill>
                          <a:effectLst/>
                          <a:latin typeface="Aptos"/>
                        </a:rPr>
                        <a:t>ŞCOALA GIMNAZIALĂ "MORA FERENC" ZIMANDU NOU</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117906177"/>
                  </a:ext>
                </a:extLst>
              </a:tr>
              <a:tr h="315727">
                <a:tc>
                  <a:txBody>
                    <a:bodyPr/>
                    <a:lstStyle/>
                    <a:p>
                      <a:pPr algn="l" rtl="0" fontAlgn="b">
                        <a:buNone/>
                      </a:pPr>
                      <a:r>
                        <a:rPr lang="ro-RO" sz="1050" b="0" u="none" strike="noStrike">
                          <a:solidFill>
                            <a:srgbClr val="1B2631"/>
                          </a:solidFill>
                          <a:effectLst/>
                          <a:latin typeface="Aptos"/>
                        </a:rPr>
                        <a:t>ŞCOALA GIMNAZIALĂ "PAVEL COVACI" MACEA</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2953544793"/>
                  </a:ext>
                </a:extLst>
              </a:tr>
              <a:tr h="315727">
                <a:tc>
                  <a:txBody>
                    <a:bodyPr/>
                    <a:lstStyle/>
                    <a:p>
                      <a:pPr algn="l" rtl="0" fontAlgn="b">
                        <a:buNone/>
                      </a:pPr>
                      <a:r>
                        <a:rPr lang="ro-RO" sz="1050" b="0" u="none" strike="noStrike">
                          <a:solidFill>
                            <a:srgbClr val="1B2631"/>
                          </a:solidFill>
                          <a:effectLst/>
                          <a:latin typeface="Aptos"/>
                        </a:rPr>
                        <a:t>ŞCOALA GIMNAZIALĂ "VIRGIL IOVĂNAŞ" ŞOFRONEA</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847034047"/>
                  </a:ext>
                </a:extLst>
              </a:tr>
              <a:tr h="315727">
                <a:tc>
                  <a:txBody>
                    <a:bodyPr/>
                    <a:lstStyle/>
                    <a:p>
                      <a:pPr algn="l" rtl="0" fontAlgn="b">
                        <a:buNone/>
                      </a:pPr>
                      <a:r>
                        <a:rPr lang="ro-RO" sz="1050" b="0" u="none" strike="noStrike">
                          <a:solidFill>
                            <a:srgbClr val="1B2631"/>
                          </a:solidFill>
                          <a:effectLst/>
                          <a:latin typeface="Aptos"/>
                        </a:rPr>
                        <a:t>ŞCOALA GIMNAZIALĂ IRATOŞU</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185033490"/>
                  </a:ext>
                </a:extLst>
              </a:tr>
              <a:tr h="315727">
                <a:tc>
                  <a:txBody>
                    <a:bodyPr/>
                    <a:lstStyle/>
                    <a:p>
                      <a:pPr algn="l" rtl="0" fontAlgn="b">
                        <a:buNone/>
                      </a:pPr>
                      <a:r>
                        <a:rPr lang="ro-RO" sz="1050" b="0" u="none" strike="noStrike">
                          <a:solidFill>
                            <a:srgbClr val="1B2631"/>
                          </a:solidFill>
                          <a:effectLst/>
                          <a:latin typeface="Aptos"/>
                        </a:rPr>
                        <a:t>ŞCOALA GIMNAZIALĂ LIVADA</a:t>
                      </a:r>
                      <a:endParaRPr lang="ro-RO" sz="16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449880733"/>
                  </a:ext>
                </a:extLst>
              </a:tr>
              <a:tr h="315727">
                <a:tc>
                  <a:txBody>
                    <a:bodyPr/>
                    <a:lstStyle/>
                    <a:p>
                      <a:pPr algn="l" rtl="0" fontAlgn="b">
                        <a:buNone/>
                      </a:pPr>
                      <a:r>
                        <a:rPr lang="ro-RO" sz="1050" b="0" u="none" strike="noStrike" dirty="0">
                          <a:solidFill>
                            <a:srgbClr val="1B2631"/>
                          </a:solidFill>
                          <a:effectLst/>
                          <a:latin typeface="Aptos"/>
                        </a:rPr>
                        <a:t>SEMINARUL TEOLOGIC ORTODOX ARAD</a:t>
                      </a:r>
                      <a:endParaRPr lang="ro-RO" sz="1600" b="0" i="1" u="none" strike="noStrike" dirty="0">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2514376951"/>
                  </a:ext>
                </a:extLst>
              </a:tr>
            </a:tbl>
          </a:graphicData>
        </a:graphic>
      </p:graphicFrame>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92</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54614723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45720" tIns="27432" rIns="45720" bIns="27432"/>
          <a:lstStyle/>
          <a:p>
            <a:pPr>
              <a:spcAft>
                <a:spcPts val="700"/>
              </a:spcAft>
            </a:pPr>
            <a:r>
              <a:rPr lang="ro-RO" altLang="en-GB" sz="2700" b="1">
                <a:solidFill>
                  <a:srgbClr val="1F374E"/>
                </a:solidFill>
                <a:latin typeface="Aptos"/>
              </a:rPr>
              <a:t>Cercuri pedagogice </a:t>
            </a:r>
            <a:endParaRPr lang="ro-RO" altLang="en-GB" dirty="0"/>
          </a:p>
        </p:txBody>
      </p:sp>
      <p:sp>
        <p:nvSpPr>
          <p:cNvPr id="3" name="Content Placeholder 2"/>
          <p:cNvSpPr>
            <a:spLocks noGrp="1"/>
          </p:cNvSpPr>
          <p:nvPr>
            <p:ph idx="1"/>
          </p:nvPr>
        </p:nvSpPr>
        <p:spPr>
          <a:xfrm>
            <a:off x="178196" y="1772816"/>
            <a:ext cx="8785225" cy="4191000"/>
          </a:xfrm>
        </p:spPr>
        <p:txBody>
          <a:bodyPr wrap="square" lIns="45720" tIns="27432" rIns="45720" bIns="27432"/>
          <a:lstStyle/>
          <a:p>
            <a:pPr algn="just">
              <a:spcAft>
                <a:spcPts val="400"/>
              </a:spcAft>
            </a:pPr>
            <a:r>
              <a:rPr lang="ro-RO" altLang="en-GB" sz="1900" b="0" dirty="0">
                <a:solidFill>
                  <a:srgbClr val="1B2631"/>
                </a:solidFill>
                <a:latin typeface="Aptos"/>
                <a:sym typeface="+mn-ea"/>
              </a:rPr>
              <a:t>zona </a:t>
            </a:r>
            <a:r>
              <a:rPr lang="en-US" altLang="en-GB" sz="1900" b="0" dirty="0" err="1">
                <a:solidFill>
                  <a:srgbClr val="1B2631"/>
                </a:solidFill>
                <a:latin typeface="Aptos"/>
                <a:sym typeface="+mn-ea"/>
              </a:rPr>
              <a:t>Chișineu</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Criș</a:t>
            </a:r>
            <a:r>
              <a:rPr lang="en-US" altLang="en-GB" sz="1900" b="0" dirty="0">
                <a:solidFill>
                  <a:srgbClr val="1B2631"/>
                </a:solidFill>
                <a:latin typeface="Aptos"/>
                <a:sym typeface="+mn-ea"/>
              </a:rPr>
              <a:t> - </a:t>
            </a:r>
            <a:r>
              <a:rPr lang="en-US" altLang="en-GB" sz="1900" b="0" dirty="0" err="1">
                <a:solidFill>
                  <a:srgbClr val="1B2631"/>
                </a:solidFill>
                <a:latin typeface="Aptos"/>
                <a:sym typeface="+mn-ea"/>
              </a:rPr>
              <a:t>Sântana</a:t>
            </a:r>
            <a:r>
              <a:rPr lang="ro-RO" altLang="en-GB" sz="1900" b="0" dirty="0">
                <a:solidFill>
                  <a:srgbClr val="1B2631"/>
                </a:solidFill>
                <a:latin typeface="Aptos"/>
                <a:sym typeface="+mn-ea"/>
              </a:rPr>
              <a:t> - </a:t>
            </a:r>
            <a:r>
              <a:rPr lang="ro-RO" altLang="en-GB" sz="1900" b="0" dirty="0">
                <a:solidFill>
                  <a:srgbClr val="1B2631"/>
                </a:solidFill>
                <a:latin typeface="Aptos"/>
              </a:rPr>
              <a:t> </a:t>
            </a:r>
            <a:r>
              <a:rPr lang="en-US" altLang="en-GB" sz="1900" b="0" dirty="0" err="1">
                <a:solidFill>
                  <a:srgbClr val="1B2631"/>
                </a:solidFill>
                <a:latin typeface="Aptos"/>
                <a:sym typeface="+mn-ea"/>
              </a:rPr>
              <a:t>Brândaș</a:t>
            </a:r>
            <a:r>
              <a:rPr lang="en-US" altLang="en-GB" sz="1900" b="0" dirty="0">
                <a:solidFill>
                  <a:srgbClr val="1B2631"/>
                </a:solidFill>
                <a:latin typeface="Aptos"/>
                <a:sym typeface="+mn-ea"/>
              </a:rPr>
              <a:t> Adriana </a:t>
            </a:r>
            <a:r>
              <a:rPr lang="ro-RO" altLang="en-GB" sz="1900" b="0" dirty="0">
                <a:solidFill>
                  <a:srgbClr val="1B2631"/>
                </a:solidFill>
                <a:latin typeface="Aptos"/>
                <a:sym typeface="+mn-ea"/>
              </a:rPr>
              <a:t>- Liceul „</a:t>
            </a:r>
            <a:r>
              <a:rPr lang="en-US" altLang="en-GB" sz="1900" b="0" dirty="0">
                <a:solidFill>
                  <a:srgbClr val="1B2631"/>
                </a:solidFill>
                <a:latin typeface="Aptos"/>
                <a:sym typeface="+mn-ea"/>
              </a:rPr>
              <a:t>Mihai </a:t>
            </a:r>
            <a:r>
              <a:rPr lang="en-US" altLang="en-GB" sz="1900" b="0" dirty="0" err="1">
                <a:solidFill>
                  <a:srgbClr val="1B2631"/>
                </a:solidFill>
                <a:latin typeface="Aptos"/>
                <a:sym typeface="+mn-ea"/>
              </a:rPr>
              <a:t>Veliciu</a:t>
            </a:r>
            <a:r>
              <a:rPr lang="ro-RO" altLang="en-GB" sz="1900" b="0" dirty="0">
                <a:solidFill>
                  <a:srgbClr val="1B2631"/>
                </a:solidFill>
                <a:latin typeface="Aptos"/>
                <a:sym typeface="+mn-ea"/>
              </a:rPr>
              <a:t>” </a:t>
            </a:r>
            <a:r>
              <a:rPr lang="en-US" altLang="en-GB" sz="1900" b="0" dirty="0" err="1">
                <a:solidFill>
                  <a:srgbClr val="1B2631"/>
                </a:solidFill>
                <a:latin typeface="Aptos"/>
                <a:sym typeface="+mn-ea"/>
              </a:rPr>
              <a:t>Chișineu</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Criș</a:t>
            </a:r>
            <a:endParaRPr lang="ro-RO" altLang="en-GB" sz="2200" dirty="0">
              <a:sym typeface="+mn-ea"/>
            </a:endParaRPr>
          </a:p>
        </p:txBody>
      </p:sp>
      <p:graphicFrame>
        <p:nvGraphicFramePr>
          <p:cNvPr id="5" name="Tabel 4">
            <a:extLst>
              <a:ext uri="{FF2B5EF4-FFF2-40B4-BE49-F238E27FC236}">
                <a16:creationId xmlns:a16="http://schemas.microsoft.com/office/drawing/2014/main" id="{4212E8E8-33B4-3F0D-AE5A-E0200A844A5F}"/>
              </a:ext>
            </a:extLst>
          </p:cNvPr>
          <p:cNvGraphicFramePr>
            <a:graphicFrameLocks noGrp="1"/>
          </p:cNvGraphicFramePr>
          <p:nvPr>
            <p:extLst>
              <p:ext uri="{D42A27DB-BD31-4B8C-83A1-F6EECF244321}">
                <p14:modId xmlns:p14="http://schemas.microsoft.com/office/powerpoint/2010/main" val="2276209060"/>
              </p:ext>
            </p:extLst>
          </p:nvPr>
        </p:nvGraphicFramePr>
        <p:xfrm>
          <a:off x="856060" y="2697766"/>
          <a:ext cx="7429499" cy="4040124"/>
        </p:xfrm>
        <a:graphic>
          <a:graphicData uri="http://schemas.openxmlformats.org/drawingml/2006/table">
            <a:tbl>
              <a:tblPr>
                <a:tableStyleId>{5C22544A-7EE6-4342-B048-85BDC9FD1C3A}</a:tableStyleId>
              </a:tblPr>
              <a:tblGrid>
                <a:gridCol w="7429499">
                  <a:extLst>
                    <a:ext uri="{9D8B030D-6E8A-4147-A177-3AD203B41FA5}">
                      <a16:colId xmlns:a16="http://schemas.microsoft.com/office/drawing/2014/main" val="2435491630"/>
                    </a:ext>
                  </a:extLst>
                </a:gridCol>
              </a:tblGrid>
              <a:tr h="220644">
                <a:tc>
                  <a:txBody>
                    <a:bodyPr/>
                    <a:lstStyle/>
                    <a:p>
                      <a:pPr algn="l" rtl="0" fontAlgn="b">
                        <a:buNone/>
                      </a:pPr>
                      <a:r>
                        <a:rPr lang="ro-RO" sz="1100" b="1" u="none" strike="noStrike">
                          <a:solidFill>
                            <a:srgbClr val="FFFFFF"/>
                          </a:solidFill>
                          <a:effectLst/>
                          <a:latin typeface="Aptos"/>
                        </a:rPr>
                        <a:t>LICEUL TEHNOLOGIC "STEFAN HELL" SÂNTANA</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1F374E"/>
                    </a:solidFill>
                  </a:tcPr>
                </a:tc>
                <a:extLst>
                  <a:ext uri="{0D108BD9-81ED-4DB2-BD59-A6C34878D82A}">
                    <a16:rowId xmlns:a16="http://schemas.microsoft.com/office/drawing/2014/main" val="3921656393"/>
                  </a:ext>
                </a:extLst>
              </a:tr>
              <a:tr h="220644">
                <a:tc>
                  <a:txBody>
                    <a:bodyPr/>
                    <a:lstStyle/>
                    <a:p>
                      <a:pPr algn="l" rtl="0" fontAlgn="b">
                        <a:buNone/>
                      </a:pPr>
                      <a:r>
                        <a:rPr lang="ro-RO" sz="1050" b="0" u="none" strike="noStrike">
                          <a:solidFill>
                            <a:srgbClr val="1B2631"/>
                          </a:solidFill>
                          <a:effectLst/>
                          <a:latin typeface="Aptos"/>
                        </a:rPr>
                        <a:t>LICEUL TEHNOLOGIC CHIŞINEU CRIŞ</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4101411786"/>
                  </a:ext>
                </a:extLst>
              </a:tr>
              <a:tr h="220644">
                <a:tc>
                  <a:txBody>
                    <a:bodyPr/>
                    <a:lstStyle/>
                    <a:p>
                      <a:pPr algn="l" rtl="0" fontAlgn="b">
                        <a:buNone/>
                      </a:pPr>
                      <a:r>
                        <a:rPr lang="ro-RO" sz="1050" b="0" u="none" strike="noStrike">
                          <a:solidFill>
                            <a:srgbClr val="1B2631"/>
                          </a:solidFill>
                          <a:effectLst/>
                          <a:latin typeface="Aptos"/>
                        </a:rPr>
                        <a:t>LICEUL TEORETIC "MIHAI VELICIU" CHISINEU-CRIS</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630564439"/>
                  </a:ext>
                </a:extLst>
              </a:tr>
              <a:tr h="220644">
                <a:tc>
                  <a:txBody>
                    <a:bodyPr/>
                    <a:lstStyle/>
                    <a:p>
                      <a:pPr algn="l" rtl="0" fontAlgn="b">
                        <a:buNone/>
                      </a:pPr>
                      <a:r>
                        <a:rPr lang="ro-RO" sz="1050" b="0" u="none" strike="noStrike">
                          <a:solidFill>
                            <a:srgbClr val="1B2631"/>
                          </a:solidFill>
                          <a:effectLst/>
                          <a:latin typeface="Aptos"/>
                        </a:rPr>
                        <a:t>ŞCOALA GIMNAZIALĂ "IUSTIN MARSIEU" SOCODOR</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1545603449"/>
                  </a:ext>
                </a:extLst>
              </a:tr>
              <a:tr h="220644">
                <a:tc>
                  <a:txBody>
                    <a:bodyPr/>
                    <a:lstStyle/>
                    <a:p>
                      <a:pPr algn="l" rtl="0" fontAlgn="b">
                        <a:buNone/>
                      </a:pPr>
                      <a:r>
                        <a:rPr lang="ro-RO" sz="1050" b="0" u="none" strike="noStrike">
                          <a:solidFill>
                            <a:srgbClr val="1B2631"/>
                          </a:solidFill>
                          <a:effectLst/>
                          <a:latin typeface="Aptos"/>
                        </a:rPr>
                        <a:t>ŞCOALA GIMNAZIALĂ "MIHAI VELICIU" SEPREUŞ</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4289285200"/>
                  </a:ext>
                </a:extLst>
              </a:tr>
              <a:tr h="220644">
                <a:tc>
                  <a:txBody>
                    <a:bodyPr/>
                    <a:lstStyle/>
                    <a:p>
                      <a:pPr algn="l" rtl="0" fontAlgn="b">
                        <a:buNone/>
                      </a:pPr>
                      <a:r>
                        <a:rPr lang="ro-RO" sz="1050" b="0" u="none" strike="noStrike">
                          <a:solidFill>
                            <a:srgbClr val="1B2631"/>
                          </a:solidFill>
                          <a:effectLst/>
                          <a:latin typeface="Aptos"/>
                        </a:rPr>
                        <a:t>ŞCOALA GIMNAZIALĂ "OLOSZ LAJOS" ADEA</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4211272995"/>
                  </a:ext>
                </a:extLst>
              </a:tr>
              <a:tr h="220644">
                <a:tc>
                  <a:txBody>
                    <a:bodyPr/>
                    <a:lstStyle/>
                    <a:p>
                      <a:pPr algn="l" rtl="0" fontAlgn="b">
                        <a:buNone/>
                      </a:pPr>
                      <a:r>
                        <a:rPr lang="ro-RO" sz="1050" b="0" u="none" strike="noStrike">
                          <a:solidFill>
                            <a:srgbClr val="1B2631"/>
                          </a:solidFill>
                          <a:effectLst/>
                          <a:latin typeface="Aptos"/>
                        </a:rPr>
                        <a:t>ŞCOALA GIMNAZIALĂ "PĂDURENI" CHIŞINEU CRIŞ</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2633275818"/>
                  </a:ext>
                </a:extLst>
              </a:tr>
              <a:tr h="220644">
                <a:tc>
                  <a:txBody>
                    <a:bodyPr/>
                    <a:lstStyle/>
                    <a:p>
                      <a:pPr algn="l" rtl="0" fontAlgn="b">
                        <a:buNone/>
                      </a:pPr>
                      <a:r>
                        <a:rPr lang="ro-RO" sz="1050" b="0" u="none" strike="noStrike">
                          <a:solidFill>
                            <a:srgbClr val="1B2631"/>
                          </a:solidFill>
                          <a:effectLst/>
                          <a:latin typeface="Aptos"/>
                        </a:rPr>
                        <a:t>ŞCOALA GIMNAZIALĂ "SIMONYI IMRE" SATU NOU</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550910068"/>
                  </a:ext>
                </a:extLst>
              </a:tr>
              <a:tr h="220644">
                <a:tc>
                  <a:txBody>
                    <a:bodyPr/>
                    <a:lstStyle/>
                    <a:p>
                      <a:pPr algn="l" rtl="0" fontAlgn="b">
                        <a:buNone/>
                      </a:pPr>
                      <a:r>
                        <a:rPr lang="ro-RO" sz="1050" b="0" u="none" strike="noStrike">
                          <a:solidFill>
                            <a:srgbClr val="1B2631"/>
                          </a:solidFill>
                          <a:effectLst/>
                          <a:latin typeface="Aptos"/>
                        </a:rPr>
                        <a:t>ŞCOALA GIMNAZIALĂ "TABAZDI KAROLY" ZERIND</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886305244"/>
                  </a:ext>
                </a:extLst>
              </a:tr>
              <a:tr h="220644">
                <a:tc>
                  <a:txBody>
                    <a:bodyPr/>
                    <a:lstStyle/>
                    <a:p>
                      <a:pPr algn="l" rtl="0" fontAlgn="b">
                        <a:buNone/>
                      </a:pPr>
                      <a:r>
                        <a:rPr lang="ro-RO" sz="1050" b="0" u="none" strike="noStrike">
                          <a:solidFill>
                            <a:srgbClr val="1B2631"/>
                          </a:solidFill>
                          <a:effectLst/>
                          <a:latin typeface="Aptos"/>
                        </a:rPr>
                        <a:t>ŞCOALA GIMNAZIALĂ GRĂNICERI</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545820618"/>
                  </a:ext>
                </a:extLst>
              </a:tr>
              <a:tr h="220644">
                <a:tc>
                  <a:txBody>
                    <a:bodyPr/>
                    <a:lstStyle/>
                    <a:p>
                      <a:pPr algn="l" rtl="0" fontAlgn="b">
                        <a:buNone/>
                      </a:pPr>
                      <a:r>
                        <a:rPr lang="ro-RO" sz="1050" b="0" u="none" strike="noStrike">
                          <a:solidFill>
                            <a:srgbClr val="1B2631"/>
                          </a:solidFill>
                          <a:effectLst/>
                          <a:latin typeface="Aptos"/>
                        </a:rPr>
                        <a:t>ŞCOALA GIMNAZIALĂ OLARI</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702808745"/>
                  </a:ext>
                </a:extLst>
              </a:tr>
              <a:tr h="220644">
                <a:tc>
                  <a:txBody>
                    <a:bodyPr/>
                    <a:lstStyle/>
                    <a:p>
                      <a:pPr algn="l" rtl="0" fontAlgn="b">
                        <a:buNone/>
                      </a:pPr>
                      <a:r>
                        <a:rPr lang="ro-RO" sz="1050" b="0" u="none" strike="noStrike">
                          <a:solidFill>
                            <a:srgbClr val="1B2631"/>
                          </a:solidFill>
                          <a:effectLst/>
                          <a:latin typeface="Aptos"/>
                        </a:rPr>
                        <a:t>ŞCOALA GIMNAZIALĂ PILU</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961481060"/>
                  </a:ext>
                </a:extLst>
              </a:tr>
              <a:tr h="220644">
                <a:tc>
                  <a:txBody>
                    <a:bodyPr/>
                    <a:lstStyle/>
                    <a:p>
                      <a:pPr algn="l" rtl="0" fontAlgn="b">
                        <a:buNone/>
                      </a:pPr>
                      <a:r>
                        <a:rPr lang="ro-RO" sz="1050" b="0" u="none" strike="noStrike">
                          <a:solidFill>
                            <a:srgbClr val="1B2631"/>
                          </a:solidFill>
                          <a:effectLst/>
                          <a:latin typeface="Aptos"/>
                        </a:rPr>
                        <a:t>ŞCOALA GIMNAZIALĂ SÂNTANA</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992323523"/>
                  </a:ext>
                </a:extLst>
              </a:tr>
              <a:tr h="220644">
                <a:tc>
                  <a:txBody>
                    <a:bodyPr/>
                    <a:lstStyle/>
                    <a:p>
                      <a:pPr algn="l" rtl="0" fontAlgn="b">
                        <a:buNone/>
                      </a:pPr>
                      <a:r>
                        <a:rPr lang="ro-RO" sz="1050" b="0" u="none" strike="noStrike">
                          <a:solidFill>
                            <a:srgbClr val="1B2631"/>
                          </a:solidFill>
                          <a:effectLst/>
                          <a:latin typeface="Aptos"/>
                        </a:rPr>
                        <a:t>ŞCOALA GIMNAZIALĂ SINTEA MARE</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099689296"/>
                  </a:ext>
                </a:extLst>
              </a:tr>
              <a:tr h="220644">
                <a:tc>
                  <a:txBody>
                    <a:bodyPr/>
                    <a:lstStyle/>
                    <a:p>
                      <a:pPr algn="l" rtl="0" fontAlgn="b">
                        <a:buNone/>
                      </a:pPr>
                      <a:r>
                        <a:rPr lang="ro-RO" sz="1050" b="0" u="none" strike="noStrike">
                          <a:solidFill>
                            <a:srgbClr val="1B2631"/>
                          </a:solidFill>
                          <a:effectLst/>
                          <a:latin typeface="Aptos"/>
                        </a:rPr>
                        <a:t>ŞCOALA GIMNAZIALĂ ŞIMAND</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211466689"/>
                  </a:ext>
                </a:extLst>
              </a:tr>
              <a:tr h="220644">
                <a:tc>
                  <a:txBody>
                    <a:bodyPr/>
                    <a:lstStyle/>
                    <a:p>
                      <a:pPr algn="l" rtl="0" fontAlgn="b">
                        <a:buNone/>
                      </a:pPr>
                      <a:r>
                        <a:rPr lang="ro-RO" sz="1050" b="0" u="none" strike="noStrike">
                          <a:solidFill>
                            <a:srgbClr val="1B2631"/>
                          </a:solidFill>
                          <a:effectLst/>
                          <a:latin typeface="Aptos"/>
                        </a:rPr>
                        <a:t>ŞCOALA GIMNAZIALĂ ŢIPAR</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512194336"/>
                  </a:ext>
                </a:extLst>
              </a:tr>
              <a:tr h="220644">
                <a:tc>
                  <a:txBody>
                    <a:bodyPr/>
                    <a:lstStyle/>
                    <a:p>
                      <a:pPr algn="l" rtl="0" fontAlgn="b">
                        <a:buNone/>
                      </a:pPr>
                      <a:r>
                        <a:rPr lang="ro-RO" sz="1050" b="0" u="none" strike="noStrike">
                          <a:solidFill>
                            <a:srgbClr val="1B2631"/>
                          </a:solidFill>
                          <a:effectLst/>
                          <a:latin typeface="Aptos"/>
                        </a:rPr>
                        <a:t>ŞCOALA GIMNAZIALĂ VÂNĂTORI</a:t>
                      </a:r>
                      <a:endParaRPr lang="ro-RO" sz="10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769750768"/>
                  </a:ext>
                </a:extLst>
              </a:tr>
              <a:tr h="220644">
                <a:tc>
                  <a:txBody>
                    <a:bodyPr/>
                    <a:lstStyle/>
                    <a:p>
                      <a:pPr algn="l" rtl="0" fontAlgn="b">
                        <a:buNone/>
                      </a:pPr>
                      <a:r>
                        <a:rPr lang="ro-RO" sz="1050" b="0" u="none" strike="noStrike" dirty="0">
                          <a:solidFill>
                            <a:srgbClr val="1B2631"/>
                          </a:solidFill>
                          <a:effectLst/>
                          <a:latin typeface="Aptos"/>
                        </a:rPr>
                        <a:t>ŞCOALA GIMNAZIALĂ ZARAND</a:t>
                      </a:r>
                      <a:endParaRPr lang="ro-RO" sz="1000" b="0" i="0" u="none" strike="noStrike" dirty="0">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038084268"/>
                  </a:ext>
                </a:extLst>
              </a:tr>
            </a:tbl>
          </a:graphicData>
        </a:graphic>
      </p:graphicFrame>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93</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75475989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45720" tIns="27432" rIns="45720" bIns="27432"/>
          <a:lstStyle/>
          <a:p>
            <a:pPr>
              <a:spcAft>
                <a:spcPts val="700"/>
              </a:spcAft>
            </a:pPr>
            <a:r>
              <a:rPr lang="ro-RO" altLang="en-GB" sz="2700" b="1">
                <a:solidFill>
                  <a:srgbClr val="1F374E"/>
                </a:solidFill>
                <a:latin typeface="Aptos"/>
              </a:rPr>
              <a:t>Cercuri pedagogice </a:t>
            </a:r>
            <a:endParaRPr lang="ro-RO" altLang="en-GB" dirty="0"/>
          </a:p>
        </p:txBody>
      </p:sp>
      <p:sp>
        <p:nvSpPr>
          <p:cNvPr id="3" name="Content Placeholder 2"/>
          <p:cNvSpPr>
            <a:spLocks noGrp="1"/>
          </p:cNvSpPr>
          <p:nvPr>
            <p:ph idx="1"/>
          </p:nvPr>
        </p:nvSpPr>
        <p:spPr>
          <a:xfrm>
            <a:off x="179387" y="1916832"/>
            <a:ext cx="8785225" cy="4191000"/>
          </a:xfrm>
        </p:spPr>
        <p:txBody>
          <a:bodyPr wrap="square" lIns="45720" tIns="27432" rIns="45720" bIns="27432"/>
          <a:lstStyle/>
          <a:p>
            <a:pPr algn="just">
              <a:spcAft>
                <a:spcPts val="400"/>
              </a:spcAft>
            </a:pPr>
            <a:r>
              <a:rPr lang="ro-RO" altLang="en-GB" sz="1900" b="0" dirty="0">
                <a:solidFill>
                  <a:srgbClr val="1B2631"/>
                </a:solidFill>
                <a:latin typeface="Aptos"/>
                <a:sym typeface="+mn-ea"/>
              </a:rPr>
              <a:t>zona Ineu - </a:t>
            </a:r>
            <a:r>
              <a:rPr lang="ro-RO" altLang="en-GB" sz="1900" b="0" dirty="0">
                <a:solidFill>
                  <a:srgbClr val="1B2631"/>
                </a:solidFill>
                <a:latin typeface="Aptos"/>
              </a:rPr>
              <a:t> </a:t>
            </a:r>
            <a:r>
              <a:rPr lang="en-US" altLang="en-GB" sz="1900" b="0" dirty="0" err="1">
                <a:solidFill>
                  <a:srgbClr val="1B2631"/>
                </a:solidFill>
                <a:latin typeface="Aptos"/>
                <a:sym typeface="+mn-ea"/>
              </a:rPr>
              <a:t>Viașu</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Ciprian</a:t>
            </a:r>
            <a:r>
              <a:rPr lang="en-US" altLang="en-GB" sz="1900" b="0" dirty="0">
                <a:solidFill>
                  <a:srgbClr val="1B2631"/>
                </a:solidFill>
                <a:latin typeface="Aptos"/>
                <a:sym typeface="+mn-ea"/>
              </a:rPr>
              <a:t> </a:t>
            </a:r>
            <a:r>
              <a:rPr lang="ro-RO" altLang="en-GB" sz="1900" b="0" dirty="0">
                <a:solidFill>
                  <a:srgbClr val="1B2631"/>
                </a:solidFill>
                <a:latin typeface="Aptos"/>
                <a:sym typeface="+mn-ea"/>
              </a:rPr>
              <a:t>- </a:t>
            </a:r>
            <a:r>
              <a:rPr lang="en-US" altLang="en-GB" sz="1900" b="0" dirty="0" err="1">
                <a:solidFill>
                  <a:srgbClr val="1B2631"/>
                </a:solidFill>
                <a:latin typeface="Aptos"/>
                <a:sym typeface="+mn-ea"/>
              </a:rPr>
              <a:t>Școala</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Gimnazială</a:t>
            </a:r>
            <a:r>
              <a:rPr lang="ro-RO" altLang="en-GB" sz="1900" b="0" dirty="0">
                <a:solidFill>
                  <a:srgbClr val="1B2631"/>
                </a:solidFill>
                <a:latin typeface="Aptos"/>
                <a:sym typeface="+mn-ea"/>
              </a:rPr>
              <a:t> „</a:t>
            </a:r>
            <a:r>
              <a:rPr lang="en-US" altLang="en-GB" sz="1900" b="0" dirty="0">
                <a:solidFill>
                  <a:srgbClr val="1B2631"/>
                </a:solidFill>
                <a:latin typeface="Aptos"/>
                <a:sym typeface="+mn-ea"/>
              </a:rPr>
              <a:t>Emil </a:t>
            </a:r>
            <a:r>
              <a:rPr lang="en-US" altLang="en-GB" sz="1900" b="0" dirty="0" err="1">
                <a:solidFill>
                  <a:srgbClr val="1B2631"/>
                </a:solidFill>
                <a:latin typeface="Aptos"/>
                <a:sym typeface="+mn-ea"/>
              </a:rPr>
              <a:t>Monția</a:t>
            </a:r>
            <a:r>
              <a:rPr lang="ro-RO" altLang="en-GB" sz="1900" b="0" dirty="0">
                <a:solidFill>
                  <a:srgbClr val="1B2631"/>
                </a:solidFill>
                <a:latin typeface="Aptos"/>
                <a:sym typeface="+mn-ea"/>
              </a:rPr>
              <a:t>” </a:t>
            </a:r>
            <a:r>
              <a:rPr lang="en-US" altLang="en-GB" sz="1900" b="0" dirty="0" err="1">
                <a:solidFill>
                  <a:srgbClr val="1B2631"/>
                </a:solidFill>
                <a:latin typeface="Aptos"/>
                <a:sym typeface="+mn-ea"/>
              </a:rPr>
              <a:t>Șicula</a:t>
            </a:r>
            <a:endParaRPr lang="ro-RO" altLang="en-GB" sz="2200" dirty="0">
              <a:sym typeface="+mn-ea"/>
            </a:endParaRPr>
          </a:p>
        </p:txBody>
      </p:sp>
      <p:graphicFrame>
        <p:nvGraphicFramePr>
          <p:cNvPr id="5" name="Tabel 4">
            <a:extLst>
              <a:ext uri="{FF2B5EF4-FFF2-40B4-BE49-F238E27FC236}">
                <a16:creationId xmlns:a16="http://schemas.microsoft.com/office/drawing/2014/main" id="{2B2ABA30-1A69-E90F-01AC-494D953F7DA2}"/>
              </a:ext>
            </a:extLst>
          </p:cNvPr>
          <p:cNvGraphicFramePr>
            <a:graphicFrameLocks noGrp="1"/>
          </p:cNvGraphicFramePr>
          <p:nvPr>
            <p:extLst>
              <p:ext uri="{D42A27DB-BD31-4B8C-83A1-F6EECF244321}">
                <p14:modId xmlns:p14="http://schemas.microsoft.com/office/powerpoint/2010/main" val="3494765887"/>
              </p:ext>
            </p:extLst>
          </p:nvPr>
        </p:nvGraphicFramePr>
        <p:xfrm>
          <a:off x="1043608" y="2420888"/>
          <a:ext cx="7128792" cy="4191008"/>
        </p:xfrm>
        <a:graphic>
          <a:graphicData uri="http://schemas.openxmlformats.org/drawingml/2006/table">
            <a:tbl>
              <a:tblPr>
                <a:tableStyleId>{5C22544A-7EE6-4342-B048-85BDC9FD1C3A}</a:tableStyleId>
              </a:tblPr>
              <a:tblGrid>
                <a:gridCol w="7128792">
                  <a:extLst>
                    <a:ext uri="{9D8B030D-6E8A-4147-A177-3AD203B41FA5}">
                      <a16:colId xmlns:a16="http://schemas.microsoft.com/office/drawing/2014/main" val="2364740898"/>
                    </a:ext>
                  </a:extLst>
                </a:gridCol>
              </a:tblGrid>
              <a:tr h="261938">
                <a:tc>
                  <a:txBody>
                    <a:bodyPr/>
                    <a:lstStyle/>
                    <a:p>
                      <a:pPr algn="l" rtl="0" fontAlgn="b">
                        <a:buNone/>
                      </a:pPr>
                      <a:r>
                        <a:rPr lang="ro-RO" sz="1100" b="1" u="none" strike="noStrike">
                          <a:solidFill>
                            <a:srgbClr val="FFFFFF"/>
                          </a:solidFill>
                          <a:effectLst/>
                          <a:latin typeface="Aptos"/>
                        </a:rPr>
                        <a:t>COLEGIUL "MIHAI VITEAZUL" INEU</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1F374E"/>
                    </a:solidFill>
                  </a:tcPr>
                </a:tc>
                <a:extLst>
                  <a:ext uri="{0D108BD9-81ED-4DB2-BD59-A6C34878D82A}">
                    <a16:rowId xmlns:a16="http://schemas.microsoft.com/office/drawing/2014/main" val="4243570136"/>
                  </a:ext>
                </a:extLst>
              </a:tr>
              <a:tr h="261938">
                <a:tc>
                  <a:txBody>
                    <a:bodyPr/>
                    <a:lstStyle/>
                    <a:p>
                      <a:pPr algn="l" rtl="0" fontAlgn="b">
                        <a:buNone/>
                      </a:pPr>
                      <a:r>
                        <a:rPr lang="ro-RO" sz="1050" b="0" u="none" strike="noStrike">
                          <a:solidFill>
                            <a:srgbClr val="1B2631"/>
                          </a:solidFill>
                          <a:effectLst/>
                          <a:latin typeface="Aptos"/>
                        </a:rPr>
                        <a:t>LICEUL TEHNOLOGIC "EMIL CRĂCIUN LĂZUREANU" BELIU</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994114420"/>
                  </a:ext>
                </a:extLst>
              </a:tr>
              <a:tr h="261938">
                <a:tc>
                  <a:txBody>
                    <a:bodyPr/>
                    <a:lstStyle/>
                    <a:p>
                      <a:pPr algn="l" rtl="0" fontAlgn="b">
                        <a:buNone/>
                      </a:pPr>
                      <a:r>
                        <a:rPr lang="ro-RO" sz="1050" b="0" u="none" strike="noStrike">
                          <a:solidFill>
                            <a:srgbClr val="1B2631"/>
                          </a:solidFill>
                          <a:effectLst/>
                          <a:latin typeface="Aptos"/>
                        </a:rPr>
                        <a:t>LICEUL TEHNOLOGIC "SAVA BRANCOVICI" INEU</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08340214"/>
                  </a:ext>
                </a:extLst>
              </a:tr>
              <a:tr h="261938">
                <a:tc>
                  <a:txBody>
                    <a:bodyPr/>
                    <a:lstStyle/>
                    <a:p>
                      <a:pPr algn="l" rtl="0" fontAlgn="b">
                        <a:buNone/>
                      </a:pPr>
                      <a:r>
                        <a:rPr lang="ro-RO" sz="1050" b="0" u="none" strike="noStrike">
                          <a:solidFill>
                            <a:srgbClr val="1B2631"/>
                          </a:solidFill>
                          <a:effectLst/>
                          <a:latin typeface="Aptos"/>
                        </a:rPr>
                        <a:t>LICEUL TEORETIC CERMEI</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035321288"/>
                  </a:ext>
                </a:extLst>
              </a:tr>
              <a:tr h="261938">
                <a:tc>
                  <a:txBody>
                    <a:bodyPr/>
                    <a:lstStyle/>
                    <a:p>
                      <a:pPr algn="l" rtl="0" fontAlgn="b">
                        <a:buNone/>
                      </a:pPr>
                      <a:r>
                        <a:rPr lang="ro-RO" sz="1050" b="0" u="none" strike="noStrike">
                          <a:solidFill>
                            <a:srgbClr val="1B2631"/>
                          </a:solidFill>
                          <a:effectLst/>
                          <a:latin typeface="Aptos"/>
                        </a:rPr>
                        <a:t>LICEUL TEORETIC PÂNCOTA</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925993860"/>
                  </a:ext>
                </a:extLst>
              </a:tr>
              <a:tr h="261938">
                <a:tc>
                  <a:txBody>
                    <a:bodyPr/>
                    <a:lstStyle/>
                    <a:p>
                      <a:pPr algn="l" rtl="0" fontAlgn="b">
                        <a:buNone/>
                      </a:pPr>
                      <a:r>
                        <a:rPr lang="ro-RO" sz="1050" b="0" u="none" strike="noStrike">
                          <a:solidFill>
                            <a:srgbClr val="1B2631"/>
                          </a:solidFill>
                          <a:effectLst/>
                          <a:latin typeface="Aptos"/>
                        </a:rPr>
                        <a:t>ŞCOALA GIMNAZIALĂ "EMIL MONTIA" ŞICULA</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723046192"/>
                  </a:ext>
                </a:extLst>
              </a:tr>
              <a:tr h="261938">
                <a:tc>
                  <a:txBody>
                    <a:bodyPr/>
                    <a:lstStyle/>
                    <a:p>
                      <a:pPr algn="l" rtl="0" fontAlgn="b">
                        <a:buNone/>
                      </a:pPr>
                      <a:r>
                        <a:rPr lang="ro-RO" sz="1050" b="0" u="none" strike="noStrike">
                          <a:solidFill>
                            <a:srgbClr val="1B2631"/>
                          </a:solidFill>
                          <a:effectLst/>
                          <a:latin typeface="Aptos"/>
                        </a:rPr>
                        <a:t>ŞCOALA GIMNAZIALĂ "GHEORGHE POPOVICI" APATEU</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2710226100"/>
                  </a:ext>
                </a:extLst>
              </a:tr>
              <a:tr h="261938">
                <a:tc>
                  <a:txBody>
                    <a:bodyPr/>
                    <a:lstStyle/>
                    <a:p>
                      <a:pPr algn="l" rtl="0" fontAlgn="b">
                        <a:buNone/>
                      </a:pPr>
                      <a:r>
                        <a:rPr lang="ro-RO" sz="1050" b="0" u="none" strike="noStrike">
                          <a:solidFill>
                            <a:srgbClr val="1B2631"/>
                          </a:solidFill>
                          <a:effectLst/>
                          <a:latin typeface="Aptos"/>
                        </a:rPr>
                        <a:t>ŞCOALA GIMNAZIALĂ "IOAN SLAVICI" ŞIRIA</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486644121"/>
                  </a:ext>
                </a:extLst>
              </a:tr>
              <a:tr h="261938">
                <a:tc>
                  <a:txBody>
                    <a:bodyPr/>
                    <a:lstStyle/>
                    <a:p>
                      <a:pPr algn="l" rtl="0" fontAlgn="b">
                        <a:buNone/>
                      </a:pPr>
                      <a:r>
                        <a:rPr lang="ro-RO" sz="1050" b="0" u="none" strike="noStrike">
                          <a:solidFill>
                            <a:srgbClr val="1B2631"/>
                          </a:solidFill>
                          <a:effectLst/>
                          <a:latin typeface="Aptos"/>
                        </a:rPr>
                        <a:t>ŞCOALA GIMNAZIALĂ "VASILE POP" BOCSIG</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843225323"/>
                  </a:ext>
                </a:extLst>
              </a:tr>
              <a:tr h="261938">
                <a:tc>
                  <a:txBody>
                    <a:bodyPr/>
                    <a:lstStyle/>
                    <a:p>
                      <a:pPr algn="l" rtl="0" fontAlgn="b">
                        <a:buNone/>
                      </a:pPr>
                      <a:r>
                        <a:rPr lang="ro-RO" sz="1050" b="0" u="none" strike="noStrike">
                          <a:solidFill>
                            <a:srgbClr val="1B2631"/>
                          </a:solidFill>
                          <a:effectLst/>
                          <a:latin typeface="Aptos"/>
                        </a:rPr>
                        <a:t>ŞCOALA GIMNAZIALĂ ”NICOLAE HORGA POPOVICI” SELEUŞ</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514185937"/>
                  </a:ext>
                </a:extLst>
              </a:tr>
              <a:tr h="261938">
                <a:tc>
                  <a:txBody>
                    <a:bodyPr/>
                    <a:lstStyle/>
                    <a:p>
                      <a:pPr algn="l" rtl="0" fontAlgn="b">
                        <a:buNone/>
                      </a:pPr>
                      <a:r>
                        <a:rPr lang="ro-RO" sz="1050" b="0" u="none" strike="noStrike">
                          <a:solidFill>
                            <a:srgbClr val="1B2631"/>
                          </a:solidFill>
                          <a:effectLst/>
                          <a:latin typeface="Aptos"/>
                        </a:rPr>
                        <a:t>ŞCOALA GIMNAZIALĂ CRAIVA</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315627630"/>
                  </a:ext>
                </a:extLst>
              </a:tr>
              <a:tr h="261938">
                <a:tc>
                  <a:txBody>
                    <a:bodyPr/>
                    <a:lstStyle/>
                    <a:p>
                      <a:pPr algn="l" rtl="0" fontAlgn="b">
                        <a:buNone/>
                      </a:pPr>
                      <a:r>
                        <a:rPr lang="ro-RO" sz="1050" b="0" u="none" strike="noStrike">
                          <a:solidFill>
                            <a:srgbClr val="1B2631"/>
                          </a:solidFill>
                          <a:effectLst/>
                          <a:latin typeface="Aptos"/>
                        </a:rPr>
                        <a:t>ŞCOALA GIMNAZIALĂ GROŞENI</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1837625096"/>
                  </a:ext>
                </a:extLst>
              </a:tr>
              <a:tr h="261938">
                <a:tc>
                  <a:txBody>
                    <a:bodyPr/>
                    <a:lstStyle/>
                    <a:p>
                      <a:pPr algn="l" rtl="0" fontAlgn="b">
                        <a:buNone/>
                      </a:pPr>
                      <a:r>
                        <a:rPr lang="ro-RO" sz="1050" b="0" u="none" strike="noStrike">
                          <a:solidFill>
                            <a:srgbClr val="1B2631"/>
                          </a:solidFill>
                          <a:effectLst/>
                          <a:latin typeface="Aptos"/>
                        </a:rPr>
                        <a:t>ŞCOALA GIMNAZIALĂ HĂŞMAŞ</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259495878"/>
                  </a:ext>
                </a:extLst>
              </a:tr>
              <a:tr h="261938">
                <a:tc>
                  <a:txBody>
                    <a:bodyPr/>
                    <a:lstStyle/>
                    <a:p>
                      <a:pPr algn="l" rtl="0" fontAlgn="b">
                        <a:buNone/>
                      </a:pPr>
                      <a:r>
                        <a:rPr lang="ro-RO" sz="1050" b="0" u="none" strike="noStrike">
                          <a:solidFill>
                            <a:srgbClr val="1B2631"/>
                          </a:solidFill>
                          <a:effectLst/>
                          <a:latin typeface="Aptos"/>
                        </a:rPr>
                        <a:t>ŞCOALA GIMNAZIALĂ ŞILINDIA</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1356129781"/>
                  </a:ext>
                </a:extLst>
              </a:tr>
              <a:tr h="261938">
                <a:tc>
                  <a:txBody>
                    <a:bodyPr/>
                    <a:lstStyle/>
                    <a:p>
                      <a:pPr algn="l" rtl="0" fontAlgn="b">
                        <a:buNone/>
                      </a:pPr>
                      <a:r>
                        <a:rPr lang="ro-RO" sz="1050" b="0" u="none" strike="noStrike">
                          <a:solidFill>
                            <a:srgbClr val="1B2631"/>
                          </a:solidFill>
                          <a:effectLst/>
                          <a:latin typeface="Aptos"/>
                        </a:rPr>
                        <a:t>ŞCOALA GIMNAZIALĂ TAUŢ</a:t>
                      </a:r>
                      <a:endParaRPr lang="ro-RO" sz="13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377920144"/>
                  </a:ext>
                </a:extLst>
              </a:tr>
              <a:tr h="261938">
                <a:tc>
                  <a:txBody>
                    <a:bodyPr/>
                    <a:lstStyle/>
                    <a:p>
                      <a:pPr algn="l" rtl="0" fontAlgn="b">
                        <a:buNone/>
                      </a:pPr>
                      <a:r>
                        <a:rPr lang="ro-RO" sz="1050" b="0" u="none" strike="noStrike" dirty="0">
                          <a:solidFill>
                            <a:srgbClr val="1B2631"/>
                          </a:solidFill>
                          <a:effectLst/>
                          <a:latin typeface="Aptos"/>
                        </a:rPr>
                        <a:t>ŞCOALA GIMNAZIALĂ TÂRNOVA</a:t>
                      </a:r>
                      <a:endParaRPr lang="ro-RO" sz="1300" b="0" i="0" u="none" strike="noStrike" dirty="0">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4007486405"/>
                  </a:ext>
                </a:extLst>
              </a:tr>
            </a:tbl>
          </a:graphicData>
        </a:graphic>
      </p:graphicFrame>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94</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79292504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45720" tIns="27432" rIns="45720" bIns="27432"/>
          <a:lstStyle/>
          <a:p>
            <a:pPr>
              <a:spcAft>
                <a:spcPts val="700"/>
              </a:spcAft>
            </a:pPr>
            <a:r>
              <a:rPr lang="ro-RO" altLang="en-GB" sz="2700" b="1">
                <a:solidFill>
                  <a:srgbClr val="1F374E"/>
                </a:solidFill>
                <a:latin typeface="Aptos"/>
              </a:rPr>
              <a:t>Cercuri pedagogice </a:t>
            </a:r>
            <a:endParaRPr lang="ro-RO" altLang="en-GB" dirty="0"/>
          </a:p>
        </p:txBody>
      </p:sp>
      <p:sp>
        <p:nvSpPr>
          <p:cNvPr id="3" name="Content Placeholder 2"/>
          <p:cNvSpPr>
            <a:spLocks noGrp="1"/>
          </p:cNvSpPr>
          <p:nvPr>
            <p:ph idx="1"/>
          </p:nvPr>
        </p:nvSpPr>
        <p:spPr>
          <a:xfrm>
            <a:off x="179387" y="1916832"/>
            <a:ext cx="8785225" cy="4191000"/>
          </a:xfrm>
        </p:spPr>
        <p:txBody>
          <a:bodyPr wrap="square" lIns="45720" tIns="27432" rIns="45720" bIns="27432"/>
          <a:lstStyle/>
          <a:p>
            <a:pPr algn="just">
              <a:spcAft>
                <a:spcPts val="400"/>
              </a:spcAft>
            </a:pPr>
            <a:r>
              <a:rPr lang="ro-RO" altLang="en-GB" sz="1900" b="0" dirty="0">
                <a:solidFill>
                  <a:srgbClr val="1B2631"/>
                </a:solidFill>
                <a:latin typeface="Aptos"/>
              </a:rPr>
              <a:t>zona Lipova – </a:t>
            </a:r>
            <a:r>
              <a:rPr lang="en-US" altLang="en-GB" sz="1900" b="0" dirty="0">
                <a:solidFill>
                  <a:srgbClr val="1B2631"/>
                </a:solidFill>
                <a:latin typeface="Aptos"/>
                <a:sym typeface="+mn-ea"/>
              </a:rPr>
              <a:t>Nicolae Daniela</a:t>
            </a:r>
            <a:r>
              <a:rPr lang="ro-RO" altLang="en-GB" sz="1900" b="0" dirty="0">
                <a:solidFill>
                  <a:srgbClr val="1B2631"/>
                </a:solidFill>
                <a:latin typeface="Aptos"/>
                <a:sym typeface="+mn-ea"/>
              </a:rPr>
              <a:t>, Liceul „</a:t>
            </a:r>
            <a:r>
              <a:rPr lang="en-US" altLang="en-GB" sz="1900" b="0" dirty="0" err="1">
                <a:solidFill>
                  <a:srgbClr val="1B2631"/>
                </a:solidFill>
                <a:latin typeface="Aptos"/>
                <a:sym typeface="+mn-ea"/>
              </a:rPr>
              <a:t>Atanasie</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Marienescu</a:t>
            </a:r>
            <a:r>
              <a:rPr lang="ro-RO" altLang="en-GB" sz="1900" b="0" dirty="0">
                <a:solidFill>
                  <a:srgbClr val="1B2631"/>
                </a:solidFill>
                <a:latin typeface="Aptos"/>
                <a:sym typeface="+mn-ea"/>
              </a:rPr>
              <a:t>” </a:t>
            </a:r>
            <a:r>
              <a:rPr lang="en-US" altLang="en-GB" sz="1900" b="0" dirty="0" err="1">
                <a:solidFill>
                  <a:srgbClr val="1B2631"/>
                </a:solidFill>
                <a:latin typeface="Aptos"/>
                <a:sym typeface="+mn-ea"/>
              </a:rPr>
              <a:t>Lipova</a:t>
            </a:r>
            <a:endParaRPr lang="ro-RO" altLang="en-GB" sz="2200" dirty="0"/>
          </a:p>
        </p:txBody>
      </p:sp>
      <p:graphicFrame>
        <p:nvGraphicFramePr>
          <p:cNvPr id="5" name="Tabel 4">
            <a:extLst>
              <a:ext uri="{FF2B5EF4-FFF2-40B4-BE49-F238E27FC236}">
                <a16:creationId xmlns:a16="http://schemas.microsoft.com/office/drawing/2014/main" id="{39867454-C66A-4DB5-627D-DF7D7312A597}"/>
              </a:ext>
            </a:extLst>
          </p:cNvPr>
          <p:cNvGraphicFramePr>
            <a:graphicFrameLocks noGrp="1"/>
          </p:cNvGraphicFramePr>
          <p:nvPr>
            <p:extLst>
              <p:ext uri="{D42A27DB-BD31-4B8C-83A1-F6EECF244321}">
                <p14:modId xmlns:p14="http://schemas.microsoft.com/office/powerpoint/2010/main" val="2046503158"/>
              </p:ext>
            </p:extLst>
          </p:nvPr>
        </p:nvGraphicFramePr>
        <p:xfrm>
          <a:off x="856060" y="2420888"/>
          <a:ext cx="7604372" cy="4320484"/>
        </p:xfrm>
        <a:graphic>
          <a:graphicData uri="http://schemas.openxmlformats.org/drawingml/2006/table">
            <a:tbl>
              <a:tblPr>
                <a:tableStyleId>{5C22544A-7EE6-4342-B048-85BDC9FD1C3A}</a:tableStyleId>
              </a:tblPr>
              <a:tblGrid>
                <a:gridCol w="7604372">
                  <a:extLst>
                    <a:ext uri="{9D8B030D-6E8A-4147-A177-3AD203B41FA5}">
                      <a16:colId xmlns:a16="http://schemas.microsoft.com/office/drawing/2014/main" val="3403082275"/>
                    </a:ext>
                  </a:extLst>
                </a:gridCol>
              </a:tblGrid>
              <a:tr h="308606">
                <a:tc>
                  <a:txBody>
                    <a:bodyPr/>
                    <a:lstStyle/>
                    <a:p>
                      <a:pPr algn="l" rtl="0" fontAlgn="b">
                        <a:buNone/>
                      </a:pPr>
                      <a:r>
                        <a:rPr lang="ro-RO" sz="1100" b="1" u="none" strike="noStrike">
                          <a:solidFill>
                            <a:srgbClr val="FFFFFF"/>
                          </a:solidFill>
                          <a:effectLst/>
                          <a:latin typeface="Aptos"/>
                        </a:rPr>
                        <a:t>LICEUL "ATANASIE MARIENESCU" LIPOVA</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1F374E"/>
                    </a:solidFill>
                  </a:tcPr>
                </a:tc>
                <a:extLst>
                  <a:ext uri="{0D108BD9-81ED-4DB2-BD59-A6C34878D82A}">
                    <a16:rowId xmlns:a16="http://schemas.microsoft.com/office/drawing/2014/main" val="3186992282"/>
                  </a:ext>
                </a:extLst>
              </a:tr>
              <a:tr h="308606">
                <a:tc>
                  <a:txBody>
                    <a:bodyPr/>
                    <a:lstStyle/>
                    <a:p>
                      <a:pPr algn="l" rtl="0" fontAlgn="b">
                        <a:buNone/>
                      </a:pPr>
                      <a:r>
                        <a:rPr lang="ro-RO" sz="1050" b="0" u="none" strike="noStrike">
                          <a:solidFill>
                            <a:srgbClr val="1B2631"/>
                          </a:solidFill>
                          <a:effectLst/>
                          <a:latin typeface="Aptos"/>
                        </a:rPr>
                        <a:t>LICEUL "SEVER BOCU" LIPOVA</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298570074"/>
                  </a:ext>
                </a:extLst>
              </a:tr>
              <a:tr h="308606">
                <a:tc>
                  <a:txBody>
                    <a:bodyPr/>
                    <a:lstStyle/>
                    <a:p>
                      <a:pPr algn="l" rtl="0" fontAlgn="b">
                        <a:buNone/>
                      </a:pPr>
                      <a:r>
                        <a:rPr lang="ro-RO" sz="1050" b="0" u="none" strike="noStrike">
                          <a:solidFill>
                            <a:srgbClr val="1B2631"/>
                          </a:solidFill>
                          <a:effectLst/>
                          <a:latin typeface="Aptos"/>
                        </a:rPr>
                        <a:t>LICEUL TEHNOLOGIC "VASILE JUNCU" MINIŞ</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020956339"/>
                  </a:ext>
                </a:extLst>
              </a:tr>
              <a:tr h="308606">
                <a:tc>
                  <a:txBody>
                    <a:bodyPr/>
                    <a:lstStyle/>
                    <a:p>
                      <a:pPr algn="l" rtl="0" fontAlgn="b">
                        <a:buNone/>
                      </a:pPr>
                      <a:r>
                        <a:rPr lang="ro-RO" sz="1050" b="0" u="none" strike="noStrike">
                          <a:solidFill>
                            <a:srgbClr val="1B2631"/>
                          </a:solidFill>
                          <a:effectLst/>
                          <a:latin typeface="Aptos"/>
                        </a:rPr>
                        <a:t>LICEUL TEHNOLOGIC ”REGELE MIHAI I” SĂVÂRŞIN</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604430474"/>
                  </a:ext>
                </a:extLst>
              </a:tr>
              <a:tr h="308606">
                <a:tc>
                  <a:txBody>
                    <a:bodyPr/>
                    <a:lstStyle/>
                    <a:p>
                      <a:pPr algn="l" rtl="0" fontAlgn="b">
                        <a:buNone/>
                      </a:pPr>
                      <a:r>
                        <a:rPr lang="ro-RO" sz="1050" b="0" u="none" strike="noStrike">
                          <a:solidFill>
                            <a:srgbClr val="1B2631"/>
                          </a:solidFill>
                          <a:effectLst/>
                          <a:latin typeface="Aptos"/>
                        </a:rPr>
                        <a:t>ŞCOALA GIMNAZIALĂ "ADAM MULLER GUTTENBRUN" ZĂBRANI</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549536229"/>
                  </a:ext>
                </a:extLst>
              </a:tr>
              <a:tr h="308606">
                <a:tc>
                  <a:txBody>
                    <a:bodyPr/>
                    <a:lstStyle/>
                    <a:p>
                      <a:pPr algn="l" rtl="0" fontAlgn="b">
                        <a:buNone/>
                      </a:pPr>
                      <a:r>
                        <a:rPr lang="ro-RO" sz="1050" b="0" u="none" strike="noStrike">
                          <a:solidFill>
                            <a:srgbClr val="1B2631"/>
                          </a:solidFill>
                          <a:effectLst/>
                          <a:latin typeface="Aptos"/>
                        </a:rPr>
                        <a:t>ŞCOALA GIMNAZIALĂ "ALEXANDRU MOCIONI" BIRCHIŞ</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208801831"/>
                  </a:ext>
                </a:extLst>
              </a:tr>
              <a:tr h="308606">
                <a:tc>
                  <a:txBody>
                    <a:bodyPr/>
                    <a:lstStyle/>
                    <a:p>
                      <a:pPr algn="l" rtl="0" fontAlgn="b">
                        <a:buNone/>
                      </a:pPr>
                      <a:r>
                        <a:rPr lang="ro-RO" sz="1050" b="0" u="none" strike="noStrike">
                          <a:solidFill>
                            <a:srgbClr val="1B2631"/>
                          </a:solidFill>
                          <a:effectLst/>
                          <a:latin typeface="Aptos"/>
                        </a:rPr>
                        <a:t>ŞCOALA GIMNAZIALĂ "CORNELIU MICLOSI" COVĂSINŢ</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424508450"/>
                  </a:ext>
                </a:extLst>
              </a:tr>
              <a:tr h="308606">
                <a:tc>
                  <a:txBody>
                    <a:bodyPr/>
                    <a:lstStyle/>
                    <a:p>
                      <a:pPr algn="l" rtl="0" fontAlgn="b">
                        <a:buNone/>
                      </a:pPr>
                      <a:r>
                        <a:rPr lang="ro-RO" sz="1050" b="0" u="none" strike="noStrike">
                          <a:solidFill>
                            <a:srgbClr val="1B2631"/>
                          </a:solidFill>
                          <a:effectLst/>
                          <a:latin typeface="Aptos"/>
                        </a:rPr>
                        <a:t>ŞCOALA GIMNAZIALĂ "CRISTIAN HERBEI" VĂRĂDIA DE MUREŞ</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470199766"/>
                  </a:ext>
                </a:extLst>
              </a:tr>
              <a:tr h="308606">
                <a:tc>
                  <a:txBody>
                    <a:bodyPr/>
                    <a:lstStyle/>
                    <a:p>
                      <a:pPr algn="l" rtl="0" fontAlgn="b">
                        <a:buNone/>
                      </a:pPr>
                      <a:r>
                        <a:rPr lang="ro-RO" sz="1050" b="0" u="none" strike="noStrike">
                          <a:solidFill>
                            <a:srgbClr val="1B2631"/>
                          </a:solidFill>
                          <a:effectLst/>
                          <a:latin typeface="Aptos"/>
                        </a:rPr>
                        <a:t>ŞCOALA GIMNAZIALĂ "PATRICHIE POPESCU" BATA</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2381993369"/>
                  </a:ext>
                </a:extLst>
              </a:tr>
              <a:tr h="308606">
                <a:tc>
                  <a:txBody>
                    <a:bodyPr/>
                    <a:lstStyle/>
                    <a:p>
                      <a:pPr algn="l" rtl="0" fontAlgn="b">
                        <a:buNone/>
                      </a:pPr>
                      <a:r>
                        <a:rPr lang="ro-RO" sz="1050" b="0" u="none" strike="noStrike">
                          <a:solidFill>
                            <a:srgbClr val="1B2631"/>
                          </a:solidFill>
                          <a:effectLst/>
                          <a:latin typeface="Aptos"/>
                        </a:rPr>
                        <a:t>ŞCOALA GIMNAZIALĂ "SABIN DRĂGOI" PETRIŞ</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980528202"/>
                  </a:ext>
                </a:extLst>
              </a:tr>
              <a:tr h="308606">
                <a:tc>
                  <a:txBody>
                    <a:bodyPr/>
                    <a:lstStyle/>
                    <a:p>
                      <a:pPr algn="l" rtl="0" fontAlgn="b">
                        <a:buNone/>
                      </a:pPr>
                      <a:r>
                        <a:rPr lang="ro-RO" sz="1050" b="0" u="none" strike="noStrike">
                          <a:solidFill>
                            <a:srgbClr val="1B2631"/>
                          </a:solidFill>
                          <a:effectLst/>
                          <a:latin typeface="Aptos"/>
                        </a:rPr>
                        <a:t>ŞCOALA GIMNAZIALĂ "ŞTEFAN CICIO-POP" CONOP</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792858699"/>
                  </a:ext>
                </a:extLst>
              </a:tr>
              <a:tr h="308606">
                <a:tc>
                  <a:txBody>
                    <a:bodyPr/>
                    <a:lstStyle/>
                    <a:p>
                      <a:pPr algn="l" rtl="0" fontAlgn="b">
                        <a:buNone/>
                      </a:pPr>
                      <a:r>
                        <a:rPr lang="ro-RO" sz="1050" b="0" u="none" strike="noStrike">
                          <a:solidFill>
                            <a:srgbClr val="1B2631"/>
                          </a:solidFill>
                          <a:effectLst/>
                          <a:latin typeface="Aptos"/>
                        </a:rPr>
                        <a:t>ŞCOALA GIMNAZIALĂ "TEODOR PĂCĂŢIAN" USUSĂU</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41944936"/>
                  </a:ext>
                </a:extLst>
              </a:tr>
              <a:tr h="308606">
                <a:tc>
                  <a:txBody>
                    <a:bodyPr/>
                    <a:lstStyle/>
                    <a:p>
                      <a:pPr algn="l" rtl="0" fontAlgn="b">
                        <a:buNone/>
                      </a:pPr>
                      <a:r>
                        <a:rPr lang="ro-RO" sz="1050" b="0" u="none" strike="noStrike">
                          <a:solidFill>
                            <a:srgbClr val="1B2631"/>
                          </a:solidFill>
                          <a:effectLst/>
                          <a:latin typeface="Aptos"/>
                        </a:rPr>
                        <a:t>ŞCOALA GIMNAZIALĂ BÂRZAVA</a:t>
                      </a:r>
                      <a:endParaRPr lang="ro-RO" sz="15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76221893"/>
                  </a:ext>
                </a:extLst>
              </a:tr>
              <a:tr h="308606">
                <a:tc>
                  <a:txBody>
                    <a:bodyPr/>
                    <a:lstStyle/>
                    <a:p>
                      <a:pPr algn="l" rtl="0" fontAlgn="b">
                        <a:buNone/>
                      </a:pPr>
                      <a:r>
                        <a:rPr lang="ro-RO" sz="1050" b="0" u="none" strike="noStrike" dirty="0">
                          <a:solidFill>
                            <a:srgbClr val="1B2631"/>
                          </a:solidFill>
                          <a:effectLst/>
                          <a:latin typeface="Aptos"/>
                        </a:rPr>
                        <a:t>ŞCOALA GIMNAZIALĂ PĂULIŞ</a:t>
                      </a:r>
                      <a:endParaRPr lang="ro-RO" sz="1500" b="0" i="0" u="none" strike="noStrike" dirty="0">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188799092"/>
                  </a:ext>
                </a:extLst>
              </a:tr>
            </a:tbl>
          </a:graphicData>
        </a:graphic>
      </p:graphicFrame>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95</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5148463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45720" tIns="27432" rIns="45720" bIns="27432"/>
          <a:lstStyle/>
          <a:p>
            <a:pPr>
              <a:spcAft>
                <a:spcPts val="700"/>
              </a:spcAft>
            </a:pPr>
            <a:r>
              <a:rPr lang="ro-RO" altLang="en-GB" sz="2700" b="1">
                <a:solidFill>
                  <a:srgbClr val="1F374E"/>
                </a:solidFill>
                <a:latin typeface="Aptos"/>
              </a:rPr>
              <a:t>Cercuri pedagogice </a:t>
            </a:r>
            <a:endParaRPr lang="ro-RO" altLang="en-GB" dirty="0"/>
          </a:p>
        </p:txBody>
      </p:sp>
      <p:sp>
        <p:nvSpPr>
          <p:cNvPr id="3" name="Content Placeholder 2"/>
          <p:cNvSpPr>
            <a:spLocks noGrp="1"/>
          </p:cNvSpPr>
          <p:nvPr>
            <p:ph idx="1"/>
          </p:nvPr>
        </p:nvSpPr>
        <p:spPr>
          <a:xfrm>
            <a:off x="179387" y="1916832"/>
            <a:ext cx="8785225" cy="4191000"/>
          </a:xfrm>
        </p:spPr>
        <p:txBody>
          <a:bodyPr wrap="square" lIns="45720" tIns="27432" rIns="45720" bIns="27432"/>
          <a:lstStyle/>
          <a:p>
            <a:pPr algn="just">
              <a:spcAft>
                <a:spcPts val="400"/>
              </a:spcAft>
            </a:pPr>
            <a:r>
              <a:rPr lang="ro-RO" altLang="en-GB" sz="1900" b="0" dirty="0">
                <a:solidFill>
                  <a:srgbClr val="1B2631"/>
                </a:solidFill>
                <a:latin typeface="Aptos"/>
                <a:sym typeface="+mn-ea"/>
              </a:rPr>
              <a:t>zona Sebiș - </a:t>
            </a:r>
            <a:r>
              <a:rPr lang="en-US" altLang="en-GB" sz="1900" b="0" dirty="0" err="1">
                <a:solidFill>
                  <a:srgbClr val="1B2631"/>
                </a:solidFill>
                <a:latin typeface="Aptos"/>
                <a:sym typeface="+mn-ea"/>
              </a:rPr>
              <a:t>Costea</a:t>
            </a:r>
            <a:r>
              <a:rPr lang="en-US" altLang="en-GB" sz="1900" b="0" dirty="0">
                <a:solidFill>
                  <a:srgbClr val="1B2631"/>
                </a:solidFill>
                <a:latin typeface="Aptos"/>
                <a:sym typeface="+mn-ea"/>
              </a:rPr>
              <a:t> Angela </a:t>
            </a:r>
            <a:r>
              <a:rPr lang="ro-RO" altLang="en-GB" sz="1900" b="0" dirty="0">
                <a:solidFill>
                  <a:srgbClr val="1B2631"/>
                </a:solidFill>
                <a:latin typeface="Aptos"/>
                <a:sym typeface="+mn-ea"/>
              </a:rPr>
              <a:t>– Liceul</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Teoretic</a:t>
            </a:r>
            <a:r>
              <a:rPr lang="en-US" altLang="en-GB" sz="1900" b="0" dirty="0">
                <a:solidFill>
                  <a:srgbClr val="1B2631"/>
                </a:solidFill>
                <a:latin typeface="Aptos"/>
                <a:sym typeface="+mn-ea"/>
              </a:rPr>
              <a:t> </a:t>
            </a:r>
            <a:r>
              <a:rPr lang="en-US" altLang="en-GB" sz="1900" b="0" dirty="0" err="1">
                <a:solidFill>
                  <a:srgbClr val="1B2631"/>
                </a:solidFill>
                <a:latin typeface="Aptos"/>
                <a:sym typeface="+mn-ea"/>
              </a:rPr>
              <a:t>Sebiș</a:t>
            </a:r>
            <a:endParaRPr lang="ro-RO" altLang="en-GB" sz="2200" dirty="0">
              <a:sym typeface="+mn-ea"/>
            </a:endParaRPr>
          </a:p>
        </p:txBody>
      </p:sp>
      <p:graphicFrame>
        <p:nvGraphicFramePr>
          <p:cNvPr id="5" name="Tabel 4">
            <a:extLst>
              <a:ext uri="{FF2B5EF4-FFF2-40B4-BE49-F238E27FC236}">
                <a16:creationId xmlns:a16="http://schemas.microsoft.com/office/drawing/2014/main" id="{779F13BF-CE73-5845-3A3A-0E87B06E60D8}"/>
              </a:ext>
            </a:extLst>
          </p:cNvPr>
          <p:cNvGraphicFramePr>
            <a:graphicFrameLocks noGrp="1"/>
          </p:cNvGraphicFramePr>
          <p:nvPr>
            <p:extLst>
              <p:ext uri="{D42A27DB-BD31-4B8C-83A1-F6EECF244321}">
                <p14:modId xmlns:p14="http://schemas.microsoft.com/office/powerpoint/2010/main" val="3533986406"/>
              </p:ext>
            </p:extLst>
          </p:nvPr>
        </p:nvGraphicFramePr>
        <p:xfrm>
          <a:off x="1043608" y="2356012"/>
          <a:ext cx="7429498" cy="4313340"/>
        </p:xfrm>
        <a:graphic>
          <a:graphicData uri="http://schemas.openxmlformats.org/drawingml/2006/table">
            <a:tbl>
              <a:tblPr>
                <a:tableStyleId>{5C22544A-7EE6-4342-B048-85BDC9FD1C3A}</a:tableStyleId>
              </a:tblPr>
              <a:tblGrid>
                <a:gridCol w="7429498">
                  <a:extLst>
                    <a:ext uri="{9D8B030D-6E8A-4147-A177-3AD203B41FA5}">
                      <a16:colId xmlns:a16="http://schemas.microsoft.com/office/drawing/2014/main" val="515036507"/>
                    </a:ext>
                  </a:extLst>
                </a:gridCol>
              </a:tblGrid>
              <a:tr h="287556">
                <a:tc>
                  <a:txBody>
                    <a:bodyPr/>
                    <a:lstStyle/>
                    <a:p>
                      <a:pPr algn="l" rtl="0" fontAlgn="b">
                        <a:buNone/>
                      </a:pPr>
                      <a:r>
                        <a:rPr lang="ro-RO" sz="1100" b="1" u="none" strike="noStrike">
                          <a:solidFill>
                            <a:srgbClr val="FFFFFF"/>
                          </a:solidFill>
                          <a:effectLst/>
                          <a:latin typeface="Aptos"/>
                        </a:rPr>
                        <a:t>LICEUL "IOAN BUTEANU" GURAHONŢ</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1F374E"/>
                    </a:solidFill>
                  </a:tcPr>
                </a:tc>
                <a:extLst>
                  <a:ext uri="{0D108BD9-81ED-4DB2-BD59-A6C34878D82A}">
                    <a16:rowId xmlns:a16="http://schemas.microsoft.com/office/drawing/2014/main" val="2447288365"/>
                  </a:ext>
                </a:extLst>
              </a:tr>
              <a:tr h="287556">
                <a:tc>
                  <a:txBody>
                    <a:bodyPr/>
                    <a:lstStyle/>
                    <a:p>
                      <a:pPr algn="l" rtl="0" fontAlgn="b">
                        <a:buNone/>
                      </a:pPr>
                      <a:r>
                        <a:rPr lang="ro-RO" sz="1050" b="0" u="none" strike="noStrike">
                          <a:solidFill>
                            <a:srgbClr val="1B2631"/>
                          </a:solidFill>
                          <a:effectLst/>
                          <a:latin typeface="Aptos"/>
                        </a:rPr>
                        <a:t>LICEUL TEHNOLOGIC "MOGA VOIEVOD" HĂLMAGIU</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016979662"/>
                  </a:ext>
                </a:extLst>
              </a:tr>
              <a:tr h="287556">
                <a:tc>
                  <a:txBody>
                    <a:bodyPr/>
                    <a:lstStyle/>
                    <a:p>
                      <a:pPr algn="l" rtl="0" fontAlgn="b">
                        <a:buNone/>
                      </a:pPr>
                      <a:r>
                        <a:rPr lang="ro-RO" sz="1050" b="0" u="none" strike="noStrike">
                          <a:solidFill>
                            <a:srgbClr val="1B2631"/>
                          </a:solidFill>
                          <a:effectLst/>
                          <a:latin typeface="Aptos"/>
                        </a:rPr>
                        <a:t>LICEUL TEORETIC SEBIŞ</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499292807"/>
                  </a:ext>
                </a:extLst>
              </a:tr>
              <a:tr h="287556">
                <a:tc>
                  <a:txBody>
                    <a:bodyPr/>
                    <a:lstStyle/>
                    <a:p>
                      <a:pPr algn="l" rtl="0" fontAlgn="b">
                        <a:buNone/>
                      </a:pPr>
                      <a:r>
                        <a:rPr lang="ro-RO" sz="1050" b="0" u="none" strike="noStrike" dirty="0">
                          <a:solidFill>
                            <a:srgbClr val="1B2631"/>
                          </a:solidFill>
                          <a:effectLst/>
                          <a:latin typeface="Aptos"/>
                        </a:rPr>
                        <a:t>ŞCOALA GIMNAZIALĂ ”GABRIEL BROLA” BUTENI</a:t>
                      </a:r>
                      <a:endParaRPr lang="ro-RO" sz="1400" b="0" i="0" u="none" strike="noStrike" dirty="0">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276017327"/>
                  </a:ext>
                </a:extLst>
              </a:tr>
              <a:tr h="287556">
                <a:tc>
                  <a:txBody>
                    <a:bodyPr/>
                    <a:lstStyle/>
                    <a:p>
                      <a:pPr algn="l" rtl="0" fontAlgn="b">
                        <a:buNone/>
                      </a:pPr>
                      <a:r>
                        <a:rPr lang="ro-RO" sz="1050" b="0" u="none" strike="noStrike">
                          <a:solidFill>
                            <a:srgbClr val="1B2631"/>
                          </a:solidFill>
                          <a:effectLst/>
                          <a:latin typeface="Aptos"/>
                        </a:rPr>
                        <a:t>ŞCOALA GIMNAZIALĂ "GHEORGHE GROZA" MONEASA</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112962103"/>
                  </a:ext>
                </a:extLst>
              </a:tr>
              <a:tr h="287556">
                <a:tc>
                  <a:txBody>
                    <a:bodyPr/>
                    <a:lstStyle/>
                    <a:p>
                      <a:pPr algn="l" rtl="0" fontAlgn="b">
                        <a:buNone/>
                      </a:pPr>
                      <a:r>
                        <a:rPr lang="ro-RO" sz="1050" b="0" u="none" strike="noStrike">
                          <a:solidFill>
                            <a:srgbClr val="1B2631"/>
                          </a:solidFill>
                          <a:effectLst/>
                          <a:latin typeface="Aptos"/>
                        </a:rPr>
                        <a:t>ŞCOALA GIMNAZIALĂ "LAZĂR TÂMPA" ALMAŞ</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58938555"/>
                  </a:ext>
                </a:extLst>
              </a:tr>
              <a:tr h="287556">
                <a:tc>
                  <a:txBody>
                    <a:bodyPr/>
                    <a:lstStyle/>
                    <a:p>
                      <a:pPr algn="l" rtl="0" fontAlgn="b">
                        <a:buNone/>
                      </a:pPr>
                      <a:r>
                        <a:rPr lang="ro-RO" sz="1050" b="0" u="none" strike="noStrike">
                          <a:solidFill>
                            <a:srgbClr val="1B2631"/>
                          </a:solidFill>
                          <a:effectLst/>
                          <a:latin typeface="Aptos"/>
                        </a:rPr>
                        <a:t>ŞCOALA GIMNAZIALĂ BÎRSA</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850889723"/>
                  </a:ext>
                </a:extLst>
              </a:tr>
              <a:tr h="287556">
                <a:tc>
                  <a:txBody>
                    <a:bodyPr/>
                    <a:lstStyle/>
                    <a:p>
                      <a:pPr algn="l" rtl="0" fontAlgn="b">
                        <a:buNone/>
                      </a:pPr>
                      <a:r>
                        <a:rPr lang="ro-RO" sz="1050" b="0" u="none" strike="noStrike">
                          <a:solidFill>
                            <a:srgbClr val="1B2631"/>
                          </a:solidFill>
                          <a:effectLst/>
                          <a:latin typeface="Aptos"/>
                        </a:rPr>
                        <a:t>ŞCOALA GIMNAZIALĂ CĂRAND</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2451825143"/>
                  </a:ext>
                </a:extLst>
              </a:tr>
              <a:tr h="287556">
                <a:tc>
                  <a:txBody>
                    <a:bodyPr/>
                    <a:lstStyle/>
                    <a:p>
                      <a:pPr algn="l" rtl="0" fontAlgn="b">
                        <a:buNone/>
                      </a:pPr>
                      <a:r>
                        <a:rPr lang="ro-RO" sz="1050" b="0" u="none" strike="noStrike">
                          <a:solidFill>
                            <a:srgbClr val="1B2631"/>
                          </a:solidFill>
                          <a:effectLst/>
                          <a:latin typeface="Aptos"/>
                        </a:rPr>
                        <a:t>ŞCOALA GIMNAZIALĂ CHISINDIA</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1031234307"/>
                  </a:ext>
                </a:extLst>
              </a:tr>
              <a:tr h="287556">
                <a:tc>
                  <a:txBody>
                    <a:bodyPr/>
                    <a:lstStyle/>
                    <a:p>
                      <a:pPr algn="l" rtl="0" fontAlgn="b">
                        <a:buNone/>
                      </a:pPr>
                      <a:r>
                        <a:rPr lang="ro-RO" sz="1050" b="0" u="none" strike="noStrike">
                          <a:solidFill>
                            <a:srgbClr val="1B2631"/>
                          </a:solidFill>
                          <a:effectLst/>
                          <a:latin typeface="Aptos"/>
                        </a:rPr>
                        <a:t>ŞCOALA GIMNAZIALĂ DEZNA</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407275669"/>
                  </a:ext>
                </a:extLst>
              </a:tr>
              <a:tr h="287556">
                <a:tc>
                  <a:txBody>
                    <a:bodyPr/>
                    <a:lstStyle/>
                    <a:p>
                      <a:pPr algn="l" rtl="0" fontAlgn="b">
                        <a:buNone/>
                      </a:pPr>
                      <a:r>
                        <a:rPr lang="ro-RO" sz="1050" b="0" u="none" strike="noStrike">
                          <a:solidFill>
                            <a:srgbClr val="1B2631"/>
                          </a:solidFill>
                          <a:effectLst/>
                          <a:latin typeface="Aptos"/>
                        </a:rPr>
                        <a:t>ŞCOALA GIMNAZIALĂ DIECI</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423899686"/>
                  </a:ext>
                </a:extLst>
              </a:tr>
              <a:tr h="287556">
                <a:tc>
                  <a:txBody>
                    <a:bodyPr/>
                    <a:lstStyle/>
                    <a:p>
                      <a:pPr algn="l" rtl="0" fontAlgn="b">
                        <a:buNone/>
                      </a:pPr>
                      <a:r>
                        <a:rPr lang="ro-RO" sz="1050" b="0" u="none" strike="noStrike">
                          <a:solidFill>
                            <a:srgbClr val="1B2631"/>
                          </a:solidFill>
                          <a:effectLst/>
                          <a:latin typeface="Aptos"/>
                        </a:rPr>
                        <a:t>ŞCOALA GIMNAZIALĂ HĂLMĂGEL</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766490293"/>
                  </a:ext>
                </a:extLst>
              </a:tr>
              <a:tr h="287556">
                <a:tc>
                  <a:txBody>
                    <a:bodyPr/>
                    <a:lstStyle/>
                    <a:p>
                      <a:pPr algn="l" rtl="0" fontAlgn="b">
                        <a:buNone/>
                      </a:pPr>
                      <a:r>
                        <a:rPr lang="ro-RO" sz="1050" b="0" u="none" strike="noStrike">
                          <a:solidFill>
                            <a:srgbClr val="1B2631"/>
                          </a:solidFill>
                          <a:effectLst/>
                          <a:latin typeface="Aptos"/>
                        </a:rPr>
                        <a:t>ŞCOALA GIMNAZIALĂ IACOBINI</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149814437"/>
                  </a:ext>
                </a:extLst>
              </a:tr>
              <a:tr h="287556">
                <a:tc>
                  <a:txBody>
                    <a:bodyPr/>
                    <a:lstStyle/>
                    <a:p>
                      <a:pPr algn="l" rtl="0" fontAlgn="b">
                        <a:buNone/>
                      </a:pPr>
                      <a:r>
                        <a:rPr lang="ro-RO" sz="1050" b="0" u="none" strike="noStrike">
                          <a:solidFill>
                            <a:srgbClr val="1B2631"/>
                          </a:solidFill>
                          <a:effectLst/>
                          <a:latin typeface="Aptos"/>
                        </a:rPr>
                        <a:t>ŞCOALA GIMNAZIALĂ PLEŞCUŢA</a:t>
                      </a:r>
                      <a:endParaRPr lang="ro-RO" sz="1400" b="0" i="0" u="none" strike="noStrike">
                        <a:solidFill>
                          <a:srgbClr val="000000"/>
                        </a:solidFill>
                        <a:effectLst/>
                        <a:latin typeface="Tw Cen MT" panose="020B0602020104020603" pitchFamily="34" charset="-18"/>
                      </a:endParaRPr>
                    </a:p>
                  </a:txBody>
                  <a:tcPr marL="50292" marR="50292" marT="32004" marB="32004" anchor="b">
                    <a:solidFill>
                      <a:srgbClr val="FFFFFF"/>
                    </a:solidFill>
                  </a:tcPr>
                </a:tc>
                <a:extLst>
                  <a:ext uri="{0D108BD9-81ED-4DB2-BD59-A6C34878D82A}">
                    <a16:rowId xmlns:a16="http://schemas.microsoft.com/office/drawing/2014/main" val="3488340743"/>
                  </a:ext>
                </a:extLst>
              </a:tr>
              <a:tr h="287556">
                <a:tc>
                  <a:txBody>
                    <a:bodyPr/>
                    <a:lstStyle/>
                    <a:p>
                      <a:pPr algn="l" rtl="0" fontAlgn="b">
                        <a:buNone/>
                      </a:pPr>
                      <a:r>
                        <a:rPr lang="ro-RO" sz="1050" b="0" u="none" strike="noStrike" dirty="0">
                          <a:solidFill>
                            <a:srgbClr val="1B2631"/>
                          </a:solidFill>
                          <a:effectLst/>
                          <a:latin typeface="Aptos"/>
                        </a:rPr>
                        <a:t>ŞCOALA GIMNAZIALĂ VÂRFURILE</a:t>
                      </a:r>
                      <a:endParaRPr lang="ro-RO" sz="1400" b="0" i="0" u="none" strike="noStrike" dirty="0">
                        <a:solidFill>
                          <a:srgbClr val="000000"/>
                        </a:solidFill>
                        <a:effectLst/>
                        <a:latin typeface="Tw Cen MT" panose="020B0602020104020603" pitchFamily="34" charset="-18"/>
                      </a:endParaRPr>
                    </a:p>
                  </a:txBody>
                  <a:tcPr marL="50292" marR="50292" marT="32004" marB="32004" anchor="b">
                    <a:solidFill>
                      <a:srgbClr val="F2F6F8"/>
                    </a:solidFill>
                  </a:tcPr>
                </a:tc>
                <a:extLst>
                  <a:ext uri="{0D108BD9-81ED-4DB2-BD59-A6C34878D82A}">
                    <a16:rowId xmlns:a16="http://schemas.microsoft.com/office/drawing/2014/main" val="3032160215"/>
                  </a:ext>
                </a:extLst>
              </a:tr>
            </a:tbl>
          </a:graphicData>
        </a:graphic>
      </p:graphicFrame>
      <p:sp>
        <p:nvSpPr>
          <p:cNvPr id="6" name="Rectangle 5"/>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96</a:t>
            </a:r>
          </a:p>
        </p:txBody>
      </p:sp>
      <p:sp>
        <p:nvSpPr>
          <p:cNvPr id="9" name="Rectangle 8"/>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73564703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683E1C1-3624-4319-F6B2-8950D2913FE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7E3328A0-D0BA-05C6-3942-0D84DD332B67}"/>
              </a:ext>
            </a:extLst>
          </p:cNvPr>
          <p:cNvSpPr txBox="1">
            <a:spLocks/>
          </p:cNvSpPr>
          <p:nvPr/>
        </p:nvSpPr>
        <p:spPr>
          <a:xfrm>
            <a:off x="539552" y="2348880"/>
            <a:ext cx="8244916" cy="1099841"/>
          </a:xfrm>
          <a:prstGeom prst="rect">
            <a:avLst/>
          </a:prstGeom>
        </p:spPr>
        <p:txBody>
          <a:bodyPr vert="horz" wrap="square" lIns="45720" tIns="27432" rIns="45720" bIns="27432"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fontAlgn="auto">
              <a:lnSpc>
                <a:spcPct val="100000"/>
              </a:lnSpc>
              <a:spcAft>
                <a:spcPts val="400"/>
              </a:spcAft>
            </a:pPr>
            <a:r>
              <a:rPr lang="ro-RO" sz="3200" dirty="0">
                <a:solidFill>
                  <a:srgbClr val="1B2631"/>
                </a:solidFill>
                <a:latin typeface="Aptos"/>
                <a:ea typeface="SimSun" panose="02010600030101010101" pitchFamily="2" charset="-122"/>
                <a:cs typeface="Times New Roman" panose="02020603050405020304" pitchFamily="18" charset="0"/>
              </a:rPr>
              <a:t>Prezentarea conducerii SSMR – Filiala Arad</a:t>
            </a:r>
            <a:endParaRPr lang="ro-RO" sz="2900" b="0" dirty="0">
              <a:solidFill>
                <a:srgbClr val="1B2631"/>
              </a:solidFill>
              <a:effectLst/>
              <a:latin typeface="Aptos"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307723CF-9B1F-D98A-ECB8-7D2B2696078F}"/>
              </a:ext>
            </a:extLst>
          </p:cNvPr>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FF2B5EF4-FFF2-40B4-BE49-F238E27FC236}">
                <a16:creationId xmlns:a16="http://schemas.microsoft.com/office/drawing/2014/main" id="{8C7B71DB-5F49-2365-D5EC-D09BA7E80CEF}"/>
              </a:ext>
            </a:extLst>
          </p:cNvPr>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4F6DFCA8-8C4A-7B58-D1C3-F2ACBE706AFA}"/>
              </a:ext>
            </a:extLst>
          </p:cNvPr>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62</a:t>
            </a:r>
          </a:p>
        </p:txBody>
      </p:sp>
      <p:sp>
        <p:nvSpPr>
          <p:cNvPr id="9" name="Rectangle 8">
            <a:extLst>
              <a:ext uri="{FF2B5EF4-FFF2-40B4-BE49-F238E27FC236}">
                <a16:creationId xmlns:a16="http://schemas.microsoft.com/office/drawing/2014/main" id="{809AE9F7-BA97-FACD-F243-6254EC8CFCC5}"/>
              </a:ext>
            </a:extLst>
          </p:cNvPr>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9287946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1844824"/>
            <a:ext cx="7772400" cy="4608512"/>
          </a:xfrm>
        </p:spPr>
        <p:txBody>
          <a:bodyPr wrap="square" lIns="45720" tIns="27432" rIns="45720" bIns="27432"/>
          <a:lstStyle/>
          <a:p>
            <a:pPr marL="0" indent="0" algn="just">
              <a:spcAft>
                <a:spcPts val="400"/>
              </a:spcAft>
              <a:buNone/>
            </a:pPr>
            <a:r>
              <a:rPr lang="en-US" sz="1700" b="0" dirty="0" err="1">
                <a:solidFill>
                  <a:srgbClr val="1B2631"/>
                </a:solidFill>
                <a:latin typeface="Aptos"/>
              </a:rPr>
              <a:t>Structura</a:t>
            </a:r>
            <a:r>
              <a:rPr lang="en-US" sz="1700" b="0" dirty="0">
                <a:solidFill>
                  <a:srgbClr val="1B2631"/>
                </a:solidFill>
                <a:latin typeface="Aptos"/>
              </a:rPr>
              <a:t> de </a:t>
            </a:r>
            <a:r>
              <a:rPr lang="en-US" sz="1700" b="0" dirty="0" err="1">
                <a:solidFill>
                  <a:srgbClr val="1B2631"/>
                </a:solidFill>
                <a:latin typeface="Aptos"/>
              </a:rPr>
              <a:t>conducere</a:t>
            </a:r>
            <a:r>
              <a:rPr lang="en-US" sz="1700" b="0" dirty="0">
                <a:solidFill>
                  <a:srgbClr val="1B2631"/>
                </a:solidFill>
                <a:latin typeface="Aptos"/>
              </a:rPr>
              <a:t>:</a:t>
            </a:r>
          </a:p>
          <a:p>
            <a:pPr marL="0" indent="0" algn="just">
              <a:spcAft>
                <a:spcPts val="400"/>
              </a:spcAft>
              <a:buNone/>
            </a:pPr>
            <a:r>
              <a:rPr lang="en-US" sz="1700" b="0" dirty="0" err="1">
                <a:solidFill>
                  <a:srgbClr val="1B2631"/>
                </a:solidFill>
                <a:latin typeface="Aptos"/>
              </a:rPr>
              <a:t>Președinte</a:t>
            </a:r>
            <a:r>
              <a:rPr lang="en-US" sz="1700" b="0" dirty="0">
                <a:solidFill>
                  <a:srgbClr val="1B2631"/>
                </a:solidFill>
                <a:latin typeface="Aptos"/>
              </a:rPr>
              <a:t>: </a:t>
            </a:r>
            <a:r>
              <a:rPr lang="en-US" sz="1700" b="0" dirty="0" err="1">
                <a:solidFill>
                  <a:srgbClr val="1B2631"/>
                </a:solidFill>
                <a:latin typeface="Aptos"/>
              </a:rPr>
              <a:t>Bodrogean</a:t>
            </a:r>
            <a:r>
              <a:rPr lang="en-US" sz="1700" b="0" dirty="0">
                <a:solidFill>
                  <a:srgbClr val="1B2631"/>
                </a:solidFill>
                <a:latin typeface="Aptos"/>
              </a:rPr>
              <a:t> Ovidiu</a:t>
            </a:r>
          </a:p>
          <a:p>
            <a:pPr marL="0" indent="0" algn="just">
              <a:spcAft>
                <a:spcPts val="400"/>
              </a:spcAft>
              <a:buNone/>
            </a:pPr>
            <a:r>
              <a:rPr lang="en-US" sz="1700" b="0" dirty="0" err="1">
                <a:solidFill>
                  <a:srgbClr val="1B2631"/>
                </a:solidFill>
                <a:latin typeface="Aptos"/>
              </a:rPr>
              <a:t>Vicepreședinte</a:t>
            </a:r>
            <a:r>
              <a:rPr lang="en-US" sz="1700" b="0" dirty="0">
                <a:solidFill>
                  <a:srgbClr val="1B2631"/>
                </a:solidFill>
                <a:latin typeface="Aptos"/>
              </a:rPr>
              <a:t>: </a:t>
            </a:r>
            <a:r>
              <a:rPr lang="en-US" sz="1700" b="0" dirty="0" err="1">
                <a:solidFill>
                  <a:srgbClr val="1B2631"/>
                </a:solidFill>
                <a:latin typeface="Aptos"/>
              </a:rPr>
              <a:t>Crucean</a:t>
            </a:r>
            <a:r>
              <a:rPr lang="en-US" sz="1700" b="0" dirty="0">
                <a:solidFill>
                  <a:srgbClr val="1B2631"/>
                </a:solidFill>
                <a:latin typeface="Aptos"/>
              </a:rPr>
              <a:t> Adriana</a:t>
            </a:r>
          </a:p>
          <a:p>
            <a:pPr marL="0" indent="0" algn="just">
              <a:spcAft>
                <a:spcPts val="400"/>
              </a:spcAft>
              <a:buNone/>
            </a:pPr>
            <a:r>
              <a:rPr lang="en-US" sz="1700" b="0" dirty="0" err="1">
                <a:solidFill>
                  <a:srgbClr val="1B2631"/>
                </a:solidFill>
                <a:latin typeface="Aptos"/>
              </a:rPr>
              <a:t>Secretar</a:t>
            </a:r>
            <a:r>
              <a:rPr lang="en-US" sz="1700" b="0" dirty="0">
                <a:solidFill>
                  <a:srgbClr val="1B2631"/>
                </a:solidFill>
                <a:latin typeface="Aptos"/>
              </a:rPr>
              <a:t>: </a:t>
            </a:r>
            <a:r>
              <a:rPr lang="en-US" sz="1700" b="0" dirty="0" err="1">
                <a:solidFill>
                  <a:srgbClr val="1B2631"/>
                </a:solidFill>
                <a:latin typeface="Aptos"/>
              </a:rPr>
              <a:t>Schnakovszki</a:t>
            </a:r>
            <a:r>
              <a:rPr lang="en-US" sz="1700" b="0" dirty="0">
                <a:solidFill>
                  <a:srgbClr val="1B2631"/>
                </a:solidFill>
                <a:latin typeface="Aptos"/>
              </a:rPr>
              <a:t> Catalina</a:t>
            </a:r>
          </a:p>
          <a:p>
            <a:pPr marL="0" indent="0" algn="just">
              <a:spcAft>
                <a:spcPts val="400"/>
              </a:spcAft>
              <a:buNone/>
            </a:pPr>
            <a:r>
              <a:rPr lang="en-US" sz="1700" b="0" dirty="0" err="1">
                <a:solidFill>
                  <a:srgbClr val="1B2631"/>
                </a:solidFill>
                <a:latin typeface="Aptos"/>
              </a:rPr>
              <a:t>Casier</a:t>
            </a:r>
            <a:r>
              <a:rPr lang="en-US" sz="1700" b="0" dirty="0">
                <a:solidFill>
                  <a:srgbClr val="1B2631"/>
                </a:solidFill>
                <a:latin typeface="Aptos"/>
              </a:rPr>
              <a:t>: </a:t>
            </a:r>
            <a:r>
              <a:rPr lang="en-US" sz="1700" b="0" dirty="0" err="1">
                <a:solidFill>
                  <a:srgbClr val="1B2631"/>
                </a:solidFill>
                <a:latin typeface="Aptos"/>
              </a:rPr>
              <a:t>Moraru</a:t>
            </a:r>
            <a:r>
              <a:rPr lang="en-US" sz="1700" b="0" dirty="0">
                <a:solidFill>
                  <a:srgbClr val="1B2631"/>
                </a:solidFill>
                <a:latin typeface="Aptos"/>
              </a:rPr>
              <a:t> </a:t>
            </a:r>
            <a:r>
              <a:rPr lang="en-US" sz="1700" b="0" dirty="0" err="1">
                <a:solidFill>
                  <a:srgbClr val="1B2631"/>
                </a:solidFill>
                <a:latin typeface="Aptos"/>
              </a:rPr>
              <a:t>Augustini</a:t>
            </a:r>
            <a:endParaRPr lang="en-US" dirty="0">
              <a:solidFill>
                <a:schemeClr val="tx2"/>
              </a:solidFill>
            </a:endParaRPr>
          </a:p>
          <a:p>
            <a:pPr marL="0" indent="0" algn="just">
              <a:spcAft>
                <a:spcPts val="400"/>
              </a:spcAft>
              <a:buNone/>
            </a:pPr>
            <a:r>
              <a:rPr lang="en-US" sz="1700" b="0" dirty="0" err="1">
                <a:solidFill>
                  <a:srgbClr val="1B2631"/>
                </a:solidFill>
                <a:latin typeface="Aptos"/>
              </a:rPr>
              <a:t>Comisia</a:t>
            </a:r>
            <a:r>
              <a:rPr lang="en-US" sz="1700" b="0" dirty="0">
                <a:solidFill>
                  <a:srgbClr val="1B2631"/>
                </a:solidFill>
                <a:latin typeface="Aptos"/>
              </a:rPr>
              <a:t> de </a:t>
            </a:r>
            <a:r>
              <a:rPr lang="en-US" sz="1700" b="0" dirty="0" err="1">
                <a:solidFill>
                  <a:srgbClr val="1B2631"/>
                </a:solidFill>
                <a:latin typeface="Aptos"/>
              </a:rPr>
              <a:t>cenzori</a:t>
            </a:r>
            <a:r>
              <a:rPr lang="en-US" sz="1700" b="0" dirty="0">
                <a:solidFill>
                  <a:srgbClr val="1B2631"/>
                </a:solidFill>
                <a:latin typeface="Aptos"/>
              </a:rPr>
              <a:t>: </a:t>
            </a:r>
            <a:r>
              <a:rPr lang="en-US" sz="1700" b="0" dirty="0" err="1">
                <a:solidFill>
                  <a:srgbClr val="1B2631"/>
                </a:solidFill>
                <a:latin typeface="Aptos"/>
              </a:rPr>
              <a:t>Președinte</a:t>
            </a:r>
            <a:r>
              <a:rPr lang="en-US" sz="1700" b="0" dirty="0">
                <a:solidFill>
                  <a:srgbClr val="1B2631"/>
                </a:solidFill>
                <a:latin typeface="Aptos"/>
              </a:rPr>
              <a:t>: </a:t>
            </a:r>
            <a:r>
              <a:rPr lang="en-US" sz="1700" b="0" dirty="0" err="1">
                <a:solidFill>
                  <a:srgbClr val="1B2631"/>
                </a:solidFill>
                <a:latin typeface="Aptos"/>
              </a:rPr>
              <a:t>Milas</a:t>
            </a:r>
            <a:r>
              <a:rPr lang="en-US" sz="1700" b="0" dirty="0">
                <a:solidFill>
                  <a:srgbClr val="1B2631"/>
                </a:solidFill>
                <a:latin typeface="Aptos"/>
              </a:rPr>
              <a:t> </a:t>
            </a:r>
            <a:r>
              <a:rPr lang="en-US" sz="1700" b="0" dirty="0" err="1">
                <a:solidFill>
                  <a:srgbClr val="1B2631"/>
                </a:solidFill>
                <a:latin typeface="Aptos"/>
              </a:rPr>
              <a:t>Florica</a:t>
            </a:r>
            <a:endParaRPr lang="en-US" dirty="0">
              <a:solidFill>
                <a:schemeClr val="tx2"/>
              </a:solidFill>
            </a:endParaRPr>
          </a:p>
          <a:p>
            <a:pPr marL="0" indent="0" algn="just">
              <a:spcAft>
                <a:spcPts val="400"/>
              </a:spcAft>
              <a:buNone/>
            </a:pPr>
            <a:r>
              <a:rPr lang="en-US" sz="1700" b="0" dirty="0">
                <a:solidFill>
                  <a:srgbClr val="1B2631"/>
                </a:solidFill>
                <a:latin typeface="Aptos"/>
              </a:rPr>
              <a:t>                                 </a:t>
            </a:r>
            <a:r>
              <a:rPr lang="en-US" sz="1700" b="0" dirty="0" err="1">
                <a:solidFill>
                  <a:srgbClr val="1B2631"/>
                </a:solidFill>
                <a:latin typeface="Aptos"/>
              </a:rPr>
              <a:t>Membri</a:t>
            </a:r>
            <a:r>
              <a:rPr lang="en-US" sz="1700" b="0" dirty="0">
                <a:solidFill>
                  <a:srgbClr val="1B2631"/>
                </a:solidFill>
                <a:latin typeface="Aptos"/>
              </a:rPr>
              <a:t>: Alexa </a:t>
            </a:r>
            <a:r>
              <a:rPr lang="en-US" sz="1700" b="0" dirty="0" err="1">
                <a:solidFill>
                  <a:srgbClr val="1B2631"/>
                </a:solidFill>
                <a:latin typeface="Aptos"/>
              </a:rPr>
              <a:t>Titiana</a:t>
            </a:r>
            <a:endParaRPr lang="en-US" dirty="0">
              <a:solidFill>
                <a:schemeClr val="tx2"/>
              </a:solidFill>
            </a:endParaRPr>
          </a:p>
          <a:p>
            <a:pPr marL="0" indent="0" algn="just">
              <a:spcAft>
                <a:spcPts val="400"/>
              </a:spcAft>
              <a:buNone/>
            </a:pPr>
            <a:r>
              <a:rPr lang="en-US" sz="1700" b="0" dirty="0">
                <a:solidFill>
                  <a:srgbClr val="1B2631"/>
                </a:solidFill>
                <a:latin typeface="Aptos"/>
              </a:rPr>
              <a:t>		</a:t>
            </a:r>
            <a:r>
              <a:rPr lang="ro-RO" sz="1700" dirty="0">
                <a:solidFill>
                  <a:srgbClr val="1B2631"/>
                </a:solidFill>
                <a:latin typeface="Aptos"/>
              </a:rPr>
              <a:t>          </a:t>
            </a:r>
            <a:r>
              <a:rPr lang="en-US" sz="1700" b="0" dirty="0" err="1">
                <a:solidFill>
                  <a:srgbClr val="1B2631"/>
                </a:solidFill>
                <a:latin typeface="Aptos"/>
              </a:rPr>
              <a:t>Tudorescu</a:t>
            </a:r>
            <a:r>
              <a:rPr lang="en-US" sz="1700" b="0" dirty="0">
                <a:solidFill>
                  <a:srgbClr val="1B2631"/>
                </a:solidFill>
                <a:latin typeface="Aptos"/>
              </a:rPr>
              <a:t> Loredana</a:t>
            </a:r>
            <a:endParaRPr lang="ro-RO" dirty="0">
              <a:solidFill>
                <a:schemeClr val="tx2"/>
              </a:solidFill>
            </a:endParaRPr>
          </a:p>
          <a:p>
            <a:pPr marL="0" indent="0">
              <a:spcAft>
                <a:spcPts val="400"/>
              </a:spcAft>
              <a:buNone/>
            </a:pPr>
            <a:endParaRPr lang="ro-RO" dirty="0"/>
          </a:p>
        </p:txBody>
      </p:sp>
      <p:sp>
        <p:nvSpPr>
          <p:cNvPr id="4" name="TextBox 3">
            <a:extLst>
              <a:ext uri="{FF2B5EF4-FFF2-40B4-BE49-F238E27FC236}">
                <a16:creationId xmlns:a16="http://schemas.microsoft.com/office/drawing/2014/main" id="{D84D140A-E132-49FE-810C-3374334DF1D2}"/>
              </a:ext>
            </a:extLst>
          </p:cNvPr>
          <p:cNvSpPr txBox="1"/>
          <p:nvPr/>
        </p:nvSpPr>
        <p:spPr>
          <a:xfrm>
            <a:off x="1547664" y="404664"/>
            <a:ext cx="4104456" cy="584775"/>
          </a:xfrm>
          <a:prstGeom prst="rect">
            <a:avLst/>
          </a:prstGeom>
          <a:noFill/>
        </p:spPr>
        <p:txBody>
          <a:bodyPr wrap="square" lIns="45720" tIns="27432" rIns="45720" bIns="27432">
            <a:spAutoFit/>
          </a:bodyPr>
          <a:lstStyle/>
          <a:p>
            <a:pPr>
              <a:spcAft>
                <a:spcPts val="400"/>
              </a:spcAft>
            </a:pPr>
            <a:r>
              <a:rPr lang="en-US" sz="2900" b="0" dirty="0">
                <a:solidFill>
                  <a:srgbClr val="1B2631"/>
                </a:solidFill>
                <a:latin typeface="Aptos"/>
              </a:rPr>
              <a:t>SSMR -  </a:t>
            </a:r>
            <a:r>
              <a:rPr lang="en-US" sz="2900" b="0" dirty="0" err="1">
                <a:solidFill>
                  <a:srgbClr val="1B2631"/>
                </a:solidFill>
                <a:latin typeface="Aptos"/>
              </a:rPr>
              <a:t>Filiala</a:t>
            </a:r>
            <a:r>
              <a:rPr lang="en-US" sz="2900" b="0" dirty="0">
                <a:solidFill>
                  <a:srgbClr val="1B2631"/>
                </a:solidFill>
                <a:latin typeface="Aptos"/>
              </a:rPr>
              <a:t> Arad</a:t>
            </a:r>
          </a:p>
        </p:txBody>
      </p:sp>
      <p:sp>
        <p:nvSpPr>
          <p:cNvPr id="5" name="Rectangle 4"/>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97</a:t>
            </a:r>
          </a:p>
        </p:txBody>
      </p:sp>
    </p:spTree>
    <p:extLst>
      <p:ext uri="{BB962C8B-B14F-4D97-AF65-F5344CB8AC3E}">
        <p14:creationId xmlns:p14="http://schemas.microsoft.com/office/powerpoint/2010/main" val="38134022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82602-1D12-C6A6-E528-734FB99D5A5D}"/>
              </a:ext>
            </a:extLst>
          </p:cNvPr>
          <p:cNvSpPr>
            <a:spLocks noGrp="1"/>
          </p:cNvSpPr>
          <p:nvPr>
            <p:ph type="title"/>
          </p:nvPr>
        </p:nvSpPr>
        <p:spPr/>
        <p:txBody>
          <a:bodyPr wrap="square" lIns="45720" tIns="27432" rIns="45720" bIns="27432"/>
          <a:lstStyle/>
          <a:p>
            <a:pPr>
              <a:spcAft>
                <a:spcPts val="700"/>
              </a:spcAft>
            </a:pPr>
            <a:r>
              <a:rPr lang="en-US" sz="2700" b="1" dirty="0">
                <a:solidFill>
                  <a:srgbClr val="1F374E"/>
                </a:solidFill>
                <a:latin typeface="Aptos"/>
              </a:rPr>
              <a:t>Diverse</a:t>
            </a:r>
          </a:p>
        </p:txBody>
      </p:sp>
      <p:sp>
        <p:nvSpPr>
          <p:cNvPr id="3" name="Content Placeholder 2">
            <a:extLst>
              <a:ext uri="{FF2B5EF4-FFF2-40B4-BE49-F238E27FC236}">
                <a16:creationId xmlns:a16="http://schemas.microsoft.com/office/drawing/2014/main" id="{F617A21C-0B8A-88E7-D716-156E0CE82FD7}"/>
              </a:ext>
            </a:extLst>
          </p:cNvPr>
          <p:cNvSpPr>
            <a:spLocks noGrp="1"/>
          </p:cNvSpPr>
          <p:nvPr>
            <p:ph idx="1"/>
          </p:nvPr>
        </p:nvSpPr>
        <p:spPr/>
        <p:txBody>
          <a:bodyPr wrap="square" lIns="45720" tIns="27432" rIns="45720" bIns="27432">
            <a:normAutofit lnSpcReduction="10000"/>
          </a:bodyPr>
          <a:lstStyle/>
          <a:p>
            <a:pPr>
              <a:spcAft>
                <a:spcPts val="400"/>
              </a:spcAft>
            </a:pPr>
            <a:r>
              <a:rPr lang="en-US" sz="2300" b="0" dirty="0" err="1">
                <a:solidFill>
                  <a:srgbClr val="1B2631"/>
                </a:solidFill>
                <a:latin typeface="Aptos"/>
              </a:rPr>
              <a:t>Comunicarea</a:t>
            </a:r>
            <a:r>
              <a:rPr lang="en-US" sz="2300" b="0" dirty="0">
                <a:solidFill>
                  <a:srgbClr val="1B2631"/>
                </a:solidFill>
                <a:latin typeface="Aptos"/>
              </a:rPr>
              <a:t> cu </a:t>
            </a:r>
            <a:r>
              <a:rPr lang="en-US" sz="2300" b="0" dirty="0" err="1">
                <a:solidFill>
                  <a:srgbClr val="1B2631"/>
                </a:solidFill>
                <a:latin typeface="Aptos"/>
              </a:rPr>
              <a:t>elevii</a:t>
            </a:r>
            <a:endParaRPr lang="en-US" dirty="0"/>
          </a:p>
          <a:p>
            <a:pPr>
              <a:spcAft>
                <a:spcPts val="400"/>
              </a:spcAft>
            </a:pPr>
            <a:r>
              <a:rPr lang="en-US" sz="2300" b="0" dirty="0" err="1">
                <a:solidFill>
                  <a:srgbClr val="1B2631"/>
                </a:solidFill>
                <a:latin typeface="Aptos"/>
              </a:rPr>
              <a:t>Temele</a:t>
            </a:r>
            <a:r>
              <a:rPr lang="en-US" sz="2300" b="0" dirty="0">
                <a:solidFill>
                  <a:srgbClr val="1B2631"/>
                </a:solidFill>
                <a:latin typeface="Aptos"/>
              </a:rPr>
              <a:t> de </a:t>
            </a:r>
            <a:r>
              <a:rPr lang="en-US" sz="2300" b="0" dirty="0" err="1">
                <a:solidFill>
                  <a:srgbClr val="1B2631"/>
                </a:solidFill>
                <a:latin typeface="Aptos"/>
              </a:rPr>
              <a:t>casă</a:t>
            </a:r>
            <a:endParaRPr lang="en-US" dirty="0"/>
          </a:p>
          <a:p>
            <a:pPr>
              <a:spcAft>
                <a:spcPts val="400"/>
              </a:spcAft>
            </a:pPr>
            <a:r>
              <a:rPr lang="en-US" sz="2300" b="0" dirty="0" err="1">
                <a:solidFill>
                  <a:srgbClr val="1B2631"/>
                </a:solidFill>
                <a:latin typeface="Aptos"/>
              </a:rPr>
              <a:t>Încadrări</a:t>
            </a:r>
            <a:r>
              <a:rPr lang="en-US" sz="2300" b="0" dirty="0">
                <a:solidFill>
                  <a:srgbClr val="1B2631"/>
                </a:solidFill>
                <a:latin typeface="Aptos"/>
              </a:rPr>
              <a:t> </a:t>
            </a:r>
            <a:r>
              <a:rPr lang="en-US" sz="2300" b="0" dirty="0" err="1">
                <a:solidFill>
                  <a:srgbClr val="1B2631"/>
                </a:solidFill>
                <a:latin typeface="Aptos"/>
              </a:rPr>
              <a:t>în</a:t>
            </a:r>
            <a:r>
              <a:rPr lang="en-US" sz="2300" b="0" dirty="0">
                <a:solidFill>
                  <a:srgbClr val="1B2631"/>
                </a:solidFill>
                <a:latin typeface="Aptos"/>
              </a:rPr>
              <a:t> </a:t>
            </a:r>
            <a:r>
              <a:rPr lang="en-US" sz="2300" b="0" dirty="0" err="1">
                <a:solidFill>
                  <a:srgbClr val="1B2631"/>
                </a:solidFill>
                <a:latin typeface="Aptos"/>
              </a:rPr>
              <a:t>termene</a:t>
            </a:r>
            <a:r>
              <a:rPr lang="en-US" sz="2300" b="0" dirty="0">
                <a:solidFill>
                  <a:srgbClr val="1B2631"/>
                </a:solidFill>
                <a:latin typeface="Aptos"/>
              </a:rPr>
              <a:t> </a:t>
            </a:r>
            <a:r>
              <a:rPr lang="en-US" sz="2300" b="0" dirty="0" err="1">
                <a:solidFill>
                  <a:srgbClr val="1B2631"/>
                </a:solidFill>
                <a:latin typeface="Aptos"/>
              </a:rPr>
              <a:t>și</a:t>
            </a:r>
            <a:r>
              <a:rPr lang="en-US" sz="2300" b="0" dirty="0">
                <a:solidFill>
                  <a:srgbClr val="1B2631"/>
                </a:solidFill>
                <a:latin typeface="Aptos"/>
              </a:rPr>
              <a:t> </a:t>
            </a:r>
            <a:r>
              <a:rPr lang="en-US" sz="2300" b="0" dirty="0" err="1">
                <a:solidFill>
                  <a:srgbClr val="1B2631"/>
                </a:solidFill>
                <a:latin typeface="Aptos"/>
              </a:rPr>
              <a:t>modalitatea</a:t>
            </a:r>
            <a:r>
              <a:rPr lang="en-US" sz="2300" b="0" dirty="0">
                <a:solidFill>
                  <a:srgbClr val="1B2631"/>
                </a:solidFill>
                <a:latin typeface="Aptos"/>
              </a:rPr>
              <a:t> de </a:t>
            </a:r>
            <a:r>
              <a:rPr lang="en-US" sz="2300" b="0" dirty="0" err="1">
                <a:solidFill>
                  <a:srgbClr val="1B2631"/>
                </a:solidFill>
                <a:latin typeface="Aptos"/>
              </a:rPr>
              <a:t>completare</a:t>
            </a:r>
            <a:r>
              <a:rPr lang="en-US" sz="2300" b="0" dirty="0">
                <a:solidFill>
                  <a:srgbClr val="1B2631"/>
                </a:solidFill>
                <a:latin typeface="Aptos"/>
              </a:rPr>
              <a:t> (</a:t>
            </a:r>
            <a:r>
              <a:rPr lang="en-US" sz="2300" b="0" dirty="0" err="1">
                <a:solidFill>
                  <a:srgbClr val="1B2631"/>
                </a:solidFill>
                <a:latin typeface="Aptos"/>
              </a:rPr>
              <a:t>nume</a:t>
            </a:r>
            <a:r>
              <a:rPr lang="en-US" sz="2300" b="0" dirty="0">
                <a:solidFill>
                  <a:srgbClr val="1B2631"/>
                </a:solidFill>
                <a:latin typeface="Aptos"/>
              </a:rPr>
              <a:t>, </a:t>
            </a:r>
            <a:r>
              <a:rPr lang="en-US" sz="2300" b="0" dirty="0" err="1">
                <a:solidFill>
                  <a:srgbClr val="1B2631"/>
                </a:solidFill>
                <a:latin typeface="Aptos"/>
              </a:rPr>
              <a:t>prenume</a:t>
            </a:r>
            <a:r>
              <a:rPr lang="en-US" sz="2300" b="0" dirty="0">
                <a:solidFill>
                  <a:srgbClr val="1B2631"/>
                </a:solidFill>
                <a:latin typeface="Aptos"/>
              </a:rPr>
              <a:t>, </a:t>
            </a:r>
            <a:r>
              <a:rPr lang="en-US" sz="2300" b="0" dirty="0" err="1">
                <a:solidFill>
                  <a:srgbClr val="1B2631"/>
                </a:solidFill>
                <a:latin typeface="Aptos"/>
              </a:rPr>
              <a:t>diacritice</a:t>
            </a:r>
            <a:r>
              <a:rPr lang="en-US" sz="2300" b="0" dirty="0">
                <a:solidFill>
                  <a:srgbClr val="1B2631"/>
                </a:solidFill>
                <a:latin typeface="Aptos"/>
              </a:rPr>
              <a:t>)</a:t>
            </a:r>
          </a:p>
          <a:p>
            <a:pPr>
              <a:spcAft>
                <a:spcPts val="400"/>
              </a:spcAft>
            </a:pPr>
            <a:r>
              <a:rPr lang="en-US" sz="2300" b="0" dirty="0">
                <a:solidFill>
                  <a:schemeClr val="bg2">
                    <a:lumMod val="60000"/>
                    <a:lumOff val="40000"/>
                  </a:schemeClr>
                </a:solidFill>
                <a:latin typeface="Aptos"/>
                <a:hlinkClick r:id="rId2">
                  <a:extLst>
                    <a:ext uri="{A12FA001-AC4F-418D-AE19-62706E023703}">
                      <ahyp:hlinkClr xmlns:ahyp="http://schemas.microsoft.com/office/drawing/2018/hyperlinkcolor" val="tx"/>
                    </a:ext>
                  </a:extLst>
                </a:hlinkClick>
              </a:rPr>
              <a:t>https://www.edu.ro/legislatie-ordine-ministru</a:t>
            </a:r>
            <a:endParaRPr lang="ro-RO" sz="2800" dirty="0">
              <a:solidFill>
                <a:schemeClr val="bg2">
                  <a:lumMod val="60000"/>
                  <a:lumOff val="40000"/>
                </a:schemeClr>
              </a:solidFill>
            </a:endParaRPr>
          </a:p>
          <a:p>
            <a:pPr>
              <a:spcAft>
                <a:spcPts val="400"/>
              </a:spcAft>
            </a:pPr>
            <a:r>
              <a:rPr lang="ro-RO" sz="2300" b="0" dirty="0">
                <a:solidFill>
                  <a:schemeClr val="bg2">
                    <a:lumMod val="60000"/>
                    <a:lumOff val="40000"/>
                  </a:schemeClr>
                </a:solidFill>
                <a:latin typeface="Aptos"/>
                <a:hlinkClick r:id="rId3">
                  <a:extLst>
                    <a:ext uri="{A12FA001-AC4F-418D-AE19-62706E023703}">
                      <ahyp:hlinkClr xmlns:ahyp="http://schemas.microsoft.com/office/drawing/2018/hyperlinkcolor" val="tx"/>
                    </a:ext>
                  </a:extLst>
                </a:hlinkClick>
              </a:rPr>
              <a:t>Matematica Altfel - Centrul de Evaluare si Analize </a:t>
            </a:r>
            <a:r>
              <a:rPr lang="ro-RO" sz="2300" b="0" dirty="0" err="1">
                <a:solidFill>
                  <a:schemeClr val="bg2">
                    <a:lumMod val="60000"/>
                    <a:lumOff val="40000"/>
                  </a:schemeClr>
                </a:solidFill>
                <a:latin typeface="Aptos"/>
                <a:hlinkClick r:id="rId3">
                  <a:extLst>
                    <a:ext uri="{A12FA001-AC4F-418D-AE19-62706E023703}">
                      <ahyp:hlinkClr xmlns:ahyp="http://schemas.microsoft.com/office/drawing/2018/hyperlinkcolor" val="tx"/>
                    </a:ext>
                  </a:extLst>
                </a:hlinkClick>
              </a:rPr>
              <a:t>Educationale</a:t>
            </a:r>
            <a:endParaRPr lang="en-US" sz="2800" dirty="0">
              <a:solidFill>
                <a:schemeClr val="bg2">
                  <a:lumMod val="60000"/>
                  <a:lumOff val="40000"/>
                </a:schemeClr>
              </a:solidFill>
            </a:endParaRPr>
          </a:p>
          <a:p>
            <a:pPr marL="0" indent="0">
              <a:spcAft>
                <a:spcPts val="400"/>
              </a:spcAft>
              <a:buNone/>
            </a:pPr>
            <a:endParaRPr lang="en-US" dirty="0"/>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98</a:t>
            </a:r>
          </a:p>
        </p:txBody>
      </p:sp>
    </p:spTree>
    <p:extLst>
      <p:ext uri="{BB962C8B-B14F-4D97-AF65-F5344CB8AC3E}">
        <p14:creationId xmlns:p14="http://schemas.microsoft.com/office/powerpoint/2010/main" val="10181974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99592" y="1844824"/>
            <a:ext cx="7772400" cy="4191000"/>
          </a:xfrm>
        </p:spPr>
        <p:txBody>
          <a:bodyPr wrap="square" lIns="45720" tIns="27432" rIns="45720" bIns="27432">
            <a:normAutofit fontScale="70000" lnSpcReduction="20000"/>
          </a:bodyPr>
          <a:lstStyle/>
          <a:p>
            <a:pPr marL="0" indent="0" algn="just">
              <a:spcAft>
                <a:spcPts val="400"/>
              </a:spcAft>
              <a:buNone/>
            </a:pPr>
            <a:endParaRPr lang="en-US" dirty="0"/>
          </a:p>
          <a:p>
            <a:pPr marL="0" indent="0" algn="just">
              <a:spcAft>
                <a:spcPts val="400"/>
              </a:spcAft>
              <a:buNone/>
            </a:pPr>
            <a:r>
              <a:rPr lang="ro-RO" sz="3100" b="0" dirty="0">
                <a:solidFill>
                  <a:srgbClr val="1B2631"/>
                </a:solidFill>
                <a:latin typeface="Aptos"/>
              </a:rPr>
              <a:t>Vă </a:t>
            </a:r>
            <a:r>
              <a:rPr lang="en-US" sz="3100" b="0" dirty="0" err="1">
                <a:solidFill>
                  <a:srgbClr val="1B2631"/>
                </a:solidFill>
                <a:latin typeface="Aptos"/>
              </a:rPr>
              <a:t>mulțumesc</a:t>
            </a:r>
            <a:r>
              <a:rPr lang="en-US" sz="3100" b="0" dirty="0">
                <a:solidFill>
                  <a:srgbClr val="1B2631"/>
                </a:solidFill>
                <a:latin typeface="Aptos"/>
              </a:rPr>
              <a:t>!</a:t>
            </a:r>
            <a:endParaRPr lang="ro-RO" sz="4100" dirty="0"/>
          </a:p>
          <a:p>
            <a:pPr marL="0" indent="0" algn="r">
              <a:spcAft>
                <a:spcPts val="400"/>
              </a:spcAft>
              <a:buNone/>
            </a:pPr>
            <a:endParaRPr lang="en-US" sz="2000" dirty="0"/>
          </a:p>
          <a:p>
            <a:pPr marL="0" indent="0" algn="r">
              <a:spcAft>
                <a:spcPts val="400"/>
              </a:spcAft>
              <a:buNone/>
            </a:pPr>
            <a:endParaRPr lang="en-US" sz="2000" dirty="0"/>
          </a:p>
          <a:p>
            <a:pPr marL="0" indent="0" algn="r">
              <a:spcAft>
                <a:spcPts val="400"/>
              </a:spcAft>
              <a:buNone/>
            </a:pPr>
            <a:endParaRPr lang="en-US" sz="2000" dirty="0"/>
          </a:p>
          <a:p>
            <a:pPr marL="0" indent="0" algn="r">
              <a:spcAft>
                <a:spcPts val="400"/>
              </a:spcAft>
              <a:buNone/>
            </a:pPr>
            <a:endParaRPr lang="en-US" sz="2000" dirty="0"/>
          </a:p>
          <a:p>
            <a:pPr marL="0" indent="0" algn="r">
              <a:spcAft>
                <a:spcPts val="400"/>
              </a:spcAft>
              <a:buNone/>
            </a:pPr>
            <a:endParaRPr lang="en-US" sz="2000" dirty="0"/>
          </a:p>
          <a:p>
            <a:pPr marL="0" indent="0" algn="r">
              <a:spcAft>
                <a:spcPts val="400"/>
              </a:spcAft>
              <a:buNone/>
            </a:pPr>
            <a:endParaRPr lang="en-US" sz="2000" dirty="0"/>
          </a:p>
          <a:p>
            <a:pPr marL="0" indent="0" algn="r">
              <a:spcAft>
                <a:spcPts val="400"/>
              </a:spcAft>
              <a:buNone/>
            </a:pPr>
            <a:endParaRPr lang="en-US" sz="2000" dirty="0"/>
          </a:p>
          <a:p>
            <a:pPr marL="0" indent="0" algn="r">
              <a:spcAft>
                <a:spcPts val="400"/>
              </a:spcAft>
              <a:buNone/>
            </a:pPr>
            <a:r>
              <a:rPr lang="ro-RO" sz="1900" b="0" dirty="0">
                <a:solidFill>
                  <a:srgbClr val="1B2631"/>
                </a:solidFill>
                <a:latin typeface="Aptos"/>
              </a:rPr>
              <a:t> prof. </a:t>
            </a:r>
            <a:r>
              <a:rPr lang="en-US" sz="1900" b="0" dirty="0" err="1">
                <a:solidFill>
                  <a:srgbClr val="1B2631"/>
                </a:solidFill>
                <a:latin typeface="Aptos"/>
              </a:rPr>
              <a:t>Alexandru</a:t>
            </a:r>
            <a:r>
              <a:rPr lang="en-US" sz="1900" b="0" dirty="0">
                <a:solidFill>
                  <a:srgbClr val="1B2631"/>
                </a:solidFill>
                <a:latin typeface="Aptos"/>
              </a:rPr>
              <a:t> Lucian POPA</a:t>
            </a:r>
          </a:p>
        </p:txBody>
      </p:sp>
      <p:sp>
        <p:nvSpPr>
          <p:cNvPr id="4" name="Rectangle 3"/>
          <p:cNvSpPr/>
          <p:nvPr/>
        </p:nvSpPr>
        <p:spPr>
          <a:xfrm>
            <a:off x="0" y="0"/>
            <a:ext cx="9144000" cy="5029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6825996"/>
            <a:ext cx="9144000" cy="32004"/>
          </a:xfrm>
          <a:prstGeom prst="rect">
            <a:avLst/>
          </a:prstGeom>
          <a:solidFill>
            <a:srgbClr val="1F3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458200" y="6592824"/>
            <a:ext cx="457200" cy="164592"/>
          </a:xfrm>
          <a:prstGeom prst="rect">
            <a:avLst/>
          </a:prstGeom>
          <a:noFill/>
        </p:spPr>
        <p:txBody>
          <a:bodyPr wrap="none">
            <a:spAutoFit/>
          </a:bodyPr>
          <a:lstStyle/>
          <a:p>
            <a:pPr algn="r">
              <a:defRPr sz="900">
                <a:solidFill>
                  <a:srgbClr val="64717C"/>
                </a:solidFill>
                <a:latin typeface="Aptos"/>
              </a:defRPr>
            </a:pPr>
            <a:r>
              <a:t>99</a:t>
            </a:r>
          </a:p>
        </p:txBody>
      </p:sp>
      <p:sp>
        <p:nvSpPr>
          <p:cNvPr id="7" name="Rectangle 6"/>
          <p:cNvSpPr/>
          <p:nvPr/>
        </p:nvSpPr>
        <p:spPr>
          <a:xfrm>
            <a:off x="0" y="960120"/>
            <a:ext cx="9144000" cy="73152"/>
          </a:xfrm>
          <a:prstGeom prst="rect">
            <a:avLst/>
          </a:prstGeom>
          <a:solidFill>
            <a:srgbClr val="0089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themeOverride>
</file>

<file path=docProps/app.xml><?xml version="1.0" encoding="utf-8"?>
<Properties xmlns="http://schemas.openxmlformats.org/officeDocument/2006/extended-properties" xmlns:vt="http://schemas.openxmlformats.org/officeDocument/2006/docPropsVTypes">
  <Template/>
  <TotalTime>13302</TotalTime>
  <Words>7116</Words>
  <Application>Microsoft Office PowerPoint</Application>
  <PresentationFormat>Expunere pe ecran (4:3)</PresentationFormat>
  <Paragraphs>964</Paragraphs>
  <Slides>109</Slides>
  <Notes>7</Notes>
  <HiddenSlides>0</HiddenSlides>
  <MMClips>0</MMClips>
  <ScaleCrop>false</ScaleCrop>
  <HeadingPairs>
    <vt:vector size="6" baseType="variant">
      <vt:variant>
        <vt:lpstr>Fonturi utilizate</vt:lpstr>
      </vt:variant>
      <vt:variant>
        <vt:i4>13</vt:i4>
      </vt:variant>
      <vt:variant>
        <vt:lpstr>Temă</vt:lpstr>
      </vt:variant>
      <vt:variant>
        <vt:i4>1</vt:i4>
      </vt:variant>
      <vt:variant>
        <vt:lpstr>Titluri diapozitive</vt:lpstr>
      </vt:variant>
      <vt:variant>
        <vt:i4>109</vt:i4>
      </vt:variant>
    </vt:vector>
  </HeadingPairs>
  <TitlesOfParts>
    <vt:vector size="123" baseType="lpstr">
      <vt:lpstr>Aptos</vt:lpstr>
      <vt:lpstr>Arial</vt:lpstr>
      <vt:lpstr>Calibri</vt:lpstr>
      <vt:lpstr>Courier New</vt:lpstr>
      <vt:lpstr>Public Sans</vt:lpstr>
      <vt:lpstr>Public Sans Bold</vt:lpstr>
      <vt:lpstr>Public Sans Bold Italics</vt:lpstr>
      <vt:lpstr>Rockstone</vt:lpstr>
      <vt:lpstr>Symbol</vt:lpstr>
      <vt:lpstr>Times New Roman</vt:lpstr>
      <vt:lpstr>Tw Cen MT</vt:lpstr>
      <vt:lpstr>Wingdings</vt:lpstr>
      <vt:lpstr>Wingdings 3</vt:lpstr>
      <vt:lpstr>Circuit</vt:lpstr>
      <vt:lpstr>CONSFĂTUIRI JUDEȚENE DISCIPLINA MATEMATICĂ  AN ȘCOLAR 2026-2027</vt:lpstr>
      <vt:lpstr>PROGRAMUL ACTIVITĂȚII</vt:lpstr>
      <vt:lpstr>PROGRAMUL ACTIVITĂȚII</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Analiza activității în anul școlar 2025-2026</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ASPECTE legislative și metodologice Documente curriculare </vt:lpstr>
      <vt:lpstr>Prezentare PowerPoint</vt:lpstr>
      <vt:lpstr>           </vt:lpstr>
      <vt:lpstr>Prezentare PowerPoint</vt:lpstr>
      <vt:lpstr>Programe școlare în vigoare</vt:lpstr>
      <vt:lpstr>Noutăți curriculare</vt:lpstr>
      <vt:lpstr>Prezentare PowerPoint</vt:lpstr>
      <vt:lpstr>Examene Naționale 2026-2027</vt:lpstr>
      <vt:lpstr>BACALAUREAT 2030 - Arhitectura deciziei publice </vt:lpstr>
      <vt:lpstr>Olimpiade și concursuri școlare 2026-2027</vt:lpstr>
      <vt:lpstr>Olimpiade și concursuri școlare 2026-2027</vt:lpstr>
      <vt:lpstr>Olimpiade și concursuri școlare 2026-2027</vt:lpstr>
      <vt:lpstr>Olimpiade și concursuri școlare 2026-2027</vt:lpstr>
      <vt:lpstr>Prezentare PowerPoint</vt:lpstr>
      <vt:lpstr>Planificarea și proiectarea didactică</vt:lpstr>
      <vt:lpstr>Planificarea și proiectarea didactică</vt:lpstr>
      <vt:lpstr>Planificarea și proiectarea didactică</vt:lpstr>
      <vt:lpstr>Planificarea și proiectarea didactică</vt:lpstr>
      <vt:lpstr>Planificarea și proiectarea didactică</vt:lpstr>
      <vt:lpstr>Planificarea și proiectarea didactică</vt:lpstr>
      <vt:lpstr>Planificarea și proiectarea didactică</vt:lpstr>
      <vt:lpstr>Planificarea și proiectarea didactică</vt:lpstr>
      <vt:lpstr>Planificarea și proiectarea didactică</vt:lpstr>
      <vt:lpstr>Curriculum-ul la decizia elevului din oferta școlii (CDEOȘ)</vt:lpstr>
      <vt:lpstr>Curriculum-ul la decizia elevului din oferta școlii (CDEOȘ)</vt:lpstr>
      <vt:lpstr>Curriculum-ul la decizia elevului din oferta școlii (CDEOȘ)</vt:lpstr>
      <vt:lpstr>Curriculum-ul la decizia elevului din oferta școlii (CDEOȘ)</vt:lpstr>
      <vt:lpstr>Curriculum-ul la decizia elevului din oferta școlii (CDEOȘ)</vt:lpstr>
      <vt:lpstr>Curriculum-ul la decizia elevului din oferta școlii (CDEOȘ)</vt:lpstr>
      <vt:lpstr>Curriculum-ul la decizia elevului din oferta școlii (CDEOȘ)</vt:lpstr>
      <vt:lpstr>Curriculum-ul la decizia elevului din oferta școlii (CDEOȘ)</vt:lpstr>
      <vt:lpstr>Recomandări pentru profesorul de matematică</vt:lpstr>
      <vt:lpstr>Prezentare PowerPoint</vt:lpstr>
      <vt:lpstr>Prezentare PowerPoint</vt:lpstr>
      <vt:lpstr>Prezentare PowerPoint</vt:lpstr>
      <vt:lpstr>Obligațiile profesorului</vt:lpstr>
      <vt:lpstr>Prezentare PowerPoint</vt:lpstr>
      <vt:lpstr>Prezentare PowerPoint</vt:lpstr>
      <vt:lpstr>Consiliul Consultativ -  Anul școlar 2026-2027</vt:lpstr>
      <vt:lpstr>Cercuri pedagogice 2026-2027 </vt:lpstr>
      <vt:lpstr>Cercuri pedagogice </vt:lpstr>
      <vt:lpstr>Cercuri pedagogice </vt:lpstr>
      <vt:lpstr>Cercuri pedagogice </vt:lpstr>
      <vt:lpstr>Cercuri pedagogice </vt:lpstr>
      <vt:lpstr>Cercuri pedagogice </vt:lpstr>
      <vt:lpstr>Cercuri pedagogice </vt:lpstr>
      <vt:lpstr>Cercuri pedagogice </vt:lpstr>
      <vt:lpstr>Cercuri pedagogice </vt:lpstr>
      <vt:lpstr>Prezentare PowerPoint</vt:lpstr>
      <vt:lpstr>Prezentare PowerPoint</vt:lpstr>
      <vt:lpstr>Diverse</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METODE ACTIV-PARTICIPATIVE ÎN STIMULAREA INTERESULUI PENTRU LECTURĂ LA ELEVII DE GIMNAZIU</dc:title>
  <dc:creator>User</dc:creator>
  <cp:lastModifiedBy>Alex Popa</cp:lastModifiedBy>
  <cp:revision>127</cp:revision>
  <cp:lastPrinted>2020-09-24T05:05:00Z</cp:lastPrinted>
  <dcterms:created xsi:type="dcterms:W3CDTF">2018-02-04T18:52:00Z</dcterms:created>
  <dcterms:modified xsi:type="dcterms:W3CDTF">2026-09-29T20:14:12Z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2057-11.2.0.9665</vt:lpwstr>
  </property>
</Properties>
</file>