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Medie generală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.0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EN 2020 → BAC 2024</c:v>
                </c:pt>
                <c:pt idx="1">
                  <c:v>EN 2021 → BAC 2025</c:v>
                </c:pt>
                <c:pt idx="2">
                  <c:v>EN 2022 → BAC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0.65139999999999998</c:v>
                </c:pt>
                <c:pt idx="1">
                  <c:v>0.67359999999999998</c:v>
                </c:pt>
                <c:pt idx="2">
                  <c:v>0.68659999999999999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1F-594C-8541-FF21D3601F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Notă Română</c:v>
                </c:pt>
              </c:strCache>
            </c:strRef>
          </c:tx>
          <c:spPr>
            <a:solidFill>
              <a:srgbClr val="E4572E"/>
            </a:solidFill>
            <a:effectLst/>
          </c:spPr>
          <c:invertIfNegative val="0"/>
          <c:dLbls>
            <c:numFmt formatCode="0.0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EN 2020 → BAC 2024</c:v>
                </c:pt>
                <c:pt idx="1">
                  <c:v>EN 2021 → BAC 2025</c:v>
                </c:pt>
                <c:pt idx="2">
                  <c:v>EN 2022 → BAC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0.71430000000000005</c:v>
                </c:pt>
                <c:pt idx="1">
                  <c:v>0.73939999999999995</c:v>
                </c:pt>
                <c:pt idx="2">
                  <c:v>0.75860000000000005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1F-594C-8541-FF21D3601F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Notă Matematică</c:v>
                </c:pt>
              </c:strCache>
            </c:strRef>
          </c:tx>
          <c:spPr>
            <a:solidFill>
              <a:srgbClr val="3F8F5F"/>
            </a:solidFill>
            <a:effectLst/>
          </c:spPr>
          <c:invertIfNegative val="0"/>
          <c:dLbls>
            <c:numFmt formatCode="0.00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EN 2020 → BAC 2024</c:v>
                </c:pt>
                <c:pt idx="1">
                  <c:v>EN 2021 → BAC 2025</c:v>
                </c:pt>
                <c:pt idx="2">
                  <c:v>EN 2022 → BAC 2026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0.74950000000000006</c:v>
                </c:pt>
                <c:pt idx="1">
                  <c:v>0.73570000000000002</c:v>
                </c:pt>
                <c:pt idx="2">
                  <c:v>0.72299999999999998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1F-594C-8541-FF21D3601F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9525" cap="flat">
              <a:solidFill>
                <a:srgbClr val="E3E8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 2020 → BAC 2024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86.1</c:v>
                </c:pt>
                <c:pt idx="1">
                  <c:v>21.8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CC-5D48-8463-6EBC61B47D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 2021 → BAC 2025</c:v>
                </c:pt>
              </c:strCache>
            </c:strRef>
          </c:tx>
          <c:spPr>
            <a:solidFill>
              <a:srgbClr val="E4572E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85.4</c:v>
                </c:pt>
                <c:pt idx="1">
                  <c:v>22.8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CC-5D48-8463-6EBC61B47D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 2022 → BAC 2026</c:v>
                </c:pt>
              </c:strCache>
            </c:strRef>
          </c:tx>
          <c:spPr>
            <a:solidFill>
              <a:srgbClr val="3F8F5F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81.099999999999994</c:v>
                </c:pt>
                <c:pt idx="1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CC-5D48-8463-6EBC61B47D1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"/>
          <c:min val="0"/>
        </c:scaling>
        <c:delete val="0"/>
        <c:axPos val="l"/>
        <c:majorGridlines>
          <c:spPr>
            <a:ln w="9525" cap="flat">
              <a:solidFill>
                <a:srgbClr val="E3E8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 2020 → BAC 2024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83.3</c:v>
                </c:pt>
                <c:pt idx="1">
                  <c:v>21.9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5-B54F-803D-AD064D9097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 2021 → BAC 2025</c:v>
                </c:pt>
              </c:strCache>
            </c:strRef>
          </c:tx>
          <c:spPr>
            <a:solidFill>
              <a:srgbClr val="E4572E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80.900000000000006</c:v>
                </c:pt>
                <c:pt idx="1">
                  <c:v>24.6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5-B54F-803D-AD064D9097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 2022 → BAC 2026</c:v>
                </c:pt>
              </c:strCache>
            </c:strRef>
          </c:tx>
          <c:spPr>
            <a:solidFill>
              <a:srgbClr val="3F8F5F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78.8</c:v>
                </c:pt>
                <c:pt idx="1">
                  <c:v>15.1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25-B54F-803D-AD064D9097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"/>
          <c:min val="0"/>
        </c:scaling>
        <c:delete val="0"/>
        <c:axPos val="l"/>
        <c:majorGridlines>
          <c:spPr>
            <a:ln w="9525" cap="flat">
              <a:solidFill>
                <a:srgbClr val="E3E8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 2020 → BAC 2024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89.6</c:v>
                </c:pt>
                <c:pt idx="1">
                  <c:v>35.1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A-CC4B-9BE9-06DB2A4DF5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 2021 → BAC 2025</c:v>
                </c:pt>
              </c:strCache>
            </c:strRef>
          </c:tx>
          <c:spPr>
            <a:solidFill>
              <a:srgbClr val="E4572E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90.3</c:v>
                </c:pt>
                <c:pt idx="1">
                  <c:v>47.7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7A-CC4B-9BE9-06DB2A4DF5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 2022 → BAC 2026</c:v>
                </c:pt>
              </c:strCache>
            </c:strRef>
          </c:tx>
          <c:spPr>
            <a:solidFill>
              <a:srgbClr val="3F8F5F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Peste 5</c:v>
                </c:pt>
                <c:pt idx="1">
                  <c:v>Sub 5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84.5</c:v>
                </c:pt>
                <c:pt idx="1">
                  <c:v>31.4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7A-CC4B-9BE9-06DB2A4DF5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"/>
          <c:min val="0"/>
        </c:scaling>
        <c:delete val="0"/>
        <c:axPos val="l"/>
        <c:majorGridlines>
          <c:spPr>
            <a:ln w="9525" cap="flat">
              <a:solidFill>
                <a:srgbClr val="E3E8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5B6472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Rata de promovare (%)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347-534E-88E0-65E244A4FB1F}"/>
              </c:ext>
            </c:extLst>
          </c:dPt>
          <c:dPt>
            <c:idx val="1"/>
            <c:invertIfNegative val="0"/>
            <c:bubble3D val="0"/>
            <c:spPr>
              <a:solidFill>
                <a:srgbClr val="E457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347-534E-88E0-65E244A4FB1F}"/>
              </c:ext>
            </c:extLst>
          </c:dPt>
          <c:dPt>
            <c:idx val="2"/>
            <c:invertIfNegative val="0"/>
            <c:bubble3D val="0"/>
            <c:spPr>
              <a:solidFill>
                <a:srgbClr val="3F8F5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1347-534E-88E0-65E244A4FB1F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1E2761"/>
                    </a:solidFill>
                    <a:latin typeface="Arial"/>
                  </a:defRPr>
                </a:pPr>
                <a:endParaRPr lang="en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EN 2020 → BAC 2024</c:v>
                </c:pt>
                <c:pt idx="1">
                  <c:v>EN 2021 → BAC 2025</c:v>
                </c:pt>
                <c:pt idx="2">
                  <c:v>EN 2022 → BAC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79.599999999999994</c:v>
                </c:pt>
                <c:pt idx="1">
                  <c:v>78</c:v>
                </c:pt>
                <c:pt idx="2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47-534E-88E0-65E244A4FB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E3E8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E3E8F2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4484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8778240" y="-2011680"/>
            <a:ext cx="6400800" cy="64008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" name="Shape 2"/>
          <p:cNvSpPr/>
          <p:nvPr/>
        </p:nvSpPr>
        <p:spPr>
          <a:xfrm>
            <a:off x="-2286000" y="4572000"/>
            <a:ext cx="5029200" cy="5029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822960" y="17373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kern="0" spc="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· TREI GENERAȚII · JUDEȚUL ARAD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10424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Evaluarea Națională  →  Bacalaureat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22960" y="3246120"/>
            <a:ext cx="9875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generații urmărite elev cu elev, prin CNP: 2020→2024, 2021→2025, 2022→2026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4023360"/>
            <a:ext cx="2011680" cy="0"/>
          </a:xfrm>
          <a:prstGeom prst="line">
            <a:avLst/>
          </a:prstGeom>
          <a:noFill/>
          <a:ln w="3175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822960" y="4251960"/>
            <a:ext cx="3200400" cy="1371600"/>
          </a:xfrm>
          <a:prstGeom prst="roundRect">
            <a:avLst>
              <a:gd name="adj" fmla="val 5333"/>
            </a:avLst>
          </a:prstGeom>
          <a:solidFill>
            <a:srgbClr val="1E2761"/>
          </a:solidFill>
          <a:ln w="12700">
            <a:solidFill>
              <a:srgbClr val="2B357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960120" y="43616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2020 → BAC 2024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47091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2.277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960120" y="52760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B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legați individual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297680" y="4251960"/>
            <a:ext cx="3200400" cy="1371600"/>
          </a:xfrm>
          <a:prstGeom prst="roundRect">
            <a:avLst>
              <a:gd name="adj" fmla="val 5333"/>
            </a:avLst>
          </a:prstGeom>
          <a:solidFill>
            <a:srgbClr val="1E2761"/>
          </a:solidFill>
          <a:ln w="12700">
            <a:solidFill>
              <a:srgbClr val="2B357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4434840" y="43616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2021 → BAC 2025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34840" y="47091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1.653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434840" y="52760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B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legați individual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7772400" y="4251960"/>
            <a:ext cx="3200400" cy="1371600"/>
          </a:xfrm>
          <a:prstGeom prst="roundRect">
            <a:avLst>
              <a:gd name="adj" fmla="val 5333"/>
            </a:avLst>
          </a:prstGeom>
          <a:solidFill>
            <a:srgbClr val="1E2761"/>
          </a:solidFill>
          <a:ln w="12700">
            <a:solidFill>
              <a:srgbClr val="2B357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6"/>
          <p:cNvSpPr/>
          <p:nvPr/>
        </p:nvSpPr>
        <p:spPr>
          <a:xfrm>
            <a:off x="7909560" y="43616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2022 → BAC 2026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909560" y="47091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2.260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7909560" y="527608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B4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legați individual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78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Analiză pe date administrative nominale, anonimizată · Sept. 2026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Cum s-a făcut legătura, în fiecare generație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metodologie aplicată de trei ori: asociere pe CNP + verificare de siguranță (nume comun)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3375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Generație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931920" y="1737360"/>
            <a:ext cx="214884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393192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Candidați EN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(catalog nominal)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126480" y="1737360"/>
            <a:ext cx="214884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612648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Candidați BAC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(promoția curentă)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321040" y="1737360"/>
            <a:ext cx="196596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8321040" y="173736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legați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(CNP)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0332720" y="1737360"/>
            <a:ext cx="146304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F7F9F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Text 11"/>
          <p:cNvSpPr/>
          <p:nvPr/>
        </p:nvSpPr>
        <p:spPr>
          <a:xfrm>
            <a:off x="10332720" y="173736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Rată de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legare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2240280"/>
            <a:ext cx="33375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685800" y="22402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2020 → BAC 2024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931920" y="2240280"/>
            <a:ext cx="21488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3931920" y="224028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3.721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26480" y="2240280"/>
            <a:ext cx="21488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Text 17"/>
          <p:cNvSpPr/>
          <p:nvPr/>
        </p:nvSpPr>
        <p:spPr>
          <a:xfrm>
            <a:off x="6126480" y="224028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2.415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321040" y="2240280"/>
            <a:ext cx="1965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8321040" y="224028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2.277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10332720" y="2240280"/>
            <a:ext cx="14630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Text 21"/>
          <p:cNvSpPr/>
          <p:nvPr/>
        </p:nvSpPr>
        <p:spPr>
          <a:xfrm>
            <a:off x="10332720" y="224028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94,3%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48640" y="3017520"/>
            <a:ext cx="3337560" cy="777240"/>
          </a:xfrm>
          <a:prstGeom prst="rect">
            <a:avLst/>
          </a:prstGeom>
          <a:solidFill>
            <a:srgbClr val="EEF1F8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685800" y="301752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2021 → BAC 2025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3931920" y="3017520"/>
            <a:ext cx="2148840" cy="777240"/>
          </a:xfrm>
          <a:prstGeom prst="rect">
            <a:avLst/>
          </a:prstGeom>
          <a:solidFill>
            <a:srgbClr val="EEF1F8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Text 25"/>
          <p:cNvSpPr/>
          <p:nvPr/>
        </p:nvSpPr>
        <p:spPr>
          <a:xfrm>
            <a:off x="3931920" y="301752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3.013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126480" y="3017520"/>
            <a:ext cx="2148840" cy="777240"/>
          </a:xfrm>
          <a:prstGeom prst="rect">
            <a:avLst/>
          </a:prstGeom>
          <a:solidFill>
            <a:srgbClr val="EEF1F8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9" name="Text 27"/>
          <p:cNvSpPr/>
          <p:nvPr/>
        </p:nvSpPr>
        <p:spPr>
          <a:xfrm>
            <a:off x="6126480" y="301752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1.782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8321040" y="3017520"/>
            <a:ext cx="1965960" cy="777240"/>
          </a:xfrm>
          <a:prstGeom prst="rect">
            <a:avLst/>
          </a:prstGeom>
          <a:solidFill>
            <a:srgbClr val="EEF1F8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1" name="Text 29"/>
          <p:cNvSpPr/>
          <p:nvPr/>
        </p:nvSpPr>
        <p:spPr>
          <a:xfrm>
            <a:off x="8321040" y="30175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1.653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10332720" y="3017520"/>
            <a:ext cx="1463040" cy="777240"/>
          </a:xfrm>
          <a:prstGeom prst="rect">
            <a:avLst/>
          </a:prstGeom>
          <a:solidFill>
            <a:srgbClr val="EEF1F8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3" name="Text 31"/>
          <p:cNvSpPr/>
          <p:nvPr/>
        </p:nvSpPr>
        <p:spPr>
          <a:xfrm>
            <a:off x="10332720" y="301752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92,8%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48640" y="3794760"/>
            <a:ext cx="33375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5" name="Text 33"/>
          <p:cNvSpPr/>
          <p:nvPr/>
        </p:nvSpPr>
        <p:spPr>
          <a:xfrm>
            <a:off x="685800" y="379476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2022 → BAC 2026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3931920" y="3794760"/>
            <a:ext cx="21488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7" name="Text 35"/>
          <p:cNvSpPr/>
          <p:nvPr/>
        </p:nvSpPr>
        <p:spPr>
          <a:xfrm>
            <a:off x="3931920" y="379476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3.667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6126480" y="3794760"/>
            <a:ext cx="21488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9" name="Text 37"/>
          <p:cNvSpPr/>
          <p:nvPr/>
        </p:nvSpPr>
        <p:spPr>
          <a:xfrm>
            <a:off x="6126480" y="379476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2.383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8321040" y="3794760"/>
            <a:ext cx="19659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1" name="Text 39"/>
          <p:cNvSpPr/>
          <p:nvPr/>
        </p:nvSpPr>
        <p:spPr>
          <a:xfrm>
            <a:off x="8321040" y="379476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2.260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10332720" y="3794760"/>
            <a:ext cx="146304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3" name="Text 41"/>
          <p:cNvSpPr/>
          <p:nvPr/>
        </p:nvSpPr>
        <p:spPr>
          <a:xfrm>
            <a:off x="10332720" y="379476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F8F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94,8%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48640" y="4892040"/>
            <a:ext cx="11109960" cy="1691640"/>
          </a:xfrm>
          <a:prstGeom prst="roundRect">
            <a:avLst>
              <a:gd name="adj" fmla="val 5405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45" name="Text 43"/>
          <p:cNvSpPr/>
          <p:nvPr/>
        </p:nvSpPr>
        <p:spPr>
          <a:xfrm>
            <a:off x="868680" y="507492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verificare de siguranță, de fiecare dată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868680" y="5440680"/>
            <a:ext cx="10424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toate cele trei generații, fiecare pereche legată prin CNP a trecut testul de verificare a numelui (cel puțin un cuvânt comun între numele din catalogul EN și numele din exportul BAC) — 100% în fiecare an. Rate de legare consistente, între 92,8% și 94,8% din cohorta BAC urmărită, confirmă că metodologia e robustă și reproductibilă, nu un artefact al unui singur an.</a:t>
            </a:r>
            <a:endParaRPr lang="en-US" sz="1250" dirty="0"/>
          </a:p>
        </p:txBody>
      </p:sp>
      <p:sp>
        <p:nvSpPr>
          <p:cNvPr id="47" name="Text 45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Corelații individuale, comparate pe trei generații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 Pearson r, elev cu elev — cât de bine prezice EN rezultatul BAC al aceluiași elev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691640"/>
          <a:ext cx="1110996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Promovabilitate BAC, după media generală 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cu media generală EN peste 5 vs. sub 5 — rata de promovare a examenului de Bacalaureat, patru ani mai târziu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645920"/>
          <a:ext cx="69494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645920"/>
            <a:ext cx="4023360" cy="448056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7863840" y="18288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Detaliu, pe generație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863840" y="2194560"/>
            <a:ext cx="128016" cy="77724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8" name="Text 5"/>
          <p:cNvSpPr/>
          <p:nvPr/>
        </p:nvSpPr>
        <p:spPr>
          <a:xfrm>
            <a:off x="8092440" y="21945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2020 → BAC 2024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092440" y="24505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86,1% (n=2048)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092440" y="26974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21,8% (n=220)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863840" y="3108960"/>
            <a:ext cx="128016" cy="777240"/>
          </a:xfrm>
          <a:prstGeom prst="round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8092440" y="31089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2021 → BAC 2025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092440" y="33649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85,4% (n=1461)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8092440" y="3611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22,8% (n=184)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7863840" y="4023360"/>
            <a:ext cx="128016" cy="777240"/>
          </a:xfrm>
          <a:prstGeom prst="roundRect">
            <a:avLst/>
          </a:prstGeom>
          <a:solidFill>
            <a:srgbClr val="3F8F5F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3"/>
          <p:cNvSpPr/>
          <p:nvPr/>
        </p:nvSpPr>
        <p:spPr>
          <a:xfrm>
            <a:off x="8092440" y="4023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2022 → BAC 2026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8092440" y="42793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81,1% (n=2013)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8092440" y="45262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16,7% (n=215)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7863840" y="4983480"/>
            <a:ext cx="356616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Text 17"/>
          <p:cNvSpPr/>
          <p:nvPr/>
        </p:nvSpPr>
        <p:spPr>
          <a:xfrm>
            <a:off x="7863840" y="51206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"Promovat" = promovarea integrală a examenului (STATUS_FINAL). Tiparul e consistent an de an: peste 5 la EN înseamnă șanse de 3-5× mai mari de a promova BAC-ul.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Promovabilitate BAC, după nota la Română 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cu nota la Română EN peste 5 vs. sub 5 — rata de promovare a examenului de Bacalaureat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645920"/>
          <a:ext cx="69494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645920"/>
            <a:ext cx="4023360" cy="448056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7863840" y="18288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Detaliu, pe generație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863840" y="2194560"/>
            <a:ext cx="128016" cy="77724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8" name="Text 5"/>
          <p:cNvSpPr/>
          <p:nvPr/>
        </p:nvSpPr>
        <p:spPr>
          <a:xfrm>
            <a:off x="8092440" y="21945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2020 → BAC 2024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092440" y="24505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83,3% (n=2135)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092440" y="26974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21,9% (n=105)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863840" y="3108960"/>
            <a:ext cx="128016" cy="777240"/>
          </a:xfrm>
          <a:prstGeom prst="round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8092440" y="31089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2021 → BAC 2025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092440" y="33649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80,9% (n=1574)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8092440" y="3611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24,6% (n=57)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7863840" y="4023360"/>
            <a:ext cx="128016" cy="777240"/>
          </a:xfrm>
          <a:prstGeom prst="roundRect">
            <a:avLst/>
          </a:prstGeom>
          <a:solidFill>
            <a:srgbClr val="3F8F5F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3"/>
          <p:cNvSpPr/>
          <p:nvPr/>
        </p:nvSpPr>
        <p:spPr>
          <a:xfrm>
            <a:off x="8092440" y="4023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2022 → BAC 2026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8092440" y="42793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78,8% (n=2082)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8092440" y="45262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15,1% (n=106)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7863840" y="4983480"/>
            <a:ext cx="356616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Text 17"/>
          <p:cNvSpPr/>
          <p:nvPr/>
        </p:nvSpPr>
        <p:spPr>
          <a:xfrm>
            <a:off x="7863840" y="51206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"Promovat" = promovarea integrală a examenului (STATUS_FINAL). Tiparul e consistent an de an: peste 5 la EN înseamnă șanse de 3-5× mai mari de a promova BAC-ul.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Promovabilitate BAC, după nota la Matematică 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 cu nota la Matematică EN peste 5 vs. sub 5 — rata de promovare a examenului de Bacalaureat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645920"/>
          <a:ext cx="69494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645920"/>
            <a:ext cx="4023360" cy="448056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7863840" y="18288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Detaliu, pe generație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863840" y="2194560"/>
            <a:ext cx="128016" cy="777240"/>
          </a:xfrm>
          <a:prstGeom prst="round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8" name="Text 5"/>
          <p:cNvSpPr/>
          <p:nvPr/>
        </p:nvSpPr>
        <p:spPr>
          <a:xfrm>
            <a:off x="8092440" y="21945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2020 → BAC 2024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092440" y="24505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89,6% (n=1851)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8092440" y="26974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35,1% (n=390)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863840" y="3108960"/>
            <a:ext cx="128016" cy="777240"/>
          </a:xfrm>
          <a:prstGeom prst="round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8092440" y="31089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2021 → BAC 2025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092440" y="33649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90,3% (n=1159)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8092440" y="3611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47,7% (n=438)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7863840" y="4023360"/>
            <a:ext cx="128016" cy="777240"/>
          </a:xfrm>
          <a:prstGeom prst="roundRect">
            <a:avLst/>
          </a:prstGeom>
          <a:solidFill>
            <a:srgbClr val="3F8F5F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6" name="Text 13"/>
          <p:cNvSpPr/>
          <p:nvPr/>
        </p:nvSpPr>
        <p:spPr>
          <a:xfrm>
            <a:off x="8092440" y="4023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2022 → BAC 2026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8092440" y="42793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Peste 5: 84,5% (n=1801)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8092440" y="45262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5: 31,4% (n=369)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7863840" y="4983480"/>
            <a:ext cx="3566160" cy="0"/>
          </a:xfrm>
          <a:prstGeom prst="line">
            <a:avLst/>
          </a:prstGeom>
          <a:noFill/>
          <a:ln w="12700">
            <a:solidFill>
              <a:srgbClr val="E3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Text 17"/>
          <p:cNvSpPr/>
          <p:nvPr/>
        </p:nvSpPr>
        <p:spPr>
          <a:xfrm>
            <a:off x="7863840" y="51206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"Promovat" = promovarea integrală a examenului (STATUS_FINAL). Tiparul e consistent an de an: peste 5 la EN înseamnă șanse de 3-5× mai mari de a promova BAC-ul.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Evoluția ratei de promovare, pe cohorta legată individual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BAC globală, pentru elevii urmăriți de la EN până la BAC — pe generație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691640"/>
          <a:ext cx="704088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818120" y="1691640"/>
            <a:ext cx="3886200" cy="4480560"/>
          </a:xfrm>
          <a:prstGeom prst="roundRect">
            <a:avLst>
              <a:gd name="adj" fmla="val 2353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8046720" y="187452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Citire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046720" y="2286000"/>
            <a:ext cx="34290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a scăzut ușor de la o generație la alta, pe cohorta legată individual: 79,6% (2020→2024) → 78,0% (2021→2025) → 74,1% (2022→2026).</a:t>
            </a:r>
            <a:endParaRPr lang="en-US" sz="1200" dirty="0"/>
          </a:p>
          <a:p>
            <a:pPr marL="0" indent="0">
              <a:lnSpc>
                <a:spcPct val="118000"/>
              </a:lnSpc>
              <a:buNone/>
            </a:pPr>
            <a:endParaRPr lang="en-US" sz="1200" dirty="0"/>
          </a:p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Corelația individuală EN↔BAC rămâne, în schimb, stabilă și chiar ușor crescătoare pe medie generală (0,651 → 0,674 → 0,687) — relația dintre rezultatul de la EN și cel de la BAC, la nivel de elev individual, nu e un artefact al unui singur an, ci un tipar constant.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822960" y="6400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Concluzii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673352"/>
            <a:ext cx="128016" cy="128016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1143000" y="15544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de legătură individuală (CNP + verificare de nume) s-a dovedit robustă și reproductibilă pe trei generații succesive: rate de legare de 92,8%-94,8%, verificare de nume trecută 100% de fiecare dată.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816352"/>
            <a:ext cx="128016" cy="128016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1143000" y="26974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Corelația EN↔BAC la nivel individual e un tipar stabil, nu o coincidență a unui singur an: r=0,651, 0,674, 0,687 pe medie generală, pentru cele trei generații (2020→2024, 2021→2025, 2022→2026).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22960" y="3959352"/>
            <a:ext cx="128016" cy="128016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1143000" y="38404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Elevii cu rezultate peste 5 la EN au, consistent, șanse de 3-5 ori mai mari de a promova BAC-ul decât cei cu rezultate sub 5 la EN — valabil pe medie generală, Română și Matematică, în fiecare din cele trei generații analizate.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5102352"/>
            <a:ext cx="128016" cy="128016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RO"/>
          </a:p>
        </p:txBody>
      </p:sp>
      <p:sp>
        <p:nvSpPr>
          <p:cNvPr id="11" name="Text 9"/>
          <p:cNvSpPr/>
          <p:nvPr/>
        </p:nvSpPr>
        <p:spPr>
          <a:xfrm>
            <a:off x="1143000" y="49834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promovare BAC globală, pe cohorta legată individual, a scăzut ușor de la o generație la alta (79,6% → 78,0% → 74,1%), în timp ce puterea predictivă a EN a rămas constantă.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528816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Legătură individuală EN → BAC, trei generații · elev cu elev, prin CNP · Județul Arad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24712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C93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1150</Words>
  <Application>Microsoft Macintosh PowerPoint</Application>
  <PresentationFormat>Widescreen</PresentationFormat>
  <Paragraphs>117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marius gondor</cp:lastModifiedBy>
  <cp:revision>1</cp:revision>
  <dcterms:created xsi:type="dcterms:W3CDTF">2026-09-24T05:16:46Z</dcterms:created>
  <dcterms:modified xsi:type="dcterms:W3CDTF">2026-09-24T05:28:02Z</dcterms:modified>
</cp:coreProperties>
</file>