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3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Rata de promovare (%)</c:v>
                </c:pt>
              </c:strCache>
            </c:strRef>
          </c:tx>
          <c:spPr>
            <a:ln w="38100" cap="flat">
              <a:solidFill>
                <a:srgbClr val="E4572E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74</c:v>
                </c:pt>
                <c:pt idx="1">
                  <c:v>70.599999999999994</c:v>
                </c:pt>
                <c:pt idx="2">
                  <c:v>67.3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3C-F04A-8E79-67ED131DBB3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"/>
          <c:min val="6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Urban</c:v>
                </c:pt>
              </c:strCache>
            </c:strRef>
          </c:tx>
          <c:spPr>
            <a:ln w="44450" cap="flat">
              <a:solidFill>
                <a:srgbClr val="1E276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1E2761"/>
              </a:solidFill>
              <a:ln w="9525" cap="flat">
                <a:solidFill>
                  <a:srgbClr val="1E2761"/>
                </a:solidFill>
                <a:prstDash val="solid"/>
                <a:round/>
              </a:ln>
              <a:effectLst/>
            </c:spPr>
          </c:marker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78</c:v>
                </c:pt>
                <c:pt idx="1">
                  <c:v>75.400000000000006</c:v>
                </c:pt>
                <c:pt idx="2">
                  <c:v>73.099999999999994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BE-0D43-9797-C9459723B1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Rural</c:v>
                </c:pt>
              </c:strCache>
            </c:strRef>
          </c:tx>
          <c:spPr>
            <a:ln w="44450" cap="flat">
              <a:solidFill>
                <a:srgbClr val="E4572E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65.900000000000006</c:v>
                </c:pt>
                <c:pt idx="1">
                  <c:v>58.3</c:v>
                </c:pt>
                <c:pt idx="2">
                  <c:v>54.1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BE-0D43-9797-C9459723B1D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5"/>
          <c:min val="45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Medie generală (promovați)</c:v>
                </c:pt>
              </c:strCache>
            </c:strRef>
          </c:tx>
          <c:spPr>
            <a:ln w="44450" cap="flat">
              <a:solidFill>
                <a:srgbClr val="1E276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1E2761"/>
              </a:solidFill>
              <a:ln w="9525" cap="flat">
                <a:solidFill>
                  <a:srgbClr val="1E2761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8.02</c:v>
                </c:pt>
                <c:pt idx="1">
                  <c:v>7.93</c:v>
                </c:pt>
                <c:pt idx="2">
                  <c:v>7.93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74-3D46-8767-403E87E36D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Medie Limba Română</c:v>
                </c:pt>
              </c:strCache>
            </c:strRef>
          </c:tx>
          <c:spPr>
            <a:ln w="44450" cap="flat">
              <a:solidFill>
                <a:srgbClr val="E4572E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7.06</c:v>
                </c:pt>
                <c:pt idx="1">
                  <c:v>6.8</c:v>
                </c:pt>
                <c:pt idx="2">
                  <c:v>6.69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74-3D46-8767-403E87E36DB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.6"/>
          <c:min val="6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64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4" name="Shape 2"/>
          <p:cNvSpPr/>
          <p:nvPr/>
        </p:nvSpPr>
        <p:spPr>
          <a:xfrm>
            <a:off x="9692640" y="4023360"/>
            <a:ext cx="3840480" cy="38404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JUDEȚUL ARAD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Bacalaureat 2024–2026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822960" y="3429000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comparativă a rezultatelor pe trei sesiuni consecutive — promovabilitate, medii generale și rezultate pe discipline, la nivelul tuturor unităților de învățământ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4343400"/>
            <a:ext cx="0" cy="502920"/>
          </a:xfrm>
          <a:prstGeom prst="line">
            <a:avLst/>
          </a:prstGeom>
          <a:noFill/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822960" y="59893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Surse: </a:t>
            </a: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BAC2024_Arad_analiza.xlsx  ·  BAC2025_Arad_analiza.xlsx  ·  BAC2026_Arad_analiza.xlsx
</a:t>
            </a:r>
            <a:r>
              <a:rPr lang="en-US" sz="11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generat: </a:t>
            </a: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septembrie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Cuprins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analizei comparative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640080" y="16459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54480" y="1627632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de ansamblu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54480" y="1993392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Cifrele-cheie la nivel de județ, 2024–2026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450592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640080" y="2542032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640080" y="254203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54480" y="2523744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promovabilității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554480" y="2889504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pe unități, urban vs. rural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346704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2"/>
          <p:cNvSpPr/>
          <p:nvPr/>
        </p:nvSpPr>
        <p:spPr>
          <a:xfrm>
            <a:off x="640080" y="3438144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640080" y="3438144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554480" y="3419856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mediei generale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554480" y="3785616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 și media la Limba Română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0080" y="4242816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Shape 17"/>
          <p:cNvSpPr/>
          <p:nvPr/>
        </p:nvSpPr>
        <p:spPr>
          <a:xfrm>
            <a:off x="640080" y="433425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640080" y="433425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554480" y="4315968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 pe discipline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554480" y="4681728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 C, Proba D și limba maternă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40080" y="5138928"/>
            <a:ext cx="1060704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Shape 22"/>
          <p:cNvSpPr/>
          <p:nvPr/>
        </p:nvSpPr>
        <p:spPr>
          <a:xfrm>
            <a:off x="640080" y="523036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5" name="Text 23"/>
          <p:cNvSpPr/>
          <p:nvPr/>
        </p:nvSpPr>
        <p:spPr>
          <a:xfrm>
            <a:off x="640080" y="523036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554480" y="5212080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 și concluzii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554480" y="5577840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 de date, normalizări, recomandări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Imagine de ansamblu — nivel de județ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sesiuni de Bacalaureat, 2024 → 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640080" y="1709928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67,3%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2308860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2026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(74,0% în 2024)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044952" y="1600200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8" name="Text 6"/>
          <p:cNvSpPr/>
          <p:nvPr/>
        </p:nvSpPr>
        <p:spPr>
          <a:xfrm>
            <a:off x="3136392" y="1709928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7,93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136392" y="2308860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 2026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(8,02 în 2024)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541264" y="1600200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5632704" y="1709928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5632704" y="2308860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analizate în 2026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(42 în 2024)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944368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2 765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640080" y="3653028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Candidați prezentați 2026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(2 801 în 2024)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044952" y="2944368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7" name="Text 15"/>
          <p:cNvSpPr/>
          <p:nvPr/>
        </p:nvSpPr>
        <p:spPr>
          <a:xfrm>
            <a:off x="3136392" y="3054096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6,69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3136392" y="3653028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Lb. Română 2026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(7,06 în 2024)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541264" y="2944368"/>
            <a:ext cx="23317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5632704" y="3054096"/>
            <a:ext cx="214884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–11,8 pp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5632704" y="3653028"/>
            <a:ext cx="214884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Scădere rata rural 2024→2026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(vs. –4,9 pp urban)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183880" y="160020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ratei de promovare (%)</a:t>
            </a:r>
            <a:endParaRPr lang="en-US" sz="1200" dirty="0"/>
          </a:p>
        </p:txBody>
      </p:sp>
      <p:graphicFrame>
        <p:nvGraphicFramePr>
          <p:cNvPr id="23" name="Chart 0"/>
          <p:cNvGraphicFramePr/>
          <p:nvPr/>
        </p:nvGraphicFramePr>
        <p:xfrm>
          <a:off x="8001000" y="1874520"/>
          <a:ext cx="3703320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 21"/>
          <p:cNvSpPr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cele trei sesiuni analizate arată o scădere susținută a ratei de promovare, în timp ce media generală a promovaților rămâne relativ stabilă.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promovabilității — decalajul urban / rural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(%), pe medii de rezidență, 2024–2026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600200"/>
          <a:ext cx="667512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498080" y="1600200"/>
            <a:ext cx="41148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7726680" y="1737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726680" y="20116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78,0%  →  73,1%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726680" y="26060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–4,9 puncte procentuale (2024→2026)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726680" y="3017520"/>
            <a:ext cx="356616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7"/>
          <p:cNvSpPr/>
          <p:nvPr/>
        </p:nvSpPr>
        <p:spPr>
          <a:xfrm>
            <a:off x="7726680" y="3154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726680" y="34290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65,9%  →  54,1%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7726680" y="40233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–11,8 puncte procentuale (2024→2026)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498080" y="3977640"/>
            <a:ext cx="4114800" cy="2103120"/>
          </a:xfrm>
          <a:prstGeom prst="roundRect">
            <a:avLst>
              <a:gd name="adj" fmla="val 434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4" name="Text 11"/>
          <p:cNvSpPr/>
          <p:nvPr/>
        </p:nvSpPr>
        <p:spPr>
          <a:xfrm>
            <a:off x="772668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reținut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7726680" y="443484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Decalajul dintre mediul urban și cel rural s-a dublat aproape ca amploare a scăderii: rata rurală a coborât de peste două ori mai repede decât cea urbană, ajungând sub 55% în 2026.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mediei generale și a mediei la Limba Română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Medii județene ale candidaților promovați, 2024–2026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554480"/>
          <a:ext cx="694944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772400" y="1554480"/>
            <a:ext cx="3840480" cy="452628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8001000" y="17373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arată datele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8001000" y="2249424"/>
            <a:ext cx="100584" cy="100584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8" name="Text 5"/>
          <p:cNvSpPr/>
          <p:nvPr/>
        </p:nvSpPr>
        <p:spPr>
          <a:xfrm>
            <a:off x="8275320" y="212140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generală a promovaților este practic constantă (8,02 → 7,93), pentru că se calculează doar pe cei care au trecut examenul.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001000" y="3300984"/>
            <a:ext cx="100584" cy="100584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0" name="Text 7"/>
          <p:cNvSpPr/>
          <p:nvPr/>
        </p:nvSpPr>
        <p:spPr>
          <a:xfrm>
            <a:off x="8275320" y="317296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la Limba Română — comună tuturor candidaților — a scăzut constant, cu 0,37 puncte în doi ani.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001000" y="4352544"/>
            <a:ext cx="100584" cy="100584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8275320" y="422452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două tendințe combinate sugerează că pragul de reușită rămâne exigent, iar pregătirea la proba comună s-a înmuiat relativ.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Liceele cu rezultate constant ridicate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≥ 95% în toți cei trei ani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109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09728" cy="91440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6" name="Text 4"/>
          <p:cNvSpPr/>
          <p:nvPr/>
        </p:nvSpPr>
        <p:spPr>
          <a:xfrm>
            <a:off x="914400" y="1764792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Național “Preparandia-Dimitrie Țichindeal” Arad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176479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806440" y="2020824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99.2% → 100.0% → 98.4%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869680" y="176479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generală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69680" y="2020824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9.09 → 8.91 → 9.07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70632"/>
            <a:ext cx="11109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2" name="Shape 10"/>
          <p:cNvSpPr/>
          <p:nvPr/>
        </p:nvSpPr>
        <p:spPr>
          <a:xfrm>
            <a:off x="548640" y="2770632"/>
            <a:ext cx="109728" cy="91440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914400" y="2843784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Național “Moise Nicoară” Arad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806440" y="2843784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806440" y="3099816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99.4% → 100.0% → 98.8%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869680" y="2843784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generală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869680" y="3099816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9.03 → 8.82 → 8.94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48640" y="3849624"/>
            <a:ext cx="11109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9" name="Shape 17"/>
          <p:cNvSpPr/>
          <p:nvPr/>
        </p:nvSpPr>
        <p:spPr>
          <a:xfrm>
            <a:off x="548640" y="3849624"/>
            <a:ext cx="109728" cy="91440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914400" y="3922776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Teologic Baptist “Alexa Popovici” Arad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5806440" y="3922776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806440" y="417880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98.3% → 100.0% → 100.0%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8869680" y="3922776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generală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869680" y="417880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8.71 → 8.43 → 8.69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548640" y="4928616"/>
            <a:ext cx="11109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6" name="Shape 24"/>
          <p:cNvSpPr/>
          <p:nvPr/>
        </p:nvSpPr>
        <p:spPr>
          <a:xfrm>
            <a:off x="548640" y="4928616"/>
            <a:ext cx="109728" cy="91440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7" name="Text 25"/>
          <p:cNvSpPr/>
          <p:nvPr/>
        </p:nvSpPr>
        <p:spPr>
          <a:xfrm>
            <a:off x="914400" y="5001768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Național “Vasile Goldiș” Arad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5806440" y="5001768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806440" y="525780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96.9% → 97.5% → 95.1%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8869680" y="5001768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generală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869680" y="525780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8.39 → 8.25 → 8.39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548640" y="6144768"/>
            <a:ext cx="11109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Aceste patru unități au menținut rate de promovare de peste 95% și medii peste 8,4 în fiecare din cele trei sesiuni analizate — un nucleu stabil de performanță în județ.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 mai mari schimbări în rata de promovare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cu candidați în 2024 și 2026, diferența 2024→2026 (puncte procentuale)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F8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CREȘTERE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63640" y="160020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SCĂDERE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713232" y="2066544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“Regina Maria” Arad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3957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0.0% → 32.3%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0" y="2011680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+32,3 pp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852928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713232" y="2907792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de Științe Aplicate Arad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13232" y="323697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0.0% → 25.8%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572000" y="2852928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+25,8 pp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3694176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713232" y="3749040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“Vasile Juncu” Miniș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3232" y="407822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0.0% → 20.0%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0" y="3694176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+20,0 pp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535424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Text 17"/>
          <p:cNvSpPr/>
          <p:nvPr/>
        </p:nvSpPr>
        <p:spPr>
          <a:xfrm>
            <a:off x="713232" y="4590288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“Csiky Gergely” Arad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3232" y="49194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70.6% → 86.0%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72000" y="4535424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+15,4 pp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5376672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Text 21"/>
          <p:cNvSpPr/>
          <p:nvPr/>
        </p:nvSpPr>
        <p:spPr>
          <a:xfrm>
            <a:off x="713232" y="5431536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“Stefan Hell” Sântana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13232" y="5760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47.0% → 55.9%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72000" y="5376672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+9,0 pp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263640" y="2011680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Text 25"/>
          <p:cNvSpPr/>
          <p:nvPr/>
        </p:nvSpPr>
        <p:spPr>
          <a:xfrm>
            <a:off x="6428232" y="2066544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Teoretic Cermei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28232" y="23957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40.0% → 0.0%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10287000" y="2011680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–40,0 pp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263640" y="2852928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1" name="Text 29"/>
          <p:cNvSpPr/>
          <p:nvPr/>
        </p:nvSpPr>
        <p:spPr>
          <a:xfrm>
            <a:off x="6428232" y="2907792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“Sever Bocu” Lipova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428232" y="323697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75.0% → 41.2%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10287000" y="2852928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–33,8 pp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6263640" y="3694176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5" name="Text 33"/>
          <p:cNvSpPr/>
          <p:nvPr/>
        </p:nvSpPr>
        <p:spPr>
          <a:xfrm>
            <a:off x="6428232" y="3749040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“Regele Mihai I” Săvârșin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428232" y="407822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73.9% → 40.9%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10287000" y="3694176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–33,0 pp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6263640" y="4535424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9" name="Text 37"/>
          <p:cNvSpPr/>
          <p:nvPr/>
        </p:nvSpPr>
        <p:spPr>
          <a:xfrm>
            <a:off x="6428232" y="4590288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Chișineu Criș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6428232" y="49194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43.9% → 13.0%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10287000" y="4535424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–30,9 pp</a:t>
            </a:r>
            <a:endParaRPr lang="en-US" sz="1500" dirty="0"/>
          </a:p>
        </p:txBody>
      </p:sp>
      <p:sp>
        <p:nvSpPr>
          <p:cNvPr id="42" name="Shape 40"/>
          <p:cNvSpPr/>
          <p:nvPr/>
        </p:nvSpPr>
        <p:spPr>
          <a:xfrm>
            <a:off x="6263640" y="5376672"/>
            <a:ext cx="5394960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3" name="Text 41"/>
          <p:cNvSpPr/>
          <p:nvPr/>
        </p:nvSpPr>
        <p:spPr>
          <a:xfrm>
            <a:off x="6428232" y="5431536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“Sava Brancovici” Ineu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6428232" y="5760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36.0% → 12.9%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10287000" y="5376672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–23,1 pp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548640" y="6263640"/>
            <a:ext cx="11109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Notă: mai multe licee tehnologice au pornit de la 0% în 2024 (foarte puțini/niciun candidat) — creșterile mari reflectă și baze de comparație mici.</a:t>
            </a:r>
            <a:endParaRPr lang="en-US" sz="1050" dirty="0"/>
          </a:p>
        </p:txBody>
      </p:sp>
      <p:sp>
        <p:nvSpPr>
          <p:cNvPr id="47" name="Text 4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 mai mari scăderi — media generală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cu cel puțin 15 candidați în 2026, diferența mediei generale 2024→2026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109960" cy="566928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868680" y="1645920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Seminarul Teologic Ortodox Arad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623560" y="1645920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candidați prezentați (2026)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321040" y="1645920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7.87  →  7.21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195560" y="1645920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-0.65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48640" y="2322576"/>
            <a:ext cx="11109960" cy="566928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868680" y="2322576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Teoretic “Gheorghe Lazăr” Pecica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623560" y="2322576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candidați prezentați (2026)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321040" y="2322576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7.55  →  6.99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0195560" y="2322576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-0.56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8640" y="2999232"/>
            <a:ext cx="11109960" cy="566928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868680" y="2999232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“Ion Creangă” Curtici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623560" y="2999232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candidați prezentați (2026)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321040" y="2999232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7.73  →  7.22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0195560" y="2999232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-0.51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548640" y="3675888"/>
            <a:ext cx="11109960" cy="566928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868680" y="3675888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“Regele Mihai I” Săvârșin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623560" y="3675888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candidați prezentați (2026)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8321040" y="3675888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7.56  →  7.11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0195560" y="3675888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-0.44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548640" y="4352544"/>
            <a:ext cx="11109960" cy="566928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5" name="Text 23"/>
          <p:cNvSpPr/>
          <p:nvPr/>
        </p:nvSpPr>
        <p:spPr>
          <a:xfrm>
            <a:off x="868680" y="4352544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Economic Arad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623560" y="4352544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162 candidați prezentați (2026)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321040" y="4352544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7.94  →  7.51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10195560" y="4352544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-0.43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548640" y="5029200"/>
            <a:ext cx="11109960" cy="566928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0" name="Text 28"/>
          <p:cNvSpPr/>
          <p:nvPr/>
        </p:nvSpPr>
        <p:spPr>
          <a:xfrm>
            <a:off x="868680" y="5029200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cu Program Sportiv Arad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623560" y="5029200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candidați prezentați (2026)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8321040" y="5029200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7.14  →  6.86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10195560" y="5029200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-0.28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548640" y="5815584"/>
            <a:ext cx="11109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Economic Arad concentrează cel mai mare grup de candidați dintre aceste unități (162 în 2026), ceea ce face scăderea sa de 0,43 puncte relevantă la scară județeană.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Unitățile cu cele mai slabe rezultate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mai scăzute rate de promovare și medii generale în sesiunea 2026 (min. 10 candidați prezentați)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68680" y="1307592"/>
            <a:ext cx="5029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UNITATE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675120" y="1307592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2026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961120" y="1307592"/>
            <a:ext cx="1874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GENERALĂ 2026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Text 6"/>
          <p:cNvSpPr/>
          <p:nvPr/>
        </p:nvSpPr>
        <p:spPr>
          <a:xfrm>
            <a:off x="868680" y="1600200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“Vasile Juncu” Miniș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675120" y="187452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candidați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6675120" y="161848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20.0%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961120" y="1600200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6.71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2185416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868680" y="2185416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“Moga Voievod” Hălmagiu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675120" y="245973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candidați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675120" y="220370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30.0%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961120" y="2185416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6.79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2770632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Text 16"/>
          <p:cNvSpPr/>
          <p:nvPr/>
        </p:nvSpPr>
        <p:spPr>
          <a:xfrm>
            <a:off x="868680" y="2770632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“Sava Brancovici” Ineu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675120" y="304495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candidați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675120" y="278892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12.9%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961120" y="2770632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6.93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3355848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Text 21"/>
          <p:cNvSpPr/>
          <p:nvPr/>
        </p:nvSpPr>
        <p:spPr>
          <a:xfrm>
            <a:off x="868680" y="3355848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Chișineu Criș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675120" y="363016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 candidați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675120" y="337413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13.0%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961120" y="3355848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6.83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548640" y="3941064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8" name="Text 26"/>
          <p:cNvSpPr/>
          <p:nvPr/>
        </p:nvSpPr>
        <p:spPr>
          <a:xfrm>
            <a:off x="868680" y="3941064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“Francisc Neuman” Arad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675120" y="4215384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candidați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675120" y="395935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18.6%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8961120" y="3941064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6.85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548640" y="4526280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3" name="Text 31"/>
          <p:cNvSpPr/>
          <p:nvPr/>
        </p:nvSpPr>
        <p:spPr>
          <a:xfrm>
            <a:off x="868680" y="4526280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de Științe Aplicate Arad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675120" y="480060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 candidați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6675120" y="454456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25.8%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8961120" y="4526280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6.81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548640" y="5111496"/>
            <a:ext cx="1110996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8" name="Text 36"/>
          <p:cNvSpPr/>
          <p:nvPr/>
        </p:nvSpPr>
        <p:spPr>
          <a:xfrm>
            <a:off x="868680" y="5111496"/>
            <a:ext cx="5669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Liceul Tehnologic “Regina Maria” Arad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675120" y="538581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 candidați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6675120" y="5129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32.3%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8961120" y="5111496"/>
            <a:ext cx="1874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6.84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548640" y="5788152"/>
            <a:ext cx="11109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cele șapte unități sunt licee tehnologice, majoritatea din mediul rural sau din localități mici — profilul cu cele mai mari provocări la Bacalaureat în județ.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Proba C — rezultate pe disciplină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județeană ponderată, pe disciplină obligatorie (în funcție de profil), 2024–2026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109960" cy="694944"/>
          </a:xfrm>
          <a:prstGeom prst="roundRect">
            <a:avLst>
              <a:gd name="adj" fmla="val 92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868680" y="1691640"/>
            <a:ext cx="4023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Matematică PED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0" y="1691640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 candidați (2026)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452360" y="174650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2024 → 2025 → 2026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7452360" y="19842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8.72 → 9.04 → 9.19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532888"/>
            <a:ext cx="11109960" cy="694944"/>
          </a:xfrm>
          <a:prstGeom prst="roundRect">
            <a:avLst>
              <a:gd name="adj" fmla="val 92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868680" y="2532888"/>
            <a:ext cx="4023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Istorie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29200" y="253288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874 candidați (2026)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452360" y="25877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2024 → 2025 → 2026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452360" y="282549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7.29 → 7.21 → 7.43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3374136"/>
            <a:ext cx="11109960" cy="694944"/>
          </a:xfrm>
          <a:prstGeom prst="roundRect">
            <a:avLst>
              <a:gd name="adj" fmla="val 92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868680" y="3374136"/>
            <a:ext cx="4023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Matematică ST-NAT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29200" y="3374136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346 candidați (2026)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52360" y="34290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2024 → 2025 → 2026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452360" y="366674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7.55 → 7.13 → 7.19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4215384"/>
            <a:ext cx="11109960" cy="694944"/>
          </a:xfrm>
          <a:prstGeom prst="roundRect">
            <a:avLst>
              <a:gd name="adj" fmla="val 92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868680" y="4215384"/>
            <a:ext cx="4023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Matematică MATE-INFO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029200" y="4215384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463 candidați (2026)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452360" y="4270248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2024 → 2025 → 2026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7452360" y="4507992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7.59 → 7.17 → 7.12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056632"/>
            <a:ext cx="11109960" cy="694944"/>
          </a:xfrm>
          <a:prstGeom prst="roundRect">
            <a:avLst>
              <a:gd name="adj" fmla="val 921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5" name="Text 23"/>
          <p:cNvSpPr/>
          <p:nvPr/>
        </p:nvSpPr>
        <p:spPr>
          <a:xfrm>
            <a:off x="868680" y="5056632"/>
            <a:ext cx="4023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Matematică TEHN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029200" y="5056632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915 candidați (2026)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7452360" y="511149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Medie 2024 → 2025 → 2026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7452360" y="53492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5.70 → 5.27 → 5.22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48640" y="6035040"/>
            <a:ext cx="11109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Matematică TEHN concentrează cel mai numeros grup de candidați la Proba C (915 în 2026, filiera tehnologică), dar și cea mai scăzută medie — sub 5,3 în toți cei trei ani.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Proba D și limba maternă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Disciplinele la alegere cu cei mai mulți candidați, și cele 3 unități cu probă de limbă maternă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6766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 D — TOP DISCIPLINE (după nr. candidați, 2026)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676656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4"/>
          <p:cNvSpPr/>
          <p:nvPr/>
        </p:nvSpPr>
        <p:spPr>
          <a:xfrm>
            <a:off x="777240" y="19202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Geografie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77240" y="220370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954 candidați (2026)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480560" y="1874520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7.68 → 7.87 → 7.51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624328"/>
            <a:ext cx="676656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777240" y="26700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Anatomie și fiziologie umană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77240" y="295351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591 candidați (2026)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480560" y="2624328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7.83 → 7.01 → 7.49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3374136"/>
            <a:ext cx="676656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777240" y="3419856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Logică, argumentare și comunicare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77240" y="37033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327 candidați (2026)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480560" y="3374136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8.64 → 8.54 → 8.34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123944"/>
            <a:ext cx="676656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Text 16"/>
          <p:cNvSpPr/>
          <p:nvPr/>
        </p:nvSpPr>
        <p:spPr>
          <a:xfrm>
            <a:off x="777240" y="416966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Biologie vegetală și animală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777240" y="44531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309 candidați (2026)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480560" y="4123944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4.72 → 4.88 → 4.54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4873752"/>
            <a:ext cx="676656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2" name="Text 20"/>
          <p:cNvSpPr/>
          <p:nvPr/>
        </p:nvSpPr>
        <p:spPr>
          <a:xfrm>
            <a:off x="777240" y="49194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Informatică MI C/C++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77240" y="5202936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141 candidați (2026)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480560" y="4873752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8.49 → 8.30 → 8.43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635240" y="15544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MATERNĂ — 3 UNITĂȚI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635240" y="1874520"/>
            <a:ext cx="40233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7" name="Text 25"/>
          <p:cNvSpPr/>
          <p:nvPr/>
        </p:nvSpPr>
        <p:spPr>
          <a:xfrm>
            <a:off x="7818120" y="192938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Colegiul “Csiky Gergely” Arad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818120" y="2185416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maghiară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7818120" y="242316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7.05 → 7.50 → 7.91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7635240" y="2862072"/>
            <a:ext cx="40233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1" name="Text 29"/>
          <p:cNvSpPr/>
          <p:nvPr/>
        </p:nvSpPr>
        <p:spPr>
          <a:xfrm>
            <a:off x="7818120" y="291693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Lic. Teoretic “A. M. Guttenbrunn” Arad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818120" y="3172968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germană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7818120" y="341071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7.32 → 7.16 → 6.74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7635240" y="3849624"/>
            <a:ext cx="40233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7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5" name="Text 33"/>
          <p:cNvSpPr/>
          <p:nvPr/>
        </p:nvSpPr>
        <p:spPr>
          <a:xfrm>
            <a:off x="7818120" y="39044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Lic. Teoretic “J. G. Tajovsky” Nădlac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7818120" y="416052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slovacă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7818120" y="439826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9.18 → 7.98 → 7.91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7635240" y="4873752"/>
            <a:ext cx="4023360" cy="1188720"/>
          </a:xfrm>
          <a:prstGeom prst="roundRect">
            <a:avLst>
              <a:gd name="adj" fmla="val 6154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9" name="Text 37"/>
          <p:cNvSpPr/>
          <p:nvPr/>
        </p:nvSpPr>
        <p:spPr>
          <a:xfrm>
            <a:off x="7863840" y="498348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Limba maghiară a fost raportată în două variante de profil (REAL/UMAN) — unificate aici într-o singură medie ponderată pentru comparabilitate an-pe-an.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548640" y="5715000"/>
            <a:ext cx="6766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Biologia vegetală și animală are, constant, cea mai scăzută medie dintre disciplinele de Proba D cu volum mare de candidați (sub 5 în toți cei trei ani).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Metodologie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Surse, unități incluse și normalizări aplicate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548640" y="1737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3000" y="169164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 de date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43000" y="2020824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trei workbook-uri anuale deja auditate: BAC2024_Arad_analiza.xlsx, BAC2025_Arad_analiza.xlsx, BAC2026_Arad_analiza.xlsx (sesiunea de vară/iulie).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633472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548640" y="26334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43000" y="2587752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incluse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43000" y="2916936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Reuniunea unităților cu candidați în cel puțin un an: 43 în total, din care 37 au avut candidați în toți cei trei ani. “-” = unitatea nu a avut candidați în acel an.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529584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548640" y="35295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34838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Definiții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43000" y="381304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= promovați / prezentați. Media generală = media promovaților. Media Lb. Română = pe toți candidații cu notă validă la proba A.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425696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7" name="Text 15"/>
          <p:cNvSpPr/>
          <p:nvPr/>
        </p:nvSpPr>
        <p:spPr>
          <a:xfrm>
            <a:off x="548640" y="442569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43000" y="4379976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Normalizări aplicate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43000" y="470916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Chimie anorganică/organică (variante TEH/TEO din 2024) și limba maghiară (variante REAL/UMAN) au fost unificate, cu medie ponderată după numărul de candidați.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5321808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548640" y="5321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143000" y="5276088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Statutul “Eliminat”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43000" y="5605272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Prezent doar în 2025 (3 cazuri) și 2026 (2 cazuri); inclus la prezentați, exclus de la promovați.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Recomandări — măsuri pentru creșterea promovabilității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Șase direcții de acțiune, ancorate în constatările analizei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749808" y="178308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6" name="Text 4"/>
          <p:cNvSpPr/>
          <p:nvPr/>
        </p:nvSpPr>
        <p:spPr>
          <a:xfrm>
            <a:off x="749808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61872" y="174650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de sprijin pentru unitățile cu risc ridicat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49808" y="225856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Ore remediale la Română și Matematică, simulări trimestriale și mentorat din partea unităților performante pentru cele 7 licee tehnologice cu rata sub 35% (Miniș, Hălmagiu, Ineu, Chișineu Criș ș.a.).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6263640" y="160020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0" name="Shape 8"/>
          <p:cNvSpPr/>
          <p:nvPr/>
        </p:nvSpPr>
        <p:spPr>
          <a:xfrm>
            <a:off x="6464808" y="178308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6464808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976872" y="174650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Sprijin dedicat pentru mediul rural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64808" y="225856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Decalajul urban-rural s-a dublat ca ritm (–11,8 pp vs. –4,9 pp): decontarea transportului la pregătire, stimulente pentru profesorii calificați din rural și ore suplimentare finanțate de ISJ.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548640" y="324612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Shape 13"/>
          <p:cNvSpPr/>
          <p:nvPr/>
        </p:nvSpPr>
        <p:spPr>
          <a:xfrm>
            <a:off x="749808" y="342900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6" name="Text 14"/>
          <p:cNvSpPr/>
          <p:nvPr/>
        </p:nvSpPr>
        <p:spPr>
          <a:xfrm>
            <a:off x="749808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61872" y="339242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Revizuirea predării la disciplinele constant slabe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9808" y="390448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Matematică TEHN (Proba C, medie ~5,2, cel mai numeros grup) și Biologie vegetală și animală (Proba D, medie ~4,5): formare continuă a cadrelor didactice, resurse noi și teste de progres pe parcursul anului.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6263640" y="324612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0" name="Shape 18"/>
          <p:cNvSpPr/>
          <p:nvPr/>
        </p:nvSpPr>
        <p:spPr>
          <a:xfrm>
            <a:off x="6464808" y="342900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6464808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976872" y="339242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Consolidarea pregătirii la Limba Română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64808" y="390448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a scăzut constant, de la 7,06 la 6,69 în doi ani: program de lectură activă și scriere argumentativă, cu ore remediale începute din clasa a IX-a, nu doar în anul terminal.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548640" y="489204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5" name="Shape 23"/>
          <p:cNvSpPr/>
          <p:nvPr/>
        </p:nvSpPr>
        <p:spPr>
          <a:xfrm>
            <a:off x="749808" y="507492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26" name="Text 24"/>
          <p:cNvSpPr/>
          <p:nvPr/>
        </p:nvSpPr>
        <p:spPr>
          <a:xfrm>
            <a:off x="749808" y="5074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261872" y="503834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Diseminarea bunelor practici între unități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49808" y="555040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Parteneriate formale, coordonate de ISJ Arad, prin care liceele constant performante (Preparandia, Moise Nicoară, Alexa Popovici, Vasile Goldiș) mentorează unitățile cu rezultate slabe.</a:t>
            </a:r>
            <a:endParaRPr lang="en-US" sz="1080" dirty="0"/>
          </a:p>
        </p:txBody>
      </p:sp>
      <p:sp>
        <p:nvSpPr>
          <p:cNvPr id="29" name="Shape 27"/>
          <p:cNvSpPr/>
          <p:nvPr/>
        </p:nvSpPr>
        <p:spPr>
          <a:xfrm>
            <a:off x="6263640" y="4892040"/>
            <a:ext cx="5394960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63500" dist="25400" dir="5400000" algn="bl" rotWithShape="0">
              <a:srgbClr val="1E2761">
                <a:alpha val="8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0" name="Shape 28"/>
          <p:cNvSpPr/>
          <p:nvPr/>
        </p:nvSpPr>
        <p:spPr>
          <a:xfrm>
            <a:off x="6464808" y="507492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1" name="Text 29"/>
          <p:cNvSpPr/>
          <p:nvPr/>
        </p:nvSpPr>
        <p:spPr>
          <a:xfrm>
            <a:off x="6464808" y="5074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976872" y="503834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Monitorizare anuală bazată pe date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464808" y="5550408"/>
            <a:ext cx="4992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Extinderea acestei analize comparative în fiecare an, cu alerte timpurii pentru unitățile cu scădere de peste 10 puncte procentuale, pentru intervenție înainte ca decalajul să se adâncească.</a:t>
            </a:r>
            <a:endParaRPr lang="en-US" sz="1080" dirty="0"/>
          </a:p>
        </p:txBody>
      </p:sp>
      <p:sp>
        <p:nvSpPr>
          <p:cNvPr id="34" name="Text 32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-2286000" y="4206240"/>
            <a:ext cx="5669280" cy="56692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4" name="Text 2"/>
          <p:cNvSpPr/>
          <p:nvPr/>
        </p:nvSpPr>
        <p:spPr>
          <a:xfrm>
            <a:off x="822960" y="548640"/>
            <a:ext cx="7315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Concluzii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822960" y="11887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arată cei trei ani de Bacalaureat în Județul Arad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1874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1097280" y="2075688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Promovabilitatea scade constant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2587752"/>
            <a:ext cx="4709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74,0% (2024) la 67,3% (2026), în timp ce media generală a promovaților rămâne stabilă — semn că pragul de reușită, nu nivelul celor care trec, s-a înăsprit relativ.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46520" y="1874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6720840" y="2075688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Decalajul urban-rural se adâncește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720840" y="2587752"/>
            <a:ext cx="4709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rurală a scăzut de peste două ori mai repede decât cea urbană (–11,8 pp vs. –4,9 pp), ajungând sub 55% în 2026.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22960" y="4160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1097280" y="4361688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nucleu de licee performează constant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4873752"/>
            <a:ext cx="4709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Patru unități (Preparandia, Moise Nicoară, Alexa Popovici, Vasile Goldiș) mențin rate peste 95% și medii peste 8,4 în toți cei trei ani.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46520" y="416052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6" name="Text 14"/>
          <p:cNvSpPr/>
          <p:nvPr/>
        </p:nvSpPr>
        <p:spPr>
          <a:xfrm>
            <a:off x="6720840" y="4361688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Anumite discipline rămân un punct sensibil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720840" y="4873752"/>
            <a:ext cx="4709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Matematică TEHN (Proba C) și Biologie vegetală și animală (Proba D) au constant cele mai scăzute medii, în ciuda unui număr mare de candidați.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Bacalaureat 2024–2026 · Județul Arad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2113</Words>
  <Application>Microsoft Macintosh PowerPoint</Application>
  <PresentationFormat>Widescreen</PresentationFormat>
  <Paragraphs>318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marius gondor</cp:lastModifiedBy>
  <cp:revision>1</cp:revision>
  <dcterms:created xsi:type="dcterms:W3CDTF">2026-09-13T15:16:38Z</dcterms:created>
  <dcterms:modified xsi:type="dcterms:W3CDTF">2026-09-13T15:21:10Z</dcterms:modified>
</cp:coreProperties>
</file>