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media ≥ 5</c:v>
                </c:pt>
              </c:strCache>
            </c:strRef>
          </c:tx>
          <c:spPr>
            <a:ln w="38100" cap="flat">
              <a:solidFill>
                <a:srgbClr val="3F8F5F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3F8F5F"/>
              </a:solidFill>
              <a:ln w="9525" cap="flat">
                <a:solidFill>
                  <a:srgbClr val="3F8F5F"/>
                </a:solidFill>
                <a:prstDash val="solid"/>
                <a:round/>
              </a:ln>
              <a:effectLst/>
            </c:spPr>
          </c:marker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72.900000000000006</c:v>
                </c:pt>
                <c:pt idx="1">
                  <c:v>72.5</c:v>
                </c:pt>
                <c:pt idx="2">
                  <c:v>78.2</c:v>
                </c:pt>
                <c:pt idx="3">
                  <c:v>69.599999999999994</c:v>
                </c:pt>
                <c:pt idx="4">
                  <c:v>69.5</c:v>
                </c:pt>
                <c:pt idx="5">
                  <c:v>76.900000000000006</c:v>
                </c:pt>
                <c:pt idx="6">
                  <c:v>73.3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17-1D47-A3D1-1C2D830CF81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5"/>
          <c:min val="6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Urban</c:v>
                </c:pt>
              </c:strCache>
            </c:strRef>
          </c:tx>
          <c:spPr>
            <a:ln w="44450" cap="flat">
              <a:solidFill>
                <a:srgbClr val="1E2761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1E2761"/>
              </a:solidFill>
              <a:ln w="9525" cap="flat">
                <a:solidFill>
                  <a:srgbClr val="1E2761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6.78</c:v>
                </c:pt>
                <c:pt idx="1">
                  <c:v>6.56</c:v>
                </c:pt>
                <c:pt idx="2">
                  <c:v>6.92</c:v>
                </c:pt>
                <c:pt idx="3">
                  <c:v>6.62</c:v>
                </c:pt>
                <c:pt idx="4">
                  <c:v>6.49</c:v>
                </c:pt>
                <c:pt idx="5">
                  <c:v>6.96</c:v>
                </c:pt>
                <c:pt idx="6">
                  <c:v>6.75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A-CC40-8A2A-861C80A2D6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Rural</c:v>
                </c:pt>
              </c:strCache>
            </c:strRef>
          </c:tx>
          <c:spPr>
            <a:ln w="4445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5.71</c:v>
                </c:pt>
                <c:pt idx="1">
                  <c:v>5.52</c:v>
                </c:pt>
                <c:pt idx="2">
                  <c:v>5.82</c:v>
                </c:pt>
                <c:pt idx="3">
                  <c:v>5.57</c:v>
                </c:pt>
                <c:pt idx="4">
                  <c:v>5.36</c:v>
                </c:pt>
                <c:pt idx="5">
                  <c:v>5.66</c:v>
                </c:pt>
                <c:pt idx="6">
                  <c:v>5.45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6A-CC40-8A2A-861C80A2D64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.6"/>
          <c:min val="4.8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Medie generală</c:v>
                </c:pt>
              </c:strCache>
            </c:strRef>
          </c:tx>
          <c:spPr>
            <a:ln w="38100" cap="flat">
              <a:solidFill>
                <a:srgbClr val="1E2761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E2761"/>
              </a:solidFill>
              <a:ln w="9525" cap="flat">
                <a:solidFill>
                  <a:srgbClr val="1E2761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5B6472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6.39</c:v>
                </c:pt>
                <c:pt idx="1">
                  <c:v>6.17</c:v>
                </c:pt>
                <c:pt idx="2">
                  <c:v>6.5</c:v>
                </c:pt>
                <c:pt idx="3">
                  <c:v>6.23</c:v>
                </c:pt>
                <c:pt idx="4">
                  <c:v>6.1</c:v>
                </c:pt>
                <c:pt idx="5">
                  <c:v>6.48</c:v>
                </c:pt>
                <c:pt idx="6">
                  <c:v>6.25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31-BD44-862D-45A325364F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Lb. Română</c:v>
                </c:pt>
              </c:strCache>
            </c:strRef>
          </c:tx>
          <c:spPr>
            <a:ln w="38100" cap="flat">
              <a:solidFill>
                <a:srgbClr val="3F8F5F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3F8F5F"/>
              </a:solidFill>
              <a:ln w="9525" cap="flat">
                <a:solidFill>
                  <a:srgbClr val="3F8F5F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5B6472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6.98</c:v>
                </c:pt>
                <c:pt idx="1">
                  <c:v>6.63</c:v>
                </c:pt>
                <c:pt idx="2">
                  <c:v>6.85</c:v>
                </c:pt>
                <c:pt idx="3">
                  <c:v>6.28</c:v>
                </c:pt>
                <c:pt idx="4">
                  <c:v>6.47</c:v>
                </c:pt>
                <c:pt idx="5">
                  <c:v>6.87</c:v>
                </c:pt>
                <c:pt idx="6">
                  <c:v>6.52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31-BD44-862D-45A325364F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Matematică</c:v>
                </c:pt>
              </c:strCache>
            </c:strRef>
          </c:tx>
          <c:spPr>
            <a:ln w="3810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5B6472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5.75</c:v>
                </c:pt>
                <c:pt idx="1">
                  <c:v>5.67</c:v>
                </c:pt>
                <c:pt idx="2">
                  <c:v>6.11</c:v>
                </c:pt>
                <c:pt idx="3">
                  <c:v>6.16</c:v>
                </c:pt>
                <c:pt idx="4">
                  <c:v>5.7</c:v>
                </c:pt>
                <c:pt idx="5">
                  <c:v>6.05</c:v>
                </c:pt>
                <c:pt idx="6">
                  <c:v>5.95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31-BD44-862D-45A325364F9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.6"/>
          <c:min val="5.2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160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" name="Shape 2"/>
          <p:cNvSpPr/>
          <p:nvPr/>
        </p:nvSpPr>
        <p:spPr>
          <a:xfrm>
            <a:off x="9692640" y="4023360"/>
            <a:ext cx="3840480" cy="38404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822960" y="1874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JUDEȚUL ARAD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77240" y="2240280"/>
            <a:ext cx="10058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Evaluare Națională 2020–2026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22960" y="3383280"/>
            <a:ext cx="9052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comparativă a rezultatelor pe șapte sesiuni consecutive — evoluția mediilor generale și pe discipline, la nivelul tuturor unităților de învățământ cu personalitate juridică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434840"/>
            <a:ext cx="0" cy="502920"/>
          </a:xfrm>
          <a:prstGeom prst="line">
            <a:avLst/>
          </a:prstGeom>
          <a:noFill/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822960" y="598932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Surse: </a:t>
            </a: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EN2020_Arad_analiza.xlsx  …  EN2026_Arad_analiza.xlsx  ·  EN_Arad_evolutie_2020-2026.xlsx
</a:t>
            </a:r>
            <a:r>
              <a:rPr lang="en-US" sz="11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generat: </a:t>
            </a: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septembrie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Cuprins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analizei comparative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640080" y="16459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54480" y="1627632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de ansamblu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54480" y="199339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Cifrele-cheie la nivel de județ, 2020–2026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450592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640080" y="2542032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640080" y="254203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54480" y="2523744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rezultatelor generale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54480" y="288950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generală, procentul de elevi cu media ≥ 5, decalajul urban/rural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346704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640080" y="3438144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640080" y="3438144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554480" y="3419856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 pe discipline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554480" y="378561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Română, Matematică și limba maternă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0080" y="4242816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640080" y="433425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640080" y="433425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554480" y="4315968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de învățământ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554480" y="468172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 constant ridicate, cele mai mari schimbări și cele mai slabe rezultate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40080" y="5138928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Shape 22"/>
          <p:cNvSpPr/>
          <p:nvPr/>
        </p:nvSpPr>
        <p:spPr>
          <a:xfrm>
            <a:off x="640080" y="523036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640080" y="523036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554480" y="5212080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Metodologie, recomandări și concluzii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554480" y="557784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 de date, reconcilierea denumirilor, măsuri propuse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Imagine de ansamblu — nivel de județ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Șapte sesiuni de Evaluare Națională, 2020 → 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640080" y="1709928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3 045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40080" y="2308860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evaluați 2026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(3 245 în 2020)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044952" y="1600200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8" name="Text 6"/>
          <p:cNvSpPr/>
          <p:nvPr/>
        </p:nvSpPr>
        <p:spPr>
          <a:xfrm>
            <a:off x="3136392" y="1709928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6,25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3136392" y="2308860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2026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(6,39 în 2020)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541264" y="1600200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5632704" y="1709928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107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632704" y="2308860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analizate 2026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(109 în 2020)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8640" y="2944368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73,3%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640080" y="3653028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cu media ≥ 5, 2026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(72,9% în 2020)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044952" y="2944368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3136392" y="3054096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6,52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3136392" y="3653028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Lb. Română 2026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(6,98 în 2020)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541264" y="2944368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5632704" y="3054096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1,30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5632704" y="3653028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 urban-rural 2026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(1,07 puncte în 2020)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183880" y="16002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% elevilor cu media generală ≥ 5</a:t>
            </a:r>
            <a:endParaRPr lang="en-US" sz="1200" dirty="0"/>
          </a:p>
        </p:txBody>
      </p:sp>
      <p:graphicFrame>
        <p:nvGraphicFramePr>
          <p:cNvPr id="23" name="Chart 0"/>
          <p:cNvGraphicFramePr/>
          <p:nvPr/>
        </p:nvGraphicFramePr>
        <p:xfrm>
          <a:off x="7909560" y="1874520"/>
          <a:ext cx="3840480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 21"/>
          <p:cNvSpPr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nu are un prag oficial de promovare; procentul de elevi cu media generală de cel puțin 5 este folosit aici ca indicator informativ de referință.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mediei generale — decalajul urban / rural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generală, pe medii de reședință, 2020–2026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600200"/>
          <a:ext cx="667512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600200"/>
            <a:ext cx="41148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7726680" y="1737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726680" y="20116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6,78  →  6,75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726680" y="2606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–0,03 (2020→2026), relativ stabilă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726680" y="3017520"/>
            <a:ext cx="356616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7"/>
          <p:cNvSpPr/>
          <p:nvPr/>
        </p:nvSpPr>
        <p:spPr>
          <a:xfrm>
            <a:off x="7726680" y="3154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726680" y="34290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5,71  →  5,45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7726680" y="40233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–0,26 (2020→2026)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498080" y="3977640"/>
            <a:ext cx="4114800" cy="2103120"/>
          </a:xfrm>
          <a:prstGeom prst="roundRect">
            <a:avLst>
              <a:gd name="adj" fmla="val 434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4" name="Text 11"/>
          <p:cNvSpPr/>
          <p:nvPr/>
        </p:nvSpPr>
        <p:spPr>
          <a:xfrm>
            <a:off x="772668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reținut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7726680" y="44348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Decalajul dintre mediul urban și cel rural a crescut de la 1,07 puncte în 2020 la 1,30 puncte în 2026 — cel mai mare din toată perioada analizată a fost în 2025 (1,30 puncte).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mediei generale, Română și Matematică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Medii județene, 2020–2026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554480"/>
          <a:ext cx="694944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772400" y="1554480"/>
            <a:ext cx="3840480" cy="452628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8001000" y="17373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arată datele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001000" y="2249424"/>
            <a:ext cx="100584" cy="100584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8" name="Text 5"/>
          <p:cNvSpPr/>
          <p:nvPr/>
        </p:nvSpPr>
        <p:spPr>
          <a:xfrm>
            <a:off x="8275320" y="212140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la Matematică este constant mai mică decât la Română, dar decalajul variază mult de la an la an.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001000" y="3483864"/>
            <a:ext cx="100584" cy="100584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0" name="Text 7"/>
          <p:cNvSpPr/>
          <p:nvPr/>
        </p:nvSpPr>
        <p:spPr>
          <a:xfrm>
            <a:off x="8275320" y="335584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2023, decalajul Română–Matematică a fost aproape inexistent (0,12 puncte) — cel mai mic din toată perioada.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001000" y="4718304"/>
            <a:ext cx="100584" cy="100584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8275320" y="459028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urmează îndeaproape media la Română, disciplina cu cea mai mare pondere în variația de la an la an.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Unități cu rezultate constant ridicate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evaluați în toți cei 7 ani (min. 10 elevi/an în medie), sortate după media pe 7 ani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09728" cy="73152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914400" y="1746504"/>
            <a:ext cx="5394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Național “Moise Nicoară” Arad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92240" y="1746504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pe 7 ani (abatere)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492240" y="198424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8,81  (±0,22)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98280" y="174650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 → 2026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9098280" y="19842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9,17 → 8,68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2551176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109728" cy="73152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914400" y="2606040"/>
            <a:ext cx="5394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Teologic Baptist “Alexa Popovici” Arad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92240" y="2606040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pe 7 ani (abatere)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492240" y="2843784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8,04  (±0,28)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098280" y="260604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 → 2026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9098280" y="2843784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8,38 → 7,89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410712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548640" y="3410712"/>
            <a:ext cx="109728" cy="73152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914400" y="3465576"/>
            <a:ext cx="5394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Național de Informatică Arad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92240" y="3465576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pe 7 ani (abatere)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492240" y="37033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8,01  (±0,27)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98280" y="346557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 → 2026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9098280" y="37033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8,25 → 7,80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8640" y="4270248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6" name="Shape 24"/>
          <p:cNvSpPr/>
          <p:nvPr/>
        </p:nvSpPr>
        <p:spPr>
          <a:xfrm>
            <a:off x="548640" y="4270248"/>
            <a:ext cx="109728" cy="73152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7" name="Text 25"/>
          <p:cNvSpPr/>
          <p:nvPr/>
        </p:nvSpPr>
        <p:spPr>
          <a:xfrm>
            <a:off x="914400" y="4325112"/>
            <a:ext cx="5394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Național “Preparandia-Dimitrie Țichindeal” Arad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492240" y="432511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pe 7 ani (abatere)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492240" y="4562856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7,91  (±0,36)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098280" y="432511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 → 2026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098280" y="456285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8,38 → 8,15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548640" y="5129784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3" name="Shape 31"/>
          <p:cNvSpPr/>
          <p:nvPr/>
        </p:nvSpPr>
        <p:spPr>
          <a:xfrm>
            <a:off x="548640" y="5129784"/>
            <a:ext cx="109728" cy="73152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4" name="Text 32"/>
          <p:cNvSpPr/>
          <p:nvPr/>
        </p:nvSpPr>
        <p:spPr>
          <a:xfrm>
            <a:off x="914400" y="5184648"/>
            <a:ext cx="5394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Național “Vasile Goldiș” Arad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492240" y="518464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pe 7 ani (abatere)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492240" y="542239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7,57  (±0,22)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098280" y="5184648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 → 2026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9098280" y="54223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7,59 → 7,87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548640" y="6099048"/>
            <a:ext cx="11109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Aceste cinci unități au avut elevi evaluați în fiecare din cei șapte ani și au menținut medii peste 7,5, cu cea mai mică variație an-de-an dintre toate unitățile mari ale județului.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 mai mari schimbări în media generală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cu elevi evaluați și în 2020 și în 2026 (min. 8 elevi/an în medie), diferența 2020→2026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F8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CREȘTERE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63640" y="160020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SCĂDERE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713232" y="2066544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Grăniceri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13232" y="23957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3,52 → 5,62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0" y="201168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+2,10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852928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713232" y="2907792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Olari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13232" y="32369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3,49 → 5,04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572000" y="2852928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+1,56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713232" y="3749040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“Francisc Neuman” Arad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13232" y="407822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2,28 → 3,78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0" y="3694176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+1,50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535424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Text 17"/>
          <p:cNvSpPr/>
          <p:nvPr/>
        </p:nvSpPr>
        <p:spPr>
          <a:xfrm>
            <a:off x="713232" y="4590288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Hăşmaş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713232" y="49194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5,77 → 7,13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0" y="4535424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+1,36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5376672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Text 21"/>
          <p:cNvSpPr/>
          <p:nvPr/>
        </p:nvSpPr>
        <p:spPr>
          <a:xfrm>
            <a:off x="713232" y="5431536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“Iustin Marşieu” Socodor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13232" y="5760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4,18 → 5,51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0" y="5376672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+1,33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263640" y="2011680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Text 25"/>
          <p:cNvSpPr/>
          <p:nvPr/>
        </p:nvSpPr>
        <p:spPr>
          <a:xfrm>
            <a:off x="6428232" y="2066544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“Aurel Sebeşan” Felnac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428232" y="23957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7,27 → 4,67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0287000" y="201168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–2,60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263640" y="2852928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1" name="Text 29"/>
          <p:cNvSpPr/>
          <p:nvPr/>
        </p:nvSpPr>
        <p:spPr>
          <a:xfrm>
            <a:off x="6428232" y="2907792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Şagu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6428232" y="32369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6,48 → 4,42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10287000" y="2852928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–2,06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6263640" y="3694176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5" name="Text 33"/>
          <p:cNvSpPr/>
          <p:nvPr/>
        </p:nvSpPr>
        <p:spPr>
          <a:xfrm>
            <a:off x="6428232" y="3749040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Fântânele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6428232" y="407822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6,86 → 5,22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10287000" y="3694176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–1,64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263640" y="4535424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9" name="Text 37"/>
          <p:cNvSpPr/>
          <p:nvPr/>
        </p:nvSpPr>
        <p:spPr>
          <a:xfrm>
            <a:off x="6428232" y="4590288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Pilu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6428232" y="49194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5,23 → 3,73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10287000" y="4535424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–1,50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6263640" y="5376672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3" name="Text 41"/>
          <p:cNvSpPr/>
          <p:nvPr/>
        </p:nvSpPr>
        <p:spPr>
          <a:xfrm>
            <a:off x="6428232" y="5431536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“Alexandru Mocioni” Birchiş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6428232" y="5760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5,93 → 4,44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10287000" y="5376672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–1,49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548640" y="6263640"/>
            <a:ext cx="11109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cele zece unități sunt școli gimnaziale mici sau licee tehnologice cu un număr redus de elevi evaluați pe an — schimbările mari reflectă și baze de comparație mici.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 mai mari scăderi — media generală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cu cel puțin 8 elevi evaluați pe an în medie, 2020–2026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109960" cy="585216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868680" y="1645920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“Aurel Sebeşan” Felnac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623560" y="1645920"/>
            <a:ext cx="2606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~16 elevi evaluați/an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321040" y="1645920"/>
            <a:ext cx="1965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7,27  →  4,67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195560" y="1645920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-2,60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359152"/>
            <a:ext cx="11109960" cy="585216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868680" y="2359152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Şagu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623560" y="2359152"/>
            <a:ext cx="2606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~20 elevi evaluați/an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321040" y="2359152"/>
            <a:ext cx="1965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6,48  →  4,42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195560" y="2359152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-2,06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072384"/>
            <a:ext cx="11109960" cy="585216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868680" y="3072384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Fântânele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623560" y="3072384"/>
            <a:ext cx="2606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~16 elevi evaluați/an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321040" y="3072384"/>
            <a:ext cx="1965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6,86  →  5,22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195560" y="3072384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-1,64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785616"/>
            <a:ext cx="11109960" cy="585216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868680" y="3785616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Pilu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623560" y="3785616"/>
            <a:ext cx="2606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 elevi evaluați/an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321040" y="3785616"/>
            <a:ext cx="1965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5,23  →  3,73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0195560" y="3785616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-1,50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498848"/>
            <a:ext cx="11109960" cy="585216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868680" y="4498848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“Alexandru Mocioni” Birchiş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5623560" y="4498848"/>
            <a:ext cx="2606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~11 elevi evaluați/an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321040" y="4498848"/>
            <a:ext cx="1965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5,93  →  4,44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0195560" y="4498848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-1,49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48640" y="5212080"/>
            <a:ext cx="11109960" cy="585216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0" name="Text 28"/>
          <p:cNvSpPr/>
          <p:nvPr/>
        </p:nvSpPr>
        <p:spPr>
          <a:xfrm>
            <a:off x="868680" y="5212080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Vârfurile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5623560" y="5212080"/>
            <a:ext cx="2606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~9 elevi evaluați/an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321040" y="5212080"/>
            <a:ext cx="1965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7,30  →  5,86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0195560" y="5212080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-1,44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48640" y="6016752"/>
            <a:ext cx="11109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cele șase unități sunt școli gimnaziale rurale mici; media lor generală a scăzut cu 1,4 până la 2,6 puncte în șapte ani — o scădere de amploare mult peste tendința județeană.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Unitățile cu cele mai slabe rezultate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mică medie generală pe 7 ani (min. 5 ani cu date, min. 8 elevi/an în medie)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68680" y="1307592"/>
            <a:ext cx="5029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UNITATE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675120" y="1307592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GENERALĂ (7 ANI)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961120" y="1307592"/>
            <a:ext cx="1874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EVALUAȚI/AN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Text 6"/>
          <p:cNvSpPr/>
          <p:nvPr/>
        </p:nvSpPr>
        <p:spPr>
          <a:xfrm>
            <a:off x="868680" y="1600200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“Francisc Neuman” Arad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675120" y="1600200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3,64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961120" y="1600200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~10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185416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Text 10"/>
          <p:cNvSpPr/>
          <p:nvPr/>
        </p:nvSpPr>
        <p:spPr>
          <a:xfrm>
            <a:off x="868680" y="2185416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Vânători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675120" y="2185416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4,32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961120" y="2185416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~21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770632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868680" y="2770632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Sintea Mare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675120" y="2770632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4,52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961120" y="2770632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~8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355848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868680" y="3355848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Olari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675120" y="3355848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4,62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961120" y="3355848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~11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548640" y="3941064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Text 22"/>
          <p:cNvSpPr/>
          <p:nvPr/>
        </p:nvSpPr>
        <p:spPr>
          <a:xfrm>
            <a:off x="868680" y="3941064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“Teodor Păcăţian” Ususău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675120" y="3941064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4,63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961120" y="3941064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~13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48640" y="4526280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Text 26"/>
          <p:cNvSpPr/>
          <p:nvPr/>
        </p:nvSpPr>
        <p:spPr>
          <a:xfrm>
            <a:off x="868680" y="4526280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Ţipar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675120" y="4526280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4,86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8961120" y="4526280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48640" y="5111496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2" name="Text 30"/>
          <p:cNvSpPr/>
          <p:nvPr/>
        </p:nvSpPr>
        <p:spPr>
          <a:xfrm>
            <a:off x="868680" y="5111496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Şcoala Gimnazială “Iosif Moldovan” Arad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675120" y="5111496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4,97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961120" y="5111496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~25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548640" y="5788152"/>
            <a:ext cx="11109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Special “Sfânta Maria” Arad (unitate de educație specială, medie 3,76 pe 7 ani) nu este inclus în acest clasament — elevii săi urmează un curriculum adaptat, necomparabil direct cu restul unităților.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Limba maternă — rezultate pe unități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unități cu probă de limbă maternă, medie pe 7 ani și traiectorie 2020→2026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6675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MAGHIARĂ — 10 UNITĂȚI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4297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892040" y="1874520"/>
            <a:ext cx="1005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7 ani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0" y="1874520"/>
            <a:ext cx="1280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 → 2026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48640" y="21122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“Csiky Gergely” Arad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92040" y="21122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8,13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943600" y="21122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7,27 → 8,23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2455164"/>
            <a:ext cx="6675120" cy="342900"/>
          </a:xfrm>
          <a:prstGeom prst="rect">
            <a:avLst/>
          </a:prstGeom>
          <a:solidFill>
            <a:srgbClr val="EEF2FA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2" name="Text 10"/>
          <p:cNvSpPr/>
          <p:nvPr/>
        </p:nvSpPr>
        <p:spPr>
          <a:xfrm>
            <a:off x="548640" y="24551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“Pater Godo Mihaly” Dorobanţi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892040" y="24551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7,56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943600" y="24551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7,74 → 6,81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48640" y="27980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“Tabajdi Karoly” Zerind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892040" y="27980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7,56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943600" y="27980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7,58 → 7,36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140964"/>
            <a:ext cx="6675120" cy="342900"/>
          </a:xfrm>
          <a:prstGeom prst="rect">
            <a:avLst/>
          </a:prstGeom>
          <a:solidFill>
            <a:srgbClr val="EEF2FA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9" name="Text 17"/>
          <p:cNvSpPr/>
          <p:nvPr/>
        </p:nvSpPr>
        <p:spPr>
          <a:xfrm>
            <a:off x="548640" y="31409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“Aurel Vlaicu” Arad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892040" y="31409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7,35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943600" y="31409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7,10 → 7,21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34838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“Mora Ferenc” Zimandu Nou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892040" y="34838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7,22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943600" y="34838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6,70 → 7,90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3826764"/>
            <a:ext cx="6675120" cy="342900"/>
          </a:xfrm>
          <a:prstGeom prst="rect">
            <a:avLst/>
          </a:prstGeom>
          <a:solidFill>
            <a:srgbClr val="EEF2FA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6" name="Text 24"/>
          <p:cNvSpPr/>
          <p:nvPr/>
        </p:nvSpPr>
        <p:spPr>
          <a:xfrm>
            <a:off x="548640" y="38267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“Ormós Zsigmond” Pecica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92040" y="38267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7,13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943600" y="38267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6,85 → 6,81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48640" y="41696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Gimnazială Mailat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892040" y="41696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7,04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943600" y="41696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7,05 → 7,23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548640" y="4512564"/>
            <a:ext cx="6675120" cy="342900"/>
          </a:xfrm>
          <a:prstGeom prst="rect">
            <a:avLst/>
          </a:prstGeom>
          <a:solidFill>
            <a:srgbClr val="EEF2FA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3" name="Text 31"/>
          <p:cNvSpPr/>
          <p:nvPr/>
        </p:nvSpPr>
        <p:spPr>
          <a:xfrm>
            <a:off x="548640" y="45125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“Simonyi Imre” Satu Nou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892040" y="45125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6,87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943600" y="45125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7,93 → 4,51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48640" y="48554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“Olosz Lajos” Adea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892040" y="48554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6,25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5943600" y="48554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5,75 → 6,09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548640" y="5198364"/>
            <a:ext cx="6675120" cy="342900"/>
          </a:xfrm>
          <a:prstGeom prst="rect">
            <a:avLst/>
          </a:prstGeom>
          <a:solidFill>
            <a:srgbClr val="EEF2FA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0" name="Text 38"/>
          <p:cNvSpPr/>
          <p:nvPr/>
        </p:nvSpPr>
        <p:spPr>
          <a:xfrm>
            <a:off x="548640" y="5198364"/>
            <a:ext cx="42976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Şc. Gimn. “Pădureni” Chişineu Criş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4892040" y="5198364"/>
            <a:ext cx="10058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4,62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5943600" y="5198364"/>
            <a:ext cx="1280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6,66 → 3,96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763524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GERMANĂ — 2 UNITĂȚI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7635240" y="1874520"/>
            <a:ext cx="4023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45" name="Text 43"/>
          <p:cNvSpPr/>
          <p:nvPr/>
        </p:nvSpPr>
        <p:spPr>
          <a:xfrm>
            <a:off x="7818120" y="1929384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Teoretic “Adam Muller Guttenbrunn” Arad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781812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Medie 7 ani: 7,29   ·   7,54 → 7,21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7635240" y="2770632"/>
            <a:ext cx="4023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48" name="Text 46"/>
          <p:cNvSpPr/>
          <p:nvPr/>
        </p:nvSpPr>
        <p:spPr>
          <a:xfrm>
            <a:off x="7818120" y="2825496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Tehnologic “Stefan Hell” Sântana</a:t>
            </a:r>
            <a:endParaRPr lang="en-US" sz="1150" dirty="0"/>
          </a:p>
        </p:txBody>
      </p:sp>
      <p:sp>
        <p:nvSpPr>
          <p:cNvPr id="49" name="Text 47"/>
          <p:cNvSpPr/>
          <p:nvPr/>
        </p:nvSpPr>
        <p:spPr>
          <a:xfrm>
            <a:off x="7818120" y="32278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Medie 7 ani: 3,21   ·   — → 1,98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7635240" y="3712464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SLOVACĂ — 1 UNITATE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7635240" y="3986784"/>
            <a:ext cx="4023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2" name="Text 50"/>
          <p:cNvSpPr/>
          <p:nvPr/>
        </p:nvSpPr>
        <p:spPr>
          <a:xfrm>
            <a:off x="7818120" y="40416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Teoretic “Jozef Gregor Tajovsky” Nădlac</a:t>
            </a:r>
            <a:endParaRPr lang="en-US" sz="1150" dirty="0"/>
          </a:p>
        </p:txBody>
      </p:sp>
      <p:sp>
        <p:nvSpPr>
          <p:cNvPr id="53" name="Text 51"/>
          <p:cNvSpPr/>
          <p:nvPr/>
        </p:nvSpPr>
        <p:spPr>
          <a:xfrm>
            <a:off x="7818120" y="444398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Medie 7 ani: 8,06   ·   8,17 → 7,86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7635240" y="4901184"/>
            <a:ext cx="4023360" cy="1051560"/>
          </a:xfrm>
          <a:prstGeom prst="roundRect">
            <a:avLst>
              <a:gd name="adj" fmla="val 695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5" name="Text 53"/>
          <p:cNvSpPr/>
          <p:nvPr/>
        </p:nvSpPr>
        <p:spPr>
          <a:xfrm>
            <a:off x="7818120" y="4992624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“Stefan Hell” Sântana (germană) are constant cea mai scăzută medie dintre cele 13 unități, sub 4 în majoritatea anilor — un caz izolat de rezultate slabe la proba de limbă maternă.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Metodologie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Surse, unități incluse și reconcilierea denumirilor între ani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3000" y="16459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 de date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43000" y="1975104"/>
            <a:ext cx="10424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șapte workbook-uri anuale deja auditate: EN2020_Arad_analiza.xlsx … EN2026_Arad_analiza.xlsx, fiecare construit din exportul brut nominal și verificat independent.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260604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548640" y="2606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43000" y="25603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incluse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43000" y="2889504"/>
            <a:ext cx="10424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Reuniunea unităților cu elevi evaluați în cel puțin un an: 113 unități în total, din care 97 au avut elevi evaluați în toți cei șapte ani. „-” = unitatea nu a avut elevi evaluați în acel an.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548640" y="3520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4747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Reconcilierea denumirilor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43000" y="3803904"/>
            <a:ext cx="10424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fișier anual provine dintr-un export diferit, cu variații de scriere sau redenumiri reale (ex. Beliu → „Emil Crăciun Lăzureanu” Beliu, Agrişu Mare → „Romul Motorca” Agrişu Mare). Denumirile au fost reconciliate manual, unitate cu unitate.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443484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548640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43000" y="43891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43000" y="4718304"/>
            <a:ext cx="10424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= media „MEDIA FINALĂ” a elevilor evaluați. % media ≥ 5 = prag informativ (EN nu are prag oficial de promovare, spre deosebire de Bacalaureat).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534924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548640" y="5349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143000" y="53035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Corectarea limbii materne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43000" y="5632704"/>
            <a:ext cx="10424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probei de limbă maternă a fost determinată exact din fișierul 2024 și aplicată tuturor anilor — corectând o eroare din fișierele 2020-2022, unde „Stefan Hell” Sântana și „Adam Muller Guttenbrunn” erau etichetate greșit „maghiară” în loc de „germană”.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Recomandări — măsuri pentru îmbunătățirea rezultatelor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Șase direcții de acțiune, ancorate în constatările analizei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749808" y="178308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74980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61872" y="174650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Sprijin dedicat pentru mediul rural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49808" y="225856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Decalajul urban-rural a crescut de la 1,07 la 1,30 puncte în șapte ani: decontarea transportului la pregătire, stimulente pentru profesorii calificați din rural și ore remediale finanțate de ISJ.</a:t>
            </a:r>
            <a:endParaRPr lang="en-US" sz="1030" dirty="0"/>
          </a:p>
        </p:txBody>
      </p:sp>
      <p:sp>
        <p:nvSpPr>
          <p:cNvPr id="9" name="Shape 7"/>
          <p:cNvSpPr/>
          <p:nvPr/>
        </p:nvSpPr>
        <p:spPr>
          <a:xfrm>
            <a:off x="6263640" y="160020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0" name="Shape 8"/>
          <p:cNvSpPr/>
          <p:nvPr/>
        </p:nvSpPr>
        <p:spPr>
          <a:xfrm>
            <a:off x="6464808" y="178308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646480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976872" y="174650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de intervenție pentru unitățile cu scădere susținută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464808" y="225856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6 unități rurale mici cu scăderi de 1,4-2,6 puncte (Felnac, Şagu, Fântânele, Pilu, Birchiş, Vârfurile) au nevoie de o evaluare directă a cauzelor — plecări de cadre didactice, schimbări demografice sau de personal.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548640" y="324612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Shape 13"/>
          <p:cNvSpPr/>
          <p:nvPr/>
        </p:nvSpPr>
        <p:spPr>
          <a:xfrm>
            <a:off x="749808" y="342900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749808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61872" y="339242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remedial pentru unitățile cu rezultate constant slabe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49808" y="390448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7 unități cu media sub 5 în toți cei 7 ani au nevoie de ore remediale la Română și Matematică, începute din clasele V-VI, nu doar în anul terminal.</a:t>
            </a:r>
            <a:endParaRPr lang="en-US" sz="1030" dirty="0"/>
          </a:p>
        </p:txBody>
      </p:sp>
      <p:sp>
        <p:nvSpPr>
          <p:cNvPr id="19" name="Shape 17"/>
          <p:cNvSpPr/>
          <p:nvPr/>
        </p:nvSpPr>
        <p:spPr>
          <a:xfrm>
            <a:off x="6263640" y="324612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Shape 18"/>
          <p:cNvSpPr/>
          <p:nvPr/>
        </p:nvSpPr>
        <p:spPr>
          <a:xfrm>
            <a:off x="6464808" y="342900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6464808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976872" y="339242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Atenție specială pentru proba de limbă maternă la Sântana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464808" y="390448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“Stefan Hell” Sântana are constant cea mai slabă medie la limba germană dintre toate cele 13 unități cu probă de limbă maternă — un caz izolat ce merită o evaluare directă a predării.</a:t>
            </a:r>
            <a:endParaRPr lang="en-US" sz="1030" dirty="0"/>
          </a:p>
        </p:txBody>
      </p:sp>
      <p:sp>
        <p:nvSpPr>
          <p:cNvPr id="24" name="Shape 22"/>
          <p:cNvSpPr/>
          <p:nvPr/>
        </p:nvSpPr>
        <p:spPr>
          <a:xfrm>
            <a:off x="548640" y="489204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5" name="Shape 23"/>
          <p:cNvSpPr/>
          <p:nvPr/>
        </p:nvSpPr>
        <p:spPr>
          <a:xfrm>
            <a:off x="749808" y="507492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6" name="Text 24"/>
          <p:cNvSpPr/>
          <p:nvPr/>
        </p:nvSpPr>
        <p:spPr>
          <a:xfrm>
            <a:off x="749808" y="5074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261872" y="503834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Diseminarea bunelor practici între unități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749808" y="555040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Parteneriate formale, coordonate de ISJ Arad, prin care unitățile constant performante (Moise Nicoară, Alexa Popovici, Informatică, Preparandia, Vasile Goldiș) mentorează unitățile cu rezultate slabe sau în scădere.</a:t>
            </a:r>
            <a:endParaRPr lang="en-US" sz="1030" dirty="0"/>
          </a:p>
        </p:txBody>
      </p:sp>
      <p:sp>
        <p:nvSpPr>
          <p:cNvPr id="29" name="Shape 27"/>
          <p:cNvSpPr/>
          <p:nvPr/>
        </p:nvSpPr>
        <p:spPr>
          <a:xfrm>
            <a:off x="6263640" y="489204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0" name="Shape 28"/>
          <p:cNvSpPr/>
          <p:nvPr/>
        </p:nvSpPr>
        <p:spPr>
          <a:xfrm>
            <a:off x="6464808" y="507492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1" name="Text 29"/>
          <p:cNvSpPr/>
          <p:nvPr/>
        </p:nvSpPr>
        <p:spPr>
          <a:xfrm>
            <a:off x="6464808" y="5074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976872" y="503834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Monitorizare anuală bazată pe date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6464808" y="555040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Extinderea acestei analize comparative în fiecare an, cu alerte timpurii pentru unitățile cu scădere de peste 1 punct pe medie generală, pentru intervenție înainte ca decalajul să se adâncească.</a:t>
            </a:r>
            <a:endParaRPr lang="en-US" sz="1030" dirty="0"/>
          </a:p>
        </p:txBody>
      </p:sp>
      <p:sp>
        <p:nvSpPr>
          <p:cNvPr id="34" name="Text 32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-2286000" y="4206240"/>
            <a:ext cx="5669280" cy="56692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" name="Text 2"/>
          <p:cNvSpPr/>
          <p:nvPr/>
        </p:nvSpPr>
        <p:spPr>
          <a:xfrm>
            <a:off x="822960" y="548640"/>
            <a:ext cx="7315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Concluzii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822960" y="118872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arată cei șapte ani de Evaluare Națională în Județul Arad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1874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1097280" y="2075688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Rezultatele județene sunt relativ stabile, dar volatile de la an la an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97280" y="2679192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a oscilat între 6,10 (2024) și 6,50 (2022), fără o tendință clară de creștere sau scădere susținută pe 7 ani.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46520" y="1874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6720840" y="2075688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Decalajul urban-rural se adâncește constant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720840" y="2679192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1,07 puncte în 2020 la 1,30 puncte în 2026 — media rurală a scăzut mai mult decât cea urbană în această perioadă.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160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1097280" y="4361688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nucleu de 5 unități performează constant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97280" y="4965192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Moise Nicoară, Alexa Popovici, Informatică, Preparandia și Vasile Goldiș Arad mențin medii peste 7,5 în fiecare din cei șapte ani.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46520" y="4160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6720840" y="4361688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grup mic de unități concentrează cele mai mari probleme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6720840" y="4965192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școli rurale mici au scăzut cu 1,4-2,6 puncte, iar 7 unități au medii sub 5 în toți cei 7 ani — ținte clare pentru intervenție prioritară.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Națională 2020–2026 · Județul Arad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2056</Words>
  <Application>Microsoft Office PowerPoint</Application>
  <PresentationFormat>Ecran lat</PresentationFormat>
  <Paragraphs>305</Paragraphs>
  <Slides>13</Slides>
  <Notes>13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Alex Popa</cp:lastModifiedBy>
  <cp:revision>1</cp:revision>
  <dcterms:created xsi:type="dcterms:W3CDTF">2026-09-15T11:59:25Z</dcterms:created>
  <dcterms:modified xsi:type="dcterms:W3CDTF">2026-09-28T20:25:35Z</dcterms:modified>
</cp:coreProperties>
</file>