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Lst>
  <p:notesMasterIdLst>
    <p:notesMasterId r:id="rId111"/>
  </p:notesMasterIdLst>
  <p:handoutMasterIdLst>
    <p:handoutMasterId r:id="rId112"/>
  </p:handoutMasterIdLst>
  <p:sldIdLst>
    <p:sldId id="256" r:id="rId2"/>
    <p:sldId id="265" r:id="rId3"/>
    <p:sldId id="363" r:id="rId4"/>
    <p:sldId id="300" r:id="rId5"/>
    <p:sldId id="301" r:id="rId6"/>
    <p:sldId id="365" r:id="rId7"/>
    <p:sldId id="302" r:id="rId8"/>
    <p:sldId id="341" r:id="rId9"/>
    <p:sldId id="367" r:id="rId10"/>
    <p:sldId id="306" r:id="rId11"/>
    <p:sldId id="368" r:id="rId12"/>
    <p:sldId id="342" r:id="rId13"/>
    <p:sldId id="369" r:id="rId14"/>
    <p:sldId id="343" r:id="rId15"/>
    <p:sldId id="370" r:id="rId16"/>
    <p:sldId id="312" r:id="rId17"/>
    <p:sldId id="371" r:id="rId18"/>
    <p:sldId id="313" r:id="rId19"/>
    <p:sldId id="372" r:id="rId20"/>
    <p:sldId id="539" r:id="rId21"/>
    <p:sldId id="575" r:id="rId22"/>
    <p:sldId id="373" r:id="rId23"/>
    <p:sldId id="540" r:id="rId24"/>
    <p:sldId id="573" r:id="rId25"/>
    <p:sldId id="574" r:id="rId26"/>
    <p:sldId id="576" r:id="rId27"/>
    <p:sldId id="548" r:id="rId28"/>
    <p:sldId id="590" r:id="rId29"/>
    <p:sldId id="257" r:id="rId30"/>
    <p:sldId id="594" r:id="rId31"/>
    <p:sldId id="595" r:id="rId32"/>
    <p:sldId id="596" r:id="rId33"/>
    <p:sldId id="262" r:id="rId34"/>
    <p:sldId id="597" r:id="rId35"/>
    <p:sldId id="598" r:id="rId36"/>
    <p:sldId id="264" r:id="rId37"/>
    <p:sldId id="258" r:id="rId38"/>
    <p:sldId id="266" r:id="rId39"/>
    <p:sldId id="263" r:id="rId40"/>
    <p:sldId id="589" r:id="rId41"/>
    <p:sldId id="260" r:id="rId42"/>
    <p:sldId id="259" r:id="rId43"/>
    <p:sldId id="261" r:id="rId44"/>
    <p:sldId id="531" r:id="rId45"/>
    <p:sldId id="525" r:id="rId46"/>
    <p:sldId id="501" r:id="rId47"/>
    <p:sldId id="577" r:id="rId48"/>
    <p:sldId id="549" r:id="rId49"/>
    <p:sldId id="516" r:id="rId50"/>
    <p:sldId id="578" r:id="rId51"/>
    <p:sldId id="579" r:id="rId52"/>
    <p:sldId id="440" r:id="rId53"/>
    <p:sldId id="354" r:id="rId54"/>
    <p:sldId id="580" r:id="rId55"/>
    <p:sldId id="554" r:id="rId56"/>
    <p:sldId id="314" r:id="rId57"/>
    <p:sldId id="591" r:id="rId58"/>
    <p:sldId id="3867" r:id="rId59"/>
    <p:sldId id="3869" r:id="rId60"/>
    <p:sldId id="3871" r:id="rId61"/>
    <p:sldId id="3868" r:id="rId62"/>
    <p:sldId id="3851" r:id="rId63"/>
    <p:sldId id="3857" r:id="rId64"/>
    <p:sldId id="3858" r:id="rId65"/>
    <p:sldId id="3862" r:id="rId66"/>
    <p:sldId id="3856" r:id="rId67"/>
    <p:sldId id="3866" r:id="rId68"/>
    <p:sldId id="3854" r:id="rId69"/>
    <p:sldId id="3855" r:id="rId70"/>
    <p:sldId id="3859" r:id="rId71"/>
    <p:sldId id="3860" r:id="rId72"/>
    <p:sldId id="3861" r:id="rId73"/>
    <p:sldId id="356" r:id="rId74"/>
    <p:sldId id="357" r:id="rId75"/>
    <p:sldId id="358" r:id="rId76"/>
    <p:sldId id="359" r:id="rId77"/>
    <p:sldId id="360" r:id="rId78"/>
    <p:sldId id="284" r:id="rId79"/>
    <p:sldId id="581" r:id="rId80"/>
    <p:sldId id="582" r:id="rId81"/>
    <p:sldId id="583" r:id="rId82"/>
    <p:sldId id="584" r:id="rId83"/>
    <p:sldId id="585" r:id="rId84"/>
    <p:sldId id="586" r:id="rId85"/>
    <p:sldId id="587" r:id="rId86"/>
    <p:sldId id="588" r:id="rId87"/>
    <p:sldId id="543" r:id="rId88"/>
    <p:sldId id="285" r:id="rId89"/>
    <p:sldId id="544" r:id="rId90"/>
    <p:sldId id="545" r:id="rId91"/>
    <p:sldId id="286" r:id="rId92"/>
    <p:sldId id="287" r:id="rId93"/>
    <p:sldId id="293" r:id="rId94"/>
    <p:sldId id="555" r:id="rId95"/>
    <p:sldId id="268" r:id="rId96"/>
    <p:sldId id="270" r:id="rId97"/>
    <p:sldId id="353" r:id="rId98"/>
    <p:sldId id="352" r:id="rId99"/>
    <p:sldId id="350" r:id="rId100"/>
    <p:sldId id="349" r:id="rId101"/>
    <p:sldId id="348" r:id="rId102"/>
    <p:sldId id="351" r:id="rId103"/>
    <p:sldId id="346" r:id="rId104"/>
    <p:sldId id="347" r:id="rId105"/>
    <p:sldId id="362" r:id="rId106"/>
    <p:sldId id="530" r:id="rId107"/>
    <p:sldId id="557" r:id="rId108"/>
    <p:sldId id="559" r:id="rId109"/>
    <p:sldId id="299" r:id="rId110"/>
  </p:sldIdLst>
  <p:sldSz cx="9144000" cy="6858000" type="screen4x3"/>
  <p:notesSz cx="6735763" cy="9866313"/>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0929"/>
  </p:normalViewPr>
  <p:slideViewPr>
    <p:cSldViewPr>
      <p:cViewPr varScale="1">
        <p:scale>
          <a:sx n="75" d="100"/>
          <a:sy n="75" d="100"/>
        </p:scale>
        <p:origin x="1464"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2024-2025\EN8\Rezultate\Statistica%20matematica%20EVNAT%202025%20inainte%20de%20contestati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2024-2025\BAC\Rezultate\Rezultate%20finale%20dup&#259;%20contesta&#539;ii%20bac%20iunie%202025%20TOATE%20promotiile.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2024-2025\BAC\TOAMNA\Rezultate\Rezultate%20DUP&#258;%20contestatii%20BAC%202025%20august%202025%20Promo&#355;ie%20actual&#259;%20+%20anterioar&#259;.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2024-2025\EN8\Rezultate\Statistica%20matematica%20EVNAT%202025%20inainte%20de%20contestatii.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2024-2025\EN8\Rezultate\Statistica%20matematica%20EVNAT%202025%20inainte%20de%20contestatii.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lumMod val="65000"/>
                    <a:lumOff val="35000"/>
                  </a:sysClr>
                </a:solidFill>
              </a:rPr>
              <a:t>Note Matematică EN8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Export!$B$139:$K$139</c:f>
              <c:strCache>
                <c:ptCount val="10"/>
                <c:pt idx="0">
                  <c:v>NOTE INTRE 1 SI 1,99</c:v>
                </c:pt>
                <c:pt idx="1">
                  <c:v>NOTE INTRE 2 SI 2,99</c:v>
                </c:pt>
                <c:pt idx="2">
                  <c:v>NOTE INTRE 3 SI 3,99</c:v>
                </c:pt>
                <c:pt idx="3">
                  <c:v>NOTE INTRE 4 SI 4,99</c:v>
                </c:pt>
                <c:pt idx="4">
                  <c:v>NOTE INTRE 5 SI 5,99</c:v>
                </c:pt>
                <c:pt idx="5">
                  <c:v>NOTE INTRE 6 SI 6,99</c:v>
                </c:pt>
                <c:pt idx="6">
                  <c:v>NOTE INTRE 7 SI 7,99</c:v>
                </c:pt>
                <c:pt idx="7">
                  <c:v>NOTE INTRE 8 SI 8,99</c:v>
                </c:pt>
                <c:pt idx="8">
                  <c:v>NOTE INTRE 9 SI 9,99</c:v>
                </c:pt>
                <c:pt idx="9">
                  <c:v>NOTE DE 10</c:v>
                </c:pt>
              </c:strCache>
            </c:strRef>
          </c:cat>
          <c:val>
            <c:numRef>
              <c:f>Export!$B$140:$K$140</c:f>
              <c:numCache>
                <c:formatCode>General</c:formatCode>
                <c:ptCount val="10"/>
                <c:pt idx="0">
                  <c:v>13</c:v>
                </c:pt>
                <c:pt idx="1">
                  <c:v>125</c:v>
                </c:pt>
                <c:pt idx="2">
                  <c:v>347</c:v>
                </c:pt>
                <c:pt idx="3">
                  <c:v>456</c:v>
                </c:pt>
                <c:pt idx="4">
                  <c:v>516</c:v>
                </c:pt>
                <c:pt idx="5">
                  <c:v>514</c:v>
                </c:pt>
                <c:pt idx="6">
                  <c:v>413</c:v>
                </c:pt>
                <c:pt idx="7">
                  <c:v>404</c:v>
                </c:pt>
                <c:pt idx="8">
                  <c:v>235</c:v>
                </c:pt>
                <c:pt idx="9">
                  <c:v>4</c:v>
                </c:pt>
              </c:numCache>
            </c:numRef>
          </c:val>
          <c:extLst>
            <c:ext xmlns:c16="http://schemas.microsoft.com/office/drawing/2014/chart" uri="{C3380CC4-5D6E-409C-BE32-E72D297353CC}">
              <c16:uniqueId val="{00000000-7AEF-4C03-8EFA-FC76E3D7D08B}"/>
            </c:ext>
          </c:extLst>
        </c:ser>
        <c:dLbls>
          <c:showLegendKey val="0"/>
          <c:showVal val="0"/>
          <c:showCatName val="0"/>
          <c:showSerName val="0"/>
          <c:showPercent val="0"/>
          <c:showBubbleSize val="0"/>
        </c:dLbls>
        <c:gapWidth val="219"/>
        <c:overlap val="-27"/>
        <c:axId val="2053786192"/>
        <c:axId val="2053783792"/>
      </c:barChart>
      <c:catAx>
        <c:axId val="2053786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3783792"/>
        <c:crosses val="autoZero"/>
        <c:auto val="1"/>
        <c:lblAlgn val="ctr"/>
        <c:lblOffset val="100"/>
        <c:noMultiLvlLbl val="0"/>
      </c:catAx>
      <c:valAx>
        <c:axId val="2053783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3786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lumMod val="65000"/>
                    <a:lumOff val="35000"/>
                  </a:sysClr>
                </a:solidFill>
              </a:rPr>
              <a:t>Distribuția notelor la disciplina matematică</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'MATE+INFO (modificat)'!$X$64:$AD$64</c:f>
              <c:strCache>
                <c:ptCount val="7"/>
                <c:pt idx="0">
                  <c:v>1 - 4.99 </c:v>
                </c:pt>
                <c:pt idx="1">
                  <c:v>5 - 5.99 </c:v>
                </c:pt>
                <c:pt idx="2">
                  <c:v>6 - 6.99 </c:v>
                </c:pt>
                <c:pt idx="3">
                  <c:v>7 - 7.99 </c:v>
                </c:pt>
                <c:pt idx="4">
                  <c:v>8 - 8.99 </c:v>
                </c:pt>
                <c:pt idx="5">
                  <c:v>9 - 9.99</c:v>
                </c:pt>
                <c:pt idx="6">
                  <c:v>10</c:v>
                </c:pt>
              </c:strCache>
            </c:strRef>
          </c:cat>
          <c:val>
            <c:numRef>
              <c:f>'MATE+INFO (modificat)'!$X$65:$AD$65</c:f>
              <c:numCache>
                <c:formatCode>General</c:formatCode>
                <c:ptCount val="7"/>
                <c:pt idx="0">
                  <c:v>320</c:v>
                </c:pt>
                <c:pt idx="1">
                  <c:v>239</c:v>
                </c:pt>
                <c:pt idx="2">
                  <c:v>210</c:v>
                </c:pt>
                <c:pt idx="3">
                  <c:v>165</c:v>
                </c:pt>
                <c:pt idx="4">
                  <c:v>168</c:v>
                </c:pt>
                <c:pt idx="5">
                  <c:v>167</c:v>
                </c:pt>
                <c:pt idx="6">
                  <c:v>39</c:v>
                </c:pt>
              </c:numCache>
            </c:numRef>
          </c:val>
          <c:extLst>
            <c:ext xmlns:c16="http://schemas.microsoft.com/office/drawing/2014/chart" uri="{C3380CC4-5D6E-409C-BE32-E72D297353CC}">
              <c16:uniqueId val="{00000000-F4AF-4370-B6C3-8FEE9EAAEAF6}"/>
            </c:ext>
          </c:extLst>
        </c:ser>
        <c:dLbls>
          <c:showLegendKey val="0"/>
          <c:showVal val="0"/>
          <c:showCatName val="0"/>
          <c:showSerName val="0"/>
          <c:showPercent val="0"/>
          <c:showBubbleSize val="0"/>
        </c:dLbls>
        <c:gapWidth val="219"/>
        <c:overlap val="-27"/>
        <c:axId val="566636000"/>
        <c:axId val="566633600"/>
      </c:barChart>
      <c:catAx>
        <c:axId val="56663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6633600"/>
        <c:crosses val="autoZero"/>
        <c:auto val="1"/>
        <c:lblAlgn val="ctr"/>
        <c:lblOffset val="100"/>
        <c:noMultiLvlLbl val="0"/>
      </c:catAx>
      <c:valAx>
        <c:axId val="566633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6636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Distribuția notelor la disciplina</a:t>
            </a:r>
            <a:r>
              <a:rPr lang="en-US" baseline="0"/>
              <a:t> matematică</a:t>
            </a:r>
            <a:endParaRPr lang="en-US"/>
          </a:p>
        </c:rich>
      </c:tx>
      <c:layout>
        <c:manualLayout>
          <c:xMode val="edge"/>
          <c:yMode val="edge"/>
          <c:x val="0.24339079647038694"/>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Sheet1!$C$8:$J$8</c:f>
              <c:strCache>
                <c:ptCount val="7"/>
                <c:pt idx="0">
                  <c:v> 1-4,99</c:v>
                </c:pt>
                <c:pt idx="1">
                  <c:v> 5-5,99</c:v>
                </c:pt>
                <c:pt idx="2">
                  <c:v> 6-6,99</c:v>
                </c:pt>
                <c:pt idx="3">
                  <c:v>7-7,99</c:v>
                </c:pt>
                <c:pt idx="4">
                  <c:v> 8-8,99</c:v>
                </c:pt>
                <c:pt idx="5">
                  <c:v> 9-9,99</c:v>
                </c:pt>
                <c:pt idx="6">
                  <c:v>10</c:v>
                </c:pt>
              </c:strCache>
            </c:strRef>
          </c:cat>
          <c:val>
            <c:numRef>
              <c:f>Sheet1!$C$9:$J$9</c:f>
            </c:numRef>
          </c:val>
          <c:extLst>
            <c:ext xmlns:c16="http://schemas.microsoft.com/office/drawing/2014/chart" uri="{C3380CC4-5D6E-409C-BE32-E72D297353CC}">
              <c16:uniqueId val="{00000000-DBD1-4034-897D-1326A7A14888}"/>
            </c:ext>
          </c:extLst>
        </c:ser>
        <c:ser>
          <c:idx val="1"/>
          <c:order val="1"/>
          <c:spPr>
            <a:solidFill>
              <a:schemeClr val="accent2"/>
            </a:solidFill>
            <a:ln>
              <a:noFill/>
            </a:ln>
            <a:effectLst/>
          </c:spPr>
          <c:invertIfNegative val="0"/>
          <c:cat>
            <c:strRef>
              <c:f>Sheet1!$C$8:$J$8</c:f>
              <c:strCache>
                <c:ptCount val="7"/>
                <c:pt idx="0">
                  <c:v> 1-4,99</c:v>
                </c:pt>
                <c:pt idx="1">
                  <c:v> 5-5,99</c:v>
                </c:pt>
                <c:pt idx="2">
                  <c:v> 6-6,99</c:v>
                </c:pt>
                <c:pt idx="3">
                  <c:v>7-7,99</c:v>
                </c:pt>
                <c:pt idx="4">
                  <c:v> 8-8,99</c:v>
                </c:pt>
                <c:pt idx="5">
                  <c:v> 9-9,99</c:v>
                </c:pt>
                <c:pt idx="6">
                  <c:v>10</c:v>
                </c:pt>
              </c:strCache>
            </c:strRef>
          </c:cat>
          <c:val>
            <c:numRef>
              <c:f>Sheet1!$C$10:$J$10</c:f>
            </c:numRef>
          </c:val>
          <c:extLst>
            <c:ext xmlns:c16="http://schemas.microsoft.com/office/drawing/2014/chart" uri="{C3380CC4-5D6E-409C-BE32-E72D297353CC}">
              <c16:uniqueId val="{00000001-DBD1-4034-897D-1326A7A14888}"/>
            </c:ext>
          </c:extLst>
        </c:ser>
        <c:ser>
          <c:idx val="2"/>
          <c:order val="2"/>
          <c:spPr>
            <a:solidFill>
              <a:schemeClr val="accent3"/>
            </a:solidFill>
            <a:ln>
              <a:noFill/>
            </a:ln>
            <a:effectLst/>
          </c:spPr>
          <c:invertIfNegative val="0"/>
          <c:cat>
            <c:strRef>
              <c:f>Sheet1!$C$8:$J$8</c:f>
              <c:strCache>
                <c:ptCount val="7"/>
                <c:pt idx="0">
                  <c:v> 1-4,99</c:v>
                </c:pt>
                <c:pt idx="1">
                  <c:v> 5-5,99</c:v>
                </c:pt>
                <c:pt idx="2">
                  <c:v> 6-6,99</c:v>
                </c:pt>
                <c:pt idx="3">
                  <c:v>7-7,99</c:v>
                </c:pt>
                <c:pt idx="4">
                  <c:v> 8-8,99</c:v>
                </c:pt>
                <c:pt idx="5">
                  <c:v> 9-9,99</c:v>
                </c:pt>
                <c:pt idx="6">
                  <c:v>10</c:v>
                </c:pt>
              </c:strCache>
            </c:strRef>
          </c:cat>
          <c:val>
            <c:numRef>
              <c:f>Sheet1!$C$11:$J$11</c:f>
            </c:numRef>
          </c:val>
          <c:extLst>
            <c:ext xmlns:c16="http://schemas.microsoft.com/office/drawing/2014/chart" uri="{C3380CC4-5D6E-409C-BE32-E72D297353CC}">
              <c16:uniqueId val="{00000002-DBD1-4034-897D-1326A7A14888}"/>
            </c:ext>
          </c:extLst>
        </c:ser>
        <c:ser>
          <c:idx val="3"/>
          <c:order val="3"/>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Sheet1!$C$8:$J$8</c:f>
              <c:strCache>
                <c:ptCount val="7"/>
                <c:pt idx="0">
                  <c:v> 1-4,99</c:v>
                </c:pt>
                <c:pt idx="1">
                  <c:v> 5-5,99</c:v>
                </c:pt>
                <c:pt idx="2">
                  <c:v> 6-6,99</c:v>
                </c:pt>
                <c:pt idx="3">
                  <c:v>7-7,99</c:v>
                </c:pt>
                <c:pt idx="4">
                  <c:v> 8-8,99</c:v>
                </c:pt>
                <c:pt idx="5">
                  <c:v> 9-9,99</c:v>
                </c:pt>
                <c:pt idx="6">
                  <c:v>10</c:v>
                </c:pt>
              </c:strCache>
            </c:strRef>
          </c:cat>
          <c:val>
            <c:numRef>
              <c:f>Sheet1!$C$12:$J$12</c:f>
              <c:numCache>
                <c:formatCode>General</c:formatCode>
                <c:ptCount val="7"/>
                <c:pt idx="0">
                  <c:v>223</c:v>
                </c:pt>
                <c:pt idx="1">
                  <c:v>172</c:v>
                </c:pt>
                <c:pt idx="2">
                  <c:v>71</c:v>
                </c:pt>
                <c:pt idx="3">
                  <c:v>17</c:v>
                </c:pt>
                <c:pt idx="4">
                  <c:v>8</c:v>
                </c:pt>
                <c:pt idx="5">
                  <c:v>0</c:v>
                </c:pt>
                <c:pt idx="6">
                  <c:v>0</c:v>
                </c:pt>
              </c:numCache>
            </c:numRef>
          </c:val>
          <c:extLst>
            <c:ext xmlns:c16="http://schemas.microsoft.com/office/drawing/2014/chart" uri="{C3380CC4-5D6E-409C-BE32-E72D297353CC}">
              <c16:uniqueId val="{00000003-DBD1-4034-897D-1326A7A14888}"/>
            </c:ext>
          </c:extLst>
        </c:ser>
        <c:dLbls>
          <c:showLegendKey val="0"/>
          <c:showVal val="0"/>
          <c:showCatName val="0"/>
          <c:showSerName val="0"/>
          <c:showPercent val="0"/>
          <c:showBubbleSize val="0"/>
        </c:dLbls>
        <c:gapWidth val="219"/>
        <c:overlap val="-27"/>
        <c:axId val="714608671"/>
        <c:axId val="714607231"/>
      </c:barChart>
      <c:catAx>
        <c:axId val="714608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4607231"/>
        <c:crosses val="autoZero"/>
        <c:auto val="1"/>
        <c:lblAlgn val="ctr"/>
        <c:lblOffset val="100"/>
        <c:noMultiLvlLbl val="0"/>
      </c:catAx>
      <c:valAx>
        <c:axId val="7146072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46086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dirty="0" err="1">
                <a:solidFill>
                  <a:sysClr val="windowText" lastClr="000000">
                    <a:lumMod val="65000"/>
                    <a:lumOff val="35000"/>
                  </a:sysClr>
                </a:solidFill>
              </a:rPr>
              <a:t>Distribuția</a:t>
            </a:r>
            <a:r>
              <a:rPr lang="en-US" sz="1400" b="0" i="0" u="none" strike="noStrike" kern="1200" spc="0" baseline="0" dirty="0">
                <a:solidFill>
                  <a:sysClr val="windowText" lastClr="000000">
                    <a:lumMod val="65000"/>
                    <a:lumOff val="35000"/>
                  </a:sysClr>
                </a:solidFill>
              </a:rPr>
              <a:t> </a:t>
            </a:r>
            <a:r>
              <a:rPr lang="en-US" sz="1400" b="0" i="0" u="none" strike="noStrike" kern="1200" spc="0" baseline="0" dirty="0" err="1">
                <a:solidFill>
                  <a:sysClr val="windowText" lastClr="000000">
                    <a:lumMod val="65000"/>
                    <a:lumOff val="35000"/>
                  </a:sysClr>
                </a:solidFill>
              </a:rPr>
              <a:t>notelor</a:t>
            </a:r>
            <a:r>
              <a:rPr lang="en-US" sz="1400" b="0" i="0" u="none" strike="noStrike" kern="1200" spc="0" baseline="0" dirty="0">
                <a:solidFill>
                  <a:sysClr val="windowText" lastClr="000000">
                    <a:lumMod val="65000"/>
                    <a:lumOff val="35000"/>
                  </a:sysClr>
                </a:solidFill>
              </a:rPr>
              <a:t> la </a:t>
            </a:r>
            <a:r>
              <a:rPr lang="en-US" sz="1400" b="0" i="0" u="none" strike="noStrike" kern="1200" spc="0" baseline="0" dirty="0" err="1">
                <a:solidFill>
                  <a:sysClr val="windowText" lastClr="000000">
                    <a:lumMod val="65000"/>
                    <a:lumOff val="35000"/>
                  </a:sysClr>
                </a:solidFill>
              </a:rPr>
              <a:t>disciplina</a:t>
            </a:r>
            <a:r>
              <a:rPr lang="en-US" sz="1400" b="0" i="0" u="none" strike="noStrike" kern="1200" spc="0" baseline="0" dirty="0">
                <a:solidFill>
                  <a:sysClr val="windowText" lastClr="000000">
                    <a:lumMod val="65000"/>
                    <a:lumOff val="35000"/>
                  </a:sysClr>
                </a:solidFill>
              </a:rPr>
              <a:t> </a:t>
            </a:r>
            <a:r>
              <a:rPr lang="en-US" sz="1400" b="0" i="0" u="none" strike="noStrike" kern="1200" spc="0" baseline="0" dirty="0" err="1">
                <a:solidFill>
                  <a:sysClr val="windowText" lastClr="000000">
                    <a:lumMod val="65000"/>
                    <a:lumOff val="35000"/>
                  </a:sysClr>
                </a:solidFill>
              </a:rPr>
              <a:t>matematică</a:t>
            </a:r>
            <a:r>
              <a:rPr lang="en-US" sz="1400" b="0" i="0" u="none" strike="noStrike" kern="1200" spc="0" baseline="0" dirty="0">
                <a:solidFill>
                  <a:sysClr val="windowText" lastClr="000000">
                    <a:lumMod val="65000"/>
                    <a:lumOff val="35000"/>
                  </a:sysClr>
                </a:solidFill>
              </a:rPr>
              <a:t> (cu </a:t>
            </a:r>
            <a:r>
              <a:rPr lang="en-US" sz="1400" b="0" i="0" u="none" strike="noStrike" kern="1200" spc="0" baseline="0" dirty="0" err="1">
                <a:solidFill>
                  <a:sysClr val="windowText" lastClr="000000">
                    <a:lumMod val="65000"/>
                    <a:lumOff val="35000"/>
                  </a:sysClr>
                </a:solidFill>
              </a:rPr>
              <a:t>inspecția</a:t>
            </a:r>
            <a:r>
              <a:rPr lang="en-US" sz="1400" b="0" i="0" u="none" strike="noStrike" kern="1200" spc="0" baseline="0" dirty="0">
                <a:solidFill>
                  <a:sysClr val="windowText" lastClr="000000">
                    <a:lumMod val="65000"/>
                    <a:lumOff val="35000"/>
                  </a:sysClr>
                </a:solidFill>
              </a:rPr>
              <a:t> la </a:t>
            </a:r>
            <a:r>
              <a:rPr lang="en-US" sz="1400" b="0" i="0" u="none" strike="noStrike" kern="1200" spc="0" baseline="0" dirty="0" err="1">
                <a:solidFill>
                  <a:sysClr val="windowText" lastClr="000000">
                    <a:lumMod val="65000"/>
                    <a:lumOff val="35000"/>
                  </a:sysClr>
                </a:solidFill>
              </a:rPr>
              <a:t>clasă</a:t>
            </a:r>
            <a:r>
              <a:rPr lang="en-US" sz="1400" b="0" i="0" u="none" strike="noStrike" kern="1200" spc="0" baseline="0" dirty="0">
                <a:solidFill>
                  <a:sysClr val="windowText" lastClr="000000">
                    <a:lumMod val="65000"/>
                    <a:lumOff val="35000"/>
                  </a:sysClr>
                </a:solidFill>
              </a:rPr>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def!$B$43:$K$43</c:f>
              <c:strCache>
                <c:ptCount val="10"/>
                <c:pt idx="0">
                  <c:v>Note între 1-1,99</c:v>
                </c:pt>
                <c:pt idx="1">
                  <c:v>Note între 2-2,99</c:v>
                </c:pt>
                <c:pt idx="2">
                  <c:v>Note între 3-3,99</c:v>
                </c:pt>
                <c:pt idx="3">
                  <c:v>Note între 4-4,99</c:v>
                </c:pt>
                <c:pt idx="4">
                  <c:v>Note între 5-5,99</c:v>
                </c:pt>
                <c:pt idx="5">
                  <c:v>Note între 6-6,99</c:v>
                </c:pt>
                <c:pt idx="6">
                  <c:v>Note între 7-7,99</c:v>
                </c:pt>
                <c:pt idx="7">
                  <c:v>Note între 8-8,99</c:v>
                </c:pt>
                <c:pt idx="8">
                  <c:v>Note între 9-9,99</c:v>
                </c:pt>
                <c:pt idx="9">
                  <c:v>Note de 10</c:v>
                </c:pt>
              </c:strCache>
            </c:strRef>
          </c:cat>
          <c:val>
            <c:numRef>
              <c:f>def!$B$44:$K$44</c:f>
              <c:numCache>
                <c:formatCode>General</c:formatCode>
                <c:ptCount val="10"/>
                <c:pt idx="0">
                  <c:v>0</c:v>
                </c:pt>
                <c:pt idx="1">
                  <c:v>0</c:v>
                </c:pt>
                <c:pt idx="2">
                  <c:v>0</c:v>
                </c:pt>
                <c:pt idx="3">
                  <c:v>0</c:v>
                </c:pt>
                <c:pt idx="4">
                  <c:v>0</c:v>
                </c:pt>
                <c:pt idx="5">
                  <c:v>0</c:v>
                </c:pt>
                <c:pt idx="6">
                  <c:v>1</c:v>
                </c:pt>
                <c:pt idx="7">
                  <c:v>4</c:v>
                </c:pt>
                <c:pt idx="8">
                  <c:v>0</c:v>
                </c:pt>
                <c:pt idx="9">
                  <c:v>0</c:v>
                </c:pt>
              </c:numCache>
            </c:numRef>
          </c:val>
          <c:extLst>
            <c:ext xmlns:c16="http://schemas.microsoft.com/office/drawing/2014/chart" uri="{C3380CC4-5D6E-409C-BE32-E72D297353CC}">
              <c16:uniqueId val="{00000000-664F-4811-8257-F59A51CB9D00}"/>
            </c:ext>
          </c:extLst>
        </c:ser>
        <c:dLbls>
          <c:showLegendKey val="0"/>
          <c:showVal val="0"/>
          <c:showCatName val="0"/>
          <c:showSerName val="0"/>
          <c:showPercent val="0"/>
          <c:showBubbleSize val="0"/>
        </c:dLbls>
        <c:gapWidth val="219"/>
        <c:overlap val="-27"/>
        <c:axId val="541223904"/>
        <c:axId val="541225344"/>
      </c:barChart>
      <c:catAx>
        <c:axId val="54122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225344"/>
        <c:crosses val="autoZero"/>
        <c:auto val="1"/>
        <c:lblAlgn val="ctr"/>
        <c:lblOffset val="100"/>
        <c:noMultiLvlLbl val="0"/>
      </c:catAx>
      <c:valAx>
        <c:axId val="54122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223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lumMod val="65000"/>
                    <a:lumOff val="35000"/>
                  </a:sysClr>
                </a:solidFill>
                <a:effectLst/>
              </a:rPr>
              <a:t>Distribuția notelor la disciplina matematică</a:t>
            </a:r>
            <a:endParaRPr lang="en-US" sz="1100" b="0" i="0" u="none" strike="noStrike" kern="1200" spc="0" baseline="0">
              <a:solidFill>
                <a:sysClr val="windowText" lastClr="000000">
                  <a:lumMod val="65000"/>
                  <a:lumOff val="35000"/>
                </a:sysClr>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titu!$B$5:$K$5</c:f>
              <c:strCache>
                <c:ptCount val="10"/>
                <c:pt idx="0">
                  <c:v>Note între 1-1,99</c:v>
                </c:pt>
                <c:pt idx="1">
                  <c:v>Note între 2-2,99</c:v>
                </c:pt>
                <c:pt idx="2">
                  <c:v>Note între 3-3,99</c:v>
                </c:pt>
                <c:pt idx="3">
                  <c:v>Note între 4-4,99</c:v>
                </c:pt>
                <c:pt idx="4">
                  <c:v>Note între 5-5,99</c:v>
                </c:pt>
                <c:pt idx="5">
                  <c:v>Note între 6-6,99</c:v>
                </c:pt>
                <c:pt idx="6">
                  <c:v>Note între 7-7,99</c:v>
                </c:pt>
                <c:pt idx="7">
                  <c:v>Note între 8-8,99</c:v>
                </c:pt>
                <c:pt idx="8">
                  <c:v>Note între 9-9,99</c:v>
                </c:pt>
                <c:pt idx="9">
                  <c:v>Note de 10</c:v>
                </c:pt>
              </c:strCache>
            </c:strRef>
          </c:cat>
          <c:val>
            <c:numRef>
              <c:f>titu!$B$6:$K$6</c:f>
              <c:numCache>
                <c:formatCode>General</c:formatCode>
                <c:ptCount val="10"/>
                <c:pt idx="0">
                  <c:v>1</c:v>
                </c:pt>
                <c:pt idx="1">
                  <c:v>1</c:v>
                </c:pt>
                <c:pt idx="2">
                  <c:v>3</c:v>
                </c:pt>
                <c:pt idx="3">
                  <c:v>4</c:v>
                </c:pt>
                <c:pt idx="4">
                  <c:v>18</c:v>
                </c:pt>
                <c:pt idx="5">
                  <c:v>16</c:v>
                </c:pt>
                <c:pt idx="6">
                  <c:v>8</c:v>
                </c:pt>
                <c:pt idx="7">
                  <c:v>3</c:v>
                </c:pt>
                <c:pt idx="8">
                  <c:v>1</c:v>
                </c:pt>
                <c:pt idx="9">
                  <c:v>0</c:v>
                </c:pt>
              </c:numCache>
            </c:numRef>
          </c:val>
          <c:extLst>
            <c:ext xmlns:c16="http://schemas.microsoft.com/office/drawing/2014/chart" uri="{C3380CC4-5D6E-409C-BE32-E72D297353CC}">
              <c16:uniqueId val="{00000000-7E28-4C38-BE26-48A16976622A}"/>
            </c:ext>
          </c:extLst>
        </c:ser>
        <c:dLbls>
          <c:showLegendKey val="0"/>
          <c:showVal val="0"/>
          <c:showCatName val="0"/>
          <c:showSerName val="0"/>
          <c:showPercent val="0"/>
          <c:showBubbleSize val="0"/>
        </c:dLbls>
        <c:gapWidth val="219"/>
        <c:overlap val="-27"/>
        <c:axId val="1876023792"/>
        <c:axId val="1876024272"/>
      </c:barChart>
      <c:catAx>
        <c:axId val="187602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6024272"/>
        <c:crosses val="autoZero"/>
        <c:auto val="1"/>
        <c:lblAlgn val="ctr"/>
        <c:lblOffset val="100"/>
        <c:noMultiLvlLbl val="0"/>
      </c:catAx>
      <c:valAx>
        <c:axId val="1876024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6023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66535" cy="534099"/>
          </a:xfrm>
          <a:prstGeom prst="rect">
            <a:avLst/>
          </a:prstGeom>
        </p:spPr>
        <p:txBody>
          <a:bodyPr vert="horz" lIns="91440" tIns="45720" rIns="91440" bIns="45720" rtlCol="0"/>
          <a:lstStyle>
            <a:lvl1pPr algn="l">
              <a:defRPr sz="1160"/>
            </a:lvl1pPr>
          </a:lstStyle>
          <a:p>
            <a:endParaRPr lang="en-US"/>
          </a:p>
        </p:txBody>
      </p:sp>
      <p:sp>
        <p:nvSpPr>
          <p:cNvPr id="3" name="Date Placeholder 2"/>
          <p:cNvSpPr>
            <a:spLocks noGrp="1"/>
          </p:cNvSpPr>
          <p:nvPr>
            <p:ph type="dt" sz="quarter" idx="1"/>
          </p:nvPr>
        </p:nvSpPr>
        <p:spPr>
          <a:xfrm>
            <a:off x="3747015" y="0"/>
            <a:ext cx="2866535" cy="534099"/>
          </a:xfrm>
          <a:prstGeom prst="rect">
            <a:avLst/>
          </a:prstGeom>
        </p:spPr>
        <p:txBody>
          <a:bodyPr vert="horz" lIns="91440" tIns="45720" rIns="91440" bIns="45720" rtlCol="0"/>
          <a:lstStyle>
            <a:lvl1pPr algn="r">
              <a:defRPr sz="1160"/>
            </a:lvl1pPr>
          </a:lstStyle>
          <a:p>
            <a:fld id="{696C064A-D61B-4B21-B757-51A9B82445B8}" type="datetimeFigureOut">
              <a:rPr lang="en-US" smtClean="0"/>
              <a:t>9/24/2025</a:t>
            </a:fld>
            <a:endParaRPr lang="en-US"/>
          </a:p>
        </p:txBody>
      </p:sp>
      <p:sp>
        <p:nvSpPr>
          <p:cNvPr id="4" name="Footer Placeholder 3"/>
          <p:cNvSpPr>
            <a:spLocks noGrp="1"/>
          </p:cNvSpPr>
          <p:nvPr>
            <p:ph type="ftr" sz="quarter" idx="2"/>
          </p:nvPr>
        </p:nvSpPr>
        <p:spPr>
          <a:xfrm>
            <a:off x="0" y="10110900"/>
            <a:ext cx="2866535" cy="534097"/>
          </a:xfrm>
          <a:prstGeom prst="rect">
            <a:avLst/>
          </a:prstGeom>
        </p:spPr>
        <p:txBody>
          <a:bodyPr vert="horz" lIns="91440" tIns="45720" rIns="91440" bIns="45720" rtlCol="0" anchor="b"/>
          <a:lstStyle>
            <a:lvl1pPr algn="l">
              <a:defRPr sz="1160"/>
            </a:lvl1pPr>
          </a:lstStyle>
          <a:p>
            <a:endParaRPr lang="en-US"/>
          </a:p>
        </p:txBody>
      </p:sp>
      <p:sp>
        <p:nvSpPr>
          <p:cNvPr id="5" name="Slide Number Placeholder 4"/>
          <p:cNvSpPr>
            <a:spLocks noGrp="1"/>
          </p:cNvSpPr>
          <p:nvPr>
            <p:ph type="sldNum" sz="quarter" idx="3"/>
          </p:nvPr>
        </p:nvSpPr>
        <p:spPr>
          <a:xfrm>
            <a:off x="3747015" y="10110900"/>
            <a:ext cx="2866535" cy="534097"/>
          </a:xfrm>
          <a:prstGeom prst="rect">
            <a:avLst/>
          </a:prstGeom>
        </p:spPr>
        <p:txBody>
          <a:bodyPr vert="horz" lIns="91440" tIns="45720" rIns="91440" bIns="45720" rtlCol="0" anchor="b"/>
          <a:lstStyle>
            <a:lvl1pPr algn="r">
              <a:defRPr sz="116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66535" cy="53409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47015" y="0"/>
            <a:ext cx="2866535" cy="534099"/>
          </a:xfrm>
          <a:prstGeom prst="rect">
            <a:avLst/>
          </a:prstGeom>
        </p:spPr>
        <p:txBody>
          <a:bodyPr vert="horz" lIns="91440" tIns="45720" rIns="91440" bIns="45720" rtlCol="0"/>
          <a:lstStyle>
            <a:lvl1pPr algn="r">
              <a:defRPr sz="1200"/>
            </a:lvl1pPr>
          </a:lstStyle>
          <a:p>
            <a:fld id="{3EFD42F7-718C-4B98-AAEC-167E6DDD60A7}" type="datetimeFigureOut">
              <a:rPr lang="en-US" smtClean="0"/>
              <a:t>9/24/2025</a:t>
            </a:fld>
            <a:endParaRPr lang="en-US"/>
          </a:p>
        </p:txBody>
      </p:sp>
      <p:sp>
        <p:nvSpPr>
          <p:cNvPr id="4" name="Slide Image Placeholder 3"/>
          <p:cNvSpPr>
            <a:spLocks noGrp="1" noRot="1" noChangeAspect="1"/>
          </p:cNvSpPr>
          <p:nvPr>
            <p:ph type="sldImg" idx="2"/>
          </p:nvPr>
        </p:nvSpPr>
        <p:spPr>
          <a:xfrm>
            <a:off x="114041" y="1330625"/>
            <a:ext cx="6386999" cy="359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1508" y="5122905"/>
            <a:ext cx="5292064" cy="419146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110900"/>
            <a:ext cx="2866535" cy="53409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47015" y="10110900"/>
            <a:ext cx="2866535" cy="53409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1862106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1330325"/>
            <a:ext cx="4789487" cy="35925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10</a:t>
            </a:fld>
            <a:endParaRPr lang="en-US"/>
          </a:p>
        </p:txBody>
      </p:sp>
    </p:spTree>
    <p:extLst>
      <p:ext uri="{BB962C8B-B14F-4D97-AF65-F5344CB8AC3E}">
        <p14:creationId xmlns:p14="http://schemas.microsoft.com/office/powerpoint/2010/main" val="1555072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EEA88-08DC-6F1E-87DB-F14175EF69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28A0A5-E79C-83D8-EAF1-498906875402}"/>
              </a:ext>
            </a:extLst>
          </p:cNvPr>
          <p:cNvSpPr>
            <a:spLocks noGrp="1" noRot="1" noChangeAspect="1"/>
          </p:cNvSpPr>
          <p:nvPr>
            <p:ph type="sldImg"/>
          </p:nvPr>
        </p:nvSpPr>
        <p:spPr>
          <a:xfrm>
            <a:off x="912813" y="1330325"/>
            <a:ext cx="4789487" cy="3592513"/>
          </a:xfrm>
        </p:spPr>
      </p:sp>
      <p:sp>
        <p:nvSpPr>
          <p:cNvPr id="3" name="Notes Placeholder 2">
            <a:extLst>
              <a:ext uri="{FF2B5EF4-FFF2-40B4-BE49-F238E27FC236}">
                <a16:creationId xmlns:a16="http://schemas.microsoft.com/office/drawing/2014/main" id="{B3AD87DB-648A-AA1D-5DE9-7EEF20BA48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05DCC0-9A06-760B-84EC-D17E4AA6D936}"/>
              </a:ext>
            </a:extLst>
          </p:cNvPr>
          <p:cNvSpPr>
            <a:spLocks noGrp="1"/>
          </p:cNvSpPr>
          <p:nvPr>
            <p:ph type="sldNum" sz="quarter" idx="5"/>
          </p:nvPr>
        </p:nvSpPr>
        <p:spPr/>
        <p:txBody>
          <a:bodyPr/>
          <a:lstStyle/>
          <a:p>
            <a:fld id="{8B57D50D-BAA9-464B-B391-243138E078D8}" type="slidenum">
              <a:rPr lang="en-US" smtClean="0"/>
              <a:t>58</a:t>
            </a:fld>
            <a:endParaRPr lang="en-US" dirty="0"/>
          </a:p>
        </p:txBody>
      </p:sp>
    </p:spTree>
    <p:extLst>
      <p:ext uri="{BB962C8B-B14F-4D97-AF65-F5344CB8AC3E}">
        <p14:creationId xmlns:p14="http://schemas.microsoft.com/office/powerpoint/2010/main" val="3954268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5CE07-748F-B7F4-CB92-F75A7C1E08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689D65-5A19-AC41-8455-859A4CB18375}"/>
              </a:ext>
            </a:extLst>
          </p:cNvPr>
          <p:cNvSpPr>
            <a:spLocks noGrp="1" noRot="1" noChangeAspect="1"/>
          </p:cNvSpPr>
          <p:nvPr>
            <p:ph type="sldImg"/>
          </p:nvPr>
        </p:nvSpPr>
        <p:spPr>
          <a:xfrm>
            <a:off x="912813" y="1330325"/>
            <a:ext cx="4789487" cy="3592513"/>
          </a:xfrm>
        </p:spPr>
      </p:sp>
      <p:sp>
        <p:nvSpPr>
          <p:cNvPr id="3" name="Notes Placeholder 2">
            <a:extLst>
              <a:ext uri="{FF2B5EF4-FFF2-40B4-BE49-F238E27FC236}">
                <a16:creationId xmlns:a16="http://schemas.microsoft.com/office/drawing/2014/main" id="{3DB61656-1564-37BC-28AD-273041D671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E1D906-07C8-A438-31FE-8BD8B7A99DE6}"/>
              </a:ext>
            </a:extLst>
          </p:cNvPr>
          <p:cNvSpPr>
            <a:spLocks noGrp="1"/>
          </p:cNvSpPr>
          <p:nvPr>
            <p:ph type="sldNum" sz="quarter" idx="5"/>
          </p:nvPr>
        </p:nvSpPr>
        <p:spPr/>
        <p:txBody>
          <a:bodyPr/>
          <a:lstStyle/>
          <a:p>
            <a:fld id="{8B57D50D-BAA9-464B-B391-243138E078D8}" type="slidenum">
              <a:rPr lang="en-US" smtClean="0"/>
              <a:t>59</a:t>
            </a:fld>
            <a:endParaRPr lang="en-US" dirty="0"/>
          </a:p>
        </p:txBody>
      </p:sp>
    </p:spTree>
    <p:extLst>
      <p:ext uri="{BB962C8B-B14F-4D97-AF65-F5344CB8AC3E}">
        <p14:creationId xmlns:p14="http://schemas.microsoft.com/office/powerpoint/2010/main" val="164275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9BFA1-859F-BB1A-3B6B-AB714EA428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E5DE02-DC28-02AC-2276-0687272A545A}"/>
              </a:ext>
            </a:extLst>
          </p:cNvPr>
          <p:cNvSpPr>
            <a:spLocks noGrp="1" noRot="1" noChangeAspect="1"/>
          </p:cNvSpPr>
          <p:nvPr>
            <p:ph type="sldImg"/>
          </p:nvPr>
        </p:nvSpPr>
        <p:spPr>
          <a:xfrm>
            <a:off x="912813" y="1330325"/>
            <a:ext cx="4789487" cy="3592513"/>
          </a:xfrm>
        </p:spPr>
      </p:sp>
      <p:sp>
        <p:nvSpPr>
          <p:cNvPr id="3" name="Notes Placeholder 2">
            <a:extLst>
              <a:ext uri="{FF2B5EF4-FFF2-40B4-BE49-F238E27FC236}">
                <a16:creationId xmlns:a16="http://schemas.microsoft.com/office/drawing/2014/main" id="{8125D4A9-C699-4E1C-FF03-E79B019024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7F25E0-6DCA-753C-3D7A-E21FAA020A6C}"/>
              </a:ext>
            </a:extLst>
          </p:cNvPr>
          <p:cNvSpPr>
            <a:spLocks noGrp="1"/>
          </p:cNvSpPr>
          <p:nvPr>
            <p:ph type="sldNum" sz="quarter" idx="5"/>
          </p:nvPr>
        </p:nvSpPr>
        <p:spPr/>
        <p:txBody>
          <a:bodyPr/>
          <a:lstStyle/>
          <a:p>
            <a:fld id="{8B57D50D-BAA9-464B-B391-243138E078D8}" type="slidenum">
              <a:rPr lang="en-US" smtClean="0"/>
              <a:t>60</a:t>
            </a:fld>
            <a:endParaRPr lang="en-US" dirty="0"/>
          </a:p>
        </p:txBody>
      </p:sp>
    </p:spTree>
    <p:extLst>
      <p:ext uri="{BB962C8B-B14F-4D97-AF65-F5344CB8AC3E}">
        <p14:creationId xmlns:p14="http://schemas.microsoft.com/office/powerpoint/2010/main" val="1697916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0815C-4566-F636-5141-7FDC061196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18074F-C6F1-3CEE-6A0A-9D4C8992CF2E}"/>
              </a:ext>
            </a:extLst>
          </p:cNvPr>
          <p:cNvSpPr>
            <a:spLocks noGrp="1" noRot="1" noChangeAspect="1"/>
          </p:cNvSpPr>
          <p:nvPr>
            <p:ph type="sldImg"/>
          </p:nvPr>
        </p:nvSpPr>
        <p:spPr>
          <a:xfrm>
            <a:off x="912813" y="1330325"/>
            <a:ext cx="4789487" cy="3592513"/>
          </a:xfrm>
        </p:spPr>
      </p:sp>
      <p:sp>
        <p:nvSpPr>
          <p:cNvPr id="3" name="Notes Placeholder 2">
            <a:extLst>
              <a:ext uri="{FF2B5EF4-FFF2-40B4-BE49-F238E27FC236}">
                <a16:creationId xmlns:a16="http://schemas.microsoft.com/office/drawing/2014/main" id="{9A134A57-E804-253F-00F2-D76A1BE8EE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F3093F-1D56-146D-80C0-E4F10D5482E0}"/>
              </a:ext>
            </a:extLst>
          </p:cNvPr>
          <p:cNvSpPr>
            <a:spLocks noGrp="1"/>
          </p:cNvSpPr>
          <p:nvPr>
            <p:ph type="sldNum" sz="quarter" idx="5"/>
          </p:nvPr>
        </p:nvSpPr>
        <p:spPr/>
        <p:txBody>
          <a:bodyPr/>
          <a:lstStyle/>
          <a:p>
            <a:fld id="{8B57D50D-BAA9-464B-B391-243138E078D8}" type="slidenum">
              <a:rPr lang="en-US" smtClean="0"/>
              <a:t>61</a:t>
            </a:fld>
            <a:endParaRPr lang="en-US" dirty="0"/>
          </a:p>
        </p:txBody>
      </p:sp>
    </p:spTree>
    <p:extLst>
      <p:ext uri="{BB962C8B-B14F-4D97-AF65-F5344CB8AC3E}">
        <p14:creationId xmlns:p14="http://schemas.microsoft.com/office/powerpoint/2010/main" val="3989762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1330325"/>
            <a:ext cx="4789487" cy="35925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62</a:t>
            </a:fld>
            <a:endParaRPr lang="en-US" dirty="0"/>
          </a:p>
        </p:txBody>
      </p:sp>
    </p:spTree>
    <p:extLst>
      <p:ext uri="{BB962C8B-B14F-4D97-AF65-F5344CB8AC3E}">
        <p14:creationId xmlns:p14="http://schemas.microsoft.com/office/powerpoint/2010/main" val="922949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47DD7-85FC-BF2E-35CF-D05373119C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6EDECF-AF23-FD96-6797-C59265EAF985}"/>
              </a:ext>
            </a:extLst>
          </p:cNvPr>
          <p:cNvSpPr>
            <a:spLocks noGrp="1" noRot="1" noChangeAspect="1"/>
          </p:cNvSpPr>
          <p:nvPr>
            <p:ph type="sldImg"/>
          </p:nvPr>
        </p:nvSpPr>
        <p:spPr>
          <a:xfrm>
            <a:off x="912813" y="1330325"/>
            <a:ext cx="4789487" cy="3592513"/>
          </a:xfrm>
        </p:spPr>
      </p:sp>
      <p:sp>
        <p:nvSpPr>
          <p:cNvPr id="3" name="Notes Placeholder 2">
            <a:extLst>
              <a:ext uri="{FF2B5EF4-FFF2-40B4-BE49-F238E27FC236}">
                <a16:creationId xmlns:a16="http://schemas.microsoft.com/office/drawing/2014/main" id="{CACC1F3F-56DE-163C-C429-8F319D074E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AACC11-8C32-9090-BD35-41115EC7F3E7}"/>
              </a:ext>
            </a:extLst>
          </p:cNvPr>
          <p:cNvSpPr>
            <a:spLocks noGrp="1"/>
          </p:cNvSpPr>
          <p:nvPr>
            <p:ph type="sldNum" sz="quarter" idx="5"/>
          </p:nvPr>
        </p:nvSpPr>
        <p:spPr/>
        <p:txBody>
          <a:bodyPr/>
          <a:lstStyle/>
          <a:p>
            <a:fld id="{8B57D50D-BAA9-464B-B391-243138E078D8}" type="slidenum">
              <a:rPr lang="en-US" smtClean="0"/>
              <a:t>63</a:t>
            </a:fld>
            <a:endParaRPr lang="en-US" dirty="0"/>
          </a:p>
        </p:txBody>
      </p:sp>
    </p:spTree>
    <p:extLst>
      <p:ext uri="{BB962C8B-B14F-4D97-AF65-F5344CB8AC3E}">
        <p14:creationId xmlns:p14="http://schemas.microsoft.com/office/powerpoint/2010/main" val="108551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CEC93-F8E6-3BE3-3B03-22F3D130F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71CDAC-A29B-62CD-B142-25680534A65B}"/>
              </a:ext>
            </a:extLst>
          </p:cNvPr>
          <p:cNvSpPr>
            <a:spLocks noGrp="1" noRot="1" noChangeAspect="1"/>
          </p:cNvSpPr>
          <p:nvPr>
            <p:ph type="sldImg"/>
          </p:nvPr>
        </p:nvSpPr>
        <p:spPr>
          <a:xfrm>
            <a:off x="912813" y="1330325"/>
            <a:ext cx="4789487" cy="3592513"/>
          </a:xfrm>
        </p:spPr>
      </p:sp>
      <p:sp>
        <p:nvSpPr>
          <p:cNvPr id="3" name="Notes Placeholder 2">
            <a:extLst>
              <a:ext uri="{FF2B5EF4-FFF2-40B4-BE49-F238E27FC236}">
                <a16:creationId xmlns:a16="http://schemas.microsoft.com/office/drawing/2014/main" id="{700E19AD-AA34-2FE6-3737-C50003B8C1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6DD372-1C54-F580-75CA-CE4EA56A518D}"/>
              </a:ext>
            </a:extLst>
          </p:cNvPr>
          <p:cNvSpPr>
            <a:spLocks noGrp="1"/>
          </p:cNvSpPr>
          <p:nvPr>
            <p:ph type="sldNum" sz="quarter" idx="5"/>
          </p:nvPr>
        </p:nvSpPr>
        <p:spPr/>
        <p:txBody>
          <a:bodyPr/>
          <a:lstStyle/>
          <a:p>
            <a:fld id="{8B57D50D-BAA9-464B-B391-243138E078D8}" type="slidenum">
              <a:rPr lang="en-US" smtClean="0"/>
              <a:t>64</a:t>
            </a:fld>
            <a:endParaRPr lang="en-US" dirty="0"/>
          </a:p>
        </p:txBody>
      </p:sp>
    </p:spTree>
    <p:extLst>
      <p:ext uri="{BB962C8B-B14F-4D97-AF65-F5344CB8AC3E}">
        <p14:creationId xmlns:p14="http://schemas.microsoft.com/office/powerpoint/2010/main" val="3876087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1330325"/>
            <a:ext cx="4789487" cy="35925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11</a:t>
            </a:fld>
            <a:endParaRPr lang="en-US"/>
          </a:p>
        </p:txBody>
      </p:sp>
    </p:spTree>
    <p:extLst>
      <p:ext uri="{BB962C8B-B14F-4D97-AF65-F5344CB8AC3E}">
        <p14:creationId xmlns:p14="http://schemas.microsoft.com/office/powerpoint/2010/main" val="1437717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838E3-22C0-DE95-49A6-3A0A58DD07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F81F7D-165B-1FF3-90BF-17A0A53E4FE4}"/>
              </a:ext>
            </a:extLst>
          </p:cNvPr>
          <p:cNvSpPr>
            <a:spLocks noGrp="1" noRot="1" noChangeAspect="1"/>
          </p:cNvSpPr>
          <p:nvPr>
            <p:ph type="sldImg"/>
          </p:nvPr>
        </p:nvSpPr>
        <p:spPr>
          <a:xfrm>
            <a:off x="912813" y="1330325"/>
            <a:ext cx="4789487" cy="3592513"/>
          </a:xfrm>
        </p:spPr>
      </p:sp>
      <p:sp>
        <p:nvSpPr>
          <p:cNvPr id="3" name="Notes Placeholder 2">
            <a:extLst>
              <a:ext uri="{FF2B5EF4-FFF2-40B4-BE49-F238E27FC236}">
                <a16:creationId xmlns:a16="http://schemas.microsoft.com/office/drawing/2014/main" id="{F88273A1-F571-7B4F-B1A7-54FBABC217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8A2769-00E5-A9B8-98B2-3F788C8CBD78}"/>
              </a:ext>
            </a:extLst>
          </p:cNvPr>
          <p:cNvSpPr>
            <a:spLocks noGrp="1"/>
          </p:cNvSpPr>
          <p:nvPr>
            <p:ph type="sldNum" sz="quarter" idx="5"/>
          </p:nvPr>
        </p:nvSpPr>
        <p:spPr/>
        <p:txBody>
          <a:bodyPr/>
          <a:lstStyle/>
          <a:p>
            <a:fld id="{8B57D50D-BAA9-464B-B391-243138E078D8}" type="slidenum">
              <a:rPr lang="en-US" smtClean="0"/>
              <a:t>65</a:t>
            </a:fld>
            <a:endParaRPr lang="en-US" dirty="0"/>
          </a:p>
        </p:txBody>
      </p:sp>
    </p:spTree>
    <p:extLst>
      <p:ext uri="{BB962C8B-B14F-4D97-AF65-F5344CB8AC3E}">
        <p14:creationId xmlns:p14="http://schemas.microsoft.com/office/powerpoint/2010/main" val="3473456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3C688-A2EB-2691-2A9F-34E9E42B83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68272F-757E-87FB-171A-747CCEC4D4F7}"/>
              </a:ext>
            </a:extLst>
          </p:cNvPr>
          <p:cNvSpPr>
            <a:spLocks noGrp="1" noRot="1" noChangeAspect="1"/>
          </p:cNvSpPr>
          <p:nvPr>
            <p:ph type="sldImg"/>
          </p:nvPr>
        </p:nvSpPr>
        <p:spPr>
          <a:xfrm>
            <a:off x="912813" y="1330325"/>
            <a:ext cx="4789487" cy="3592513"/>
          </a:xfrm>
        </p:spPr>
      </p:sp>
      <p:sp>
        <p:nvSpPr>
          <p:cNvPr id="3" name="Notes Placeholder 2">
            <a:extLst>
              <a:ext uri="{FF2B5EF4-FFF2-40B4-BE49-F238E27FC236}">
                <a16:creationId xmlns:a16="http://schemas.microsoft.com/office/drawing/2014/main" id="{D5C14643-4626-897F-F622-0CFB99D2CD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927E7A-5E72-1D77-F2AF-5E55240CDB4E}"/>
              </a:ext>
            </a:extLst>
          </p:cNvPr>
          <p:cNvSpPr>
            <a:spLocks noGrp="1"/>
          </p:cNvSpPr>
          <p:nvPr>
            <p:ph type="sldNum" sz="quarter" idx="5"/>
          </p:nvPr>
        </p:nvSpPr>
        <p:spPr/>
        <p:txBody>
          <a:bodyPr/>
          <a:lstStyle/>
          <a:p>
            <a:fld id="{8B57D50D-BAA9-464B-B391-243138E078D8}" type="slidenum">
              <a:rPr lang="en-US" smtClean="0"/>
              <a:t>66</a:t>
            </a:fld>
            <a:endParaRPr lang="en-US" dirty="0"/>
          </a:p>
        </p:txBody>
      </p:sp>
    </p:spTree>
    <p:extLst>
      <p:ext uri="{BB962C8B-B14F-4D97-AF65-F5344CB8AC3E}">
        <p14:creationId xmlns:p14="http://schemas.microsoft.com/office/powerpoint/2010/main" val="3971811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1330325"/>
            <a:ext cx="4789487" cy="35925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67</a:t>
            </a:fld>
            <a:endParaRPr lang="en-US" dirty="0"/>
          </a:p>
        </p:txBody>
      </p:sp>
    </p:spTree>
    <p:extLst>
      <p:ext uri="{BB962C8B-B14F-4D97-AF65-F5344CB8AC3E}">
        <p14:creationId xmlns:p14="http://schemas.microsoft.com/office/powerpoint/2010/main" val="1721109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531F1-2F76-6730-2BC1-8C48CD8F44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A6D70D-1B9E-22E1-F2C2-AA3E098D24B1}"/>
              </a:ext>
            </a:extLst>
          </p:cNvPr>
          <p:cNvSpPr>
            <a:spLocks noGrp="1" noRot="1" noChangeAspect="1"/>
          </p:cNvSpPr>
          <p:nvPr>
            <p:ph type="sldImg"/>
          </p:nvPr>
        </p:nvSpPr>
        <p:spPr>
          <a:xfrm>
            <a:off x="912813" y="1330325"/>
            <a:ext cx="4789487" cy="3592513"/>
          </a:xfrm>
        </p:spPr>
      </p:sp>
      <p:sp>
        <p:nvSpPr>
          <p:cNvPr id="3" name="Notes Placeholder 2">
            <a:extLst>
              <a:ext uri="{FF2B5EF4-FFF2-40B4-BE49-F238E27FC236}">
                <a16:creationId xmlns:a16="http://schemas.microsoft.com/office/drawing/2014/main" id="{95ACAAAF-3721-071E-0EC6-1A2AE74BD5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CE78CB-3A7A-905D-C5F6-6DA14289EF1A}"/>
              </a:ext>
            </a:extLst>
          </p:cNvPr>
          <p:cNvSpPr>
            <a:spLocks noGrp="1"/>
          </p:cNvSpPr>
          <p:nvPr>
            <p:ph type="sldNum" sz="quarter" idx="5"/>
          </p:nvPr>
        </p:nvSpPr>
        <p:spPr/>
        <p:txBody>
          <a:bodyPr/>
          <a:lstStyle/>
          <a:p>
            <a:fld id="{8B57D50D-BAA9-464B-B391-243138E078D8}" type="slidenum">
              <a:rPr lang="en-US" smtClean="0"/>
              <a:t>68</a:t>
            </a:fld>
            <a:endParaRPr lang="en-US" dirty="0"/>
          </a:p>
        </p:txBody>
      </p:sp>
    </p:spTree>
    <p:extLst>
      <p:ext uri="{BB962C8B-B14F-4D97-AF65-F5344CB8AC3E}">
        <p14:creationId xmlns:p14="http://schemas.microsoft.com/office/powerpoint/2010/main" val="908306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0F7E8-AAA0-5B25-EAEE-61F55963A7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2E2C72-C578-8AFA-5D2E-5F5B247C675E}"/>
              </a:ext>
            </a:extLst>
          </p:cNvPr>
          <p:cNvSpPr>
            <a:spLocks noGrp="1" noRot="1" noChangeAspect="1"/>
          </p:cNvSpPr>
          <p:nvPr>
            <p:ph type="sldImg"/>
          </p:nvPr>
        </p:nvSpPr>
        <p:spPr>
          <a:xfrm>
            <a:off x="912813" y="1330325"/>
            <a:ext cx="4789487" cy="3592513"/>
          </a:xfrm>
        </p:spPr>
      </p:sp>
      <p:sp>
        <p:nvSpPr>
          <p:cNvPr id="3" name="Notes Placeholder 2">
            <a:extLst>
              <a:ext uri="{FF2B5EF4-FFF2-40B4-BE49-F238E27FC236}">
                <a16:creationId xmlns:a16="http://schemas.microsoft.com/office/drawing/2014/main" id="{0370F0B5-79BC-9B8B-0EF3-00DEE7BB7A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24E9CC-0310-6C12-01FD-3D940A443115}"/>
              </a:ext>
            </a:extLst>
          </p:cNvPr>
          <p:cNvSpPr>
            <a:spLocks noGrp="1"/>
          </p:cNvSpPr>
          <p:nvPr>
            <p:ph type="sldNum" sz="quarter" idx="5"/>
          </p:nvPr>
        </p:nvSpPr>
        <p:spPr/>
        <p:txBody>
          <a:bodyPr/>
          <a:lstStyle/>
          <a:p>
            <a:fld id="{8B57D50D-BAA9-464B-B391-243138E078D8}" type="slidenum">
              <a:rPr lang="en-US" smtClean="0"/>
              <a:t>69</a:t>
            </a:fld>
            <a:endParaRPr lang="en-US" dirty="0"/>
          </a:p>
        </p:txBody>
      </p:sp>
    </p:spTree>
    <p:extLst>
      <p:ext uri="{BB962C8B-B14F-4D97-AF65-F5344CB8AC3E}">
        <p14:creationId xmlns:p14="http://schemas.microsoft.com/office/powerpoint/2010/main" val="2386154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6B856-9DB3-F1D1-A5A3-400E2CAB65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F31323-7AF2-A3D3-ED38-0C7826F6570B}"/>
              </a:ext>
            </a:extLst>
          </p:cNvPr>
          <p:cNvSpPr>
            <a:spLocks noGrp="1" noRot="1" noChangeAspect="1"/>
          </p:cNvSpPr>
          <p:nvPr>
            <p:ph type="sldImg"/>
          </p:nvPr>
        </p:nvSpPr>
        <p:spPr>
          <a:xfrm>
            <a:off x="912813" y="1330325"/>
            <a:ext cx="4789487" cy="3592513"/>
          </a:xfrm>
        </p:spPr>
      </p:sp>
      <p:sp>
        <p:nvSpPr>
          <p:cNvPr id="3" name="Notes Placeholder 2">
            <a:extLst>
              <a:ext uri="{FF2B5EF4-FFF2-40B4-BE49-F238E27FC236}">
                <a16:creationId xmlns:a16="http://schemas.microsoft.com/office/drawing/2014/main" id="{40E95DBF-7A34-00BF-E111-B2ED2B1269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E263C5-A828-4AC4-5D91-42C53A6B0812}"/>
              </a:ext>
            </a:extLst>
          </p:cNvPr>
          <p:cNvSpPr>
            <a:spLocks noGrp="1"/>
          </p:cNvSpPr>
          <p:nvPr>
            <p:ph type="sldNum" sz="quarter" idx="5"/>
          </p:nvPr>
        </p:nvSpPr>
        <p:spPr/>
        <p:txBody>
          <a:bodyPr/>
          <a:lstStyle/>
          <a:p>
            <a:fld id="{8B57D50D-BAA9-464B-B391-243138E078D8}" type="slidenum">
              <a:rPr lang="en-US" smtClean="0"/>
              <a:t>70</a:t>
            </a:fld>
            <a:endParaRPr lang="en-US" dirty="0"/>
          </a:p>
        </p:txBody>
      </p:sp>
    </p:spTree>
    <p:extLst>
      <p:ext uri="{BB962C8B-B14F-4D97-AF65-F5344CB8AC3E}">
        <p14:creationId xmlns:p14="http://schemas.microsoft.com/office/powerpoint/2010/main" val="847660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2180D-813C-8583-CF80-1D120DAB67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721C55-6675-86F8-023E-415D7C232A15}"/>
              </a:ext>
            </a:extLst>
          </p:cNvPr>
          <p:cNvSpPr>
            <a:spLocks noGrp="1" noRot="1" noChangeAspect="1"/>
          </p:cNvSpPr>
          <p:nvPr>
            <p:ph type="sldImg"/>
          </p:nvPr>
        </p:nvSpPr>
        <p:spPr>
          <a:xfrm>
            <a:off x="912813" y="1330325"/>
            <a:ext cx="4789487" cy="3592513"/>
          </a:xfrm>
        </p:spPr>
      </p:sp>
      <p:sp>
        <p:nvSpPr>
          <p:cNvPr id="3" name="Notes Placeholder 2">
            <a:extLst>
              <a:ext uri="{FF2B5EF4-FFF2-40B4-BE49-F238E27FC236}">
                <a16:creationId xmlns:a16="http://schemas.microsoft.com/office/drawing/2014/main" id="{F55C3717-DFA6-357E-294E-3B2E9FE736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D59A1C-A9A4-0228-A159-3FC9B2AD0FFD}"/>
              </a:ext>
            </a:extLst>
          </p:cNvPr>
          <p:cNvSpPr>
            <a:spLocks noGrp="1"/>
          </p:cNvSpPr>
          <p:nvPr>
            <p:ph type="sldNum" sz="quarter" idx="5"/>
          </p:nvPr>
        </p:nvSpPr>
        <p:spPr/>
        <p:txBody>
          <a:bodyPr/>
          <a:lstStyle/>
          <a:p>
            <a:fld id="{8B57D50D-BAA9-464B-B391-243138E078D8}" type="slidenum">
              <a:rPr lang="en-US" smtClean="0"/>
              <a:t>71</a:t>
            </a:fld>
            <a:endParaRPr lang="en-US" dirty="0"/>
          </a:p>
        </p:txBody>
      </p:sp>
    </p:spTree>
    <p:extLst>
      <p:ext uri="{BB962C8B-B14F-4D97-AF65-F5344CB8AC3E}">
        <p14:creationId xmlns:p14="http://schemas.microsoft.com/office/powerpoint/2010/main" val="4068787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74F31-FE84-DC47-4C4F-0114D17BF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93A857-02A8-4EE8-C492-8D472FCC2E12}"/>
              </a:ext>
            </a:extLst>
          </p:cNvPr>
          <p:cNvSpPr>
            <a:spLocks noGrp="1" noRot="1" noChangeAspect="1"/>
          </p:cNvSpPr>
          <p:nvPr>
            <p:ph type="sldImg"/>
          </p:nvPr>
        </p:nvSpPr>
        <p:spPr>
          <a:xfrm>
            <a:off x="912813" y="1330325"/>
            <a:ext cx="4789487" cy="3592513"/>
          </a:xfrm>
        </p:spPr>
      </p:sp>
      <p:sp>
        <p:nvSpPr>
          <p:cNvPr id="3" name="Notes Placeholder 2">
            <a:extLst>
              <a:ext uri="{FF2B5EF4-FFF2-40B4-BE49-F238E27FC236}">
                <a16:creationId xmlns:a16="http://schemas.microsoft.com/office/drawing/2014/main" id="{0E62BDF3-FF1E-C945-9794-0EAB815D65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F88676-1BAD-412D-3DE6-116039604762}"/>
              </a:ext>
            </a:extLst>
          </p:cNvPr>
          <p:cNvSpPr>
            <a:spLocks noGrp="1"/>
          </p:cNvSpPr>
          <p:nvPr>
            <p:ph type="sldNum" sz="quarter" idx="5"/>
          </p:nvPr>
        </p:nvSpPr>
        <p:spPr/>
        <p:txBody>
          <a:bodyPr/>
          <a:lstStyle/>
          <a:p>
            <a:fld id="{8B57D50D-BAA9-464B-B391-243138E078D8}" type="slidenum">
              <a:rPr lang="en-US" smtClean="0"/>
              <a:t>72</a:t>
            </a:fld>
            <a:endParaRPr lang="en-US" dirty="0"/>
          </a:p>
        </p:txBody>
      </p:sp>
    </p:spTree>
    <p:extLst>
      <p:ext uri="{BB962C8B-B14F-4D97-AF65-F5344CB8AC3E}">
        <p14:creationId xmlns:p14="http://schemas.microsoft.com/office/powerpoint/2010/main" val="1981792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1330325"/>
            <a:ext cx="4789487" cy="35925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12</a:t>
            </a:fld>
            <a:endParaRPr lang="en-US"/>
          </a:p>
        </p:txBody>
      </p:sp>
    </p:spTree>
    <p:extLst>
      <p:ext uri="{BB962C8B-B14F-4D97-AF65-F5344CB8AC3E}">
        <p14:creationId xmlns:p14="http://schemas.microsoft.com/office/powerpoint/2010/main" val="155415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1330325"/>
            <a:ext cx="4789487" cy="35925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13</a:t>
            </a:fld>
            <a:endParaRPr lang="en-US"/>
          </a:p>
        </p:txBody>
      </p:sp>
    </p:spTree>
    <p:extLst>
      <p:ext uri="{BB962C8B-B14F-4D97-AF65-F5344CB8AC3E}">
        <p14:creationId xmlns:p14="http://schemas.microsoft.com/office/powerpoint/2010/main" val="487279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1330325"/>
            <a:ext cx="4789487" cy="35925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14</a:t>
            </a:fld>
            <a:endParaRPr lang="en-US"/>
          </a:p>
        </p:txBody>
      </p:sp>
    </p:spTree>
    <p:extLst>
      <p:ext uri="{BB962C8B-B14F-4D97-AF65-F5344CB8AC3E}">
        <p14:creationId xmlns:p14="http://schemas.microsoft.com/office/powerpoint/2010/main" val="3686449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o-RO"/>
              <a:t>32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endParaRPr lang="en-US"/>
          </a:p>
        </p:txBody>
      </p:sp>
      <p:sp>
        <p:nvSpPr>
          <p:cNvPr id="5" name="Footer Placeholder 4"/>
          <p:cNvSpPr>
            <a:spLocks noGrp="1"/>
          </p:cNvSpPr>
          <p:nvPr>
            <p:ph type="ftr" sz="quarter" idx="11"/>
          </p:nvPr>
        </p:nvSpPr>
        <p:spPr>
          <a:xfrm>
            <a:off x="1900237" y="5410202"/>
            <a:ext cx="3843665" cy="365125"/>
          </a:xfrm>
        </p:spPr>
        <p:txBody>
          <a:bodyPr/>
          <a:lstStyle/>
          <a:p>
            <a:endParaRPr lang="en-US"/>
          </a:p>
        </p:txBody>
      </p:sp>
      <p:sp>
        <p:nvSpPr>
          <p:cNvPr id="6" name="Slide Number Placeholder 5"/>
          <p:cNvSpPr>
            <a:spLocks noGrp="1"/>
          </p:cNvSpPr>
          <p:nvPr>
            <p:ph type="sldNum" sz="quarter" idx="12"/>
          </p:nvPr>
        </p:nvSpPr>
        <p:spPr>
          <a:xfrm>
            <a:off x="7915603" y="5410200"/>
            <a:ext cx="578317" cy="365125"/>
          </a:xfrm>
        </p:spPr>
        <p:txBody>
          <a:bodyPr/>
          <a:lstStyle/>
          <a:p>
            <a:fld id="{7A435310-A594-4D48-9275-B90827AD0B25}" type="slidenum">
              <a:rPr lang="en-US" smtClean="0"/>
              <a:t>‹#›</a:t>
            </a:fld>
            <a:endParaRPr lang="en-US"/>
          </a:p>
        </p:txBody>
      </p:sp>
    </p:spTree>
    <p:extLst>
      <p:ext uri="{BB962C8B-B14F-4D97-AF65-F5344CB8AC3E}">
        <p14:creationId xmlns:p14="http://schemas.microsoft.com/office/powerpoint/2010/main" val="190354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B2207-01C4-4C1D-BA1F-688A98761AC3}" type="slidenum">
              <a:rPr lang="en-US" smtClean="0"/>
              <a:t>‹#›</a:t>
            </a:fld>
            <a:endParaRPr lang="en-US"/>
          </a:p>
        </p:txBody>
      </p:sp>
    </p:spTree>
    <p:extLst>
      <p:ext uri="{BB962C8B-B14F-4D97-AF65-F5344CB8AC3E}">
        <p14:creationId xmlns:p14="http://schemas.microsoft.com/office/powerpoint/2010/main" val="412795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B2207-01C4-4C1D-BA1F-688A98761AC3}" type="slidenum">
              <a:rPr lang="en-US" smtClean="0"/>
              <a:t>‹#›</a:t>
            </a:fld>
            <a:endParaRPr lang="en-US"/>
          </a:p>
        </p:txBody>
      </p:sp>
    </p:spTree>
    <p:extLst>
      <p:ext uri="{BB962C8B-B14F-4D97-AF65-F5344CB8AC3E}">
        <p14:creationId xmlns:p14="http://schemas.microsoft.com/office/powerpoint/2010/main" val="1710664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B2207-01C4-4C1D-BA1F-688A98761AC3}" type="slidenum">
              <a:rPr lang="en-US" smtClean="0"/>
              <a:t>‹#›</a:t>
            </a:fld>
            <a:endParaRPr 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1564387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B2207-01C4-4C1D-BA1F-688A98761AC3}" type="slidenum">
              <a:rPr lang="en-US" smtClean="0"/>
              <a:t>‹#›</a:t>
            </a:fld>
            <a:endParaRPr lang="en-US"/>
          </a:p>
        </p:txBody>
      </p:sp>
    </p:spTree>
    <p:extLst>
      <p:ext uri="{BB962C8B-B14F-4D97-AF65-F5344CB8AC3E}">
        <p14:creationId xmlns:p14="http://schemas.microsoft.com/office/powerpoint/2010/main" val="475125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7B2207-01C4-4C1D-BA1F-688A98761AC3}" type="slidenum">
              <a:rPr lang="en-US" smtClean="0"/>
              <a:t>‹#›</a:t>
            </a:fld>
            <a:endParaRPr lang="en-US"/>
          </a:p>
        </p:txBody>
      </p:sp>
    </p:spTree>
    <p:extLst>
      <p:ext uri="{BB962C8B-B14F-4D97-AF65-F5344CB8AC3E}">
        <p14:creationId xmlns:p14="http://schemas.microsoft.com/office/powerpoint/2010/main" val="4259754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lvl1pPr>
              <a:defRPr cap="all" baseline="0"/>
            </a:lvl1pPr>
          </a:lstStyle>
          <a:p>
            <a:endParaRPr lang="en-US"/>
          </a:p>
        </p:txBody>
      </p:sp>
      <p:sp>
        <p:nvSpPr>
          <p:cNvPr id="5" name="Slide Number Placeholder 4"/>
          <p:cNvSpPr>
            <a:spLocks noGrp="1"/>
          </p:cNvSpPr>
          <p:nvPr>
            <p:ph type="sldNum" sz="quarter" idx="12"/>
          </p:nvPr>
        </p:nvSpPr>
        <p:spPr/>
        <p:txBody>
          <a:bodyPr/>
          <a:lstStyle/>
          <a:p>
            <a:fld id="{117B2207-01C4-4C1D-BA1F-688A98761AC3}" type="slidenum">
              <a:rPr lang="en-US" smtClean="0"/>
              <a:t>‹#›</a:t>
            </a:fld>
            <a:endParaRPr lang="en-US"/>
          </a:p>
        </p:txBody>
      </p:sp>
    </p:spTree>
    <p:extLst>
      <p:ext uri="{BB962C8B-B14F-4D97-AF65-F5344CB8AC3E}">
        <p14:creationId xmlns:p14="http://schemas.microsoft.com/office/powerpoint/2010/main" val="1874679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9BC4B-9771-445D-846B-9EC10604C95F}" type="slidenum">
              <a:rPr lang="en-US" smtClean="0"/>
              <a:t>‹#›</a:t>
            </a:fld>
            <a:endParaRPr lang="en-US"/>
          </a:p>
        </p:txBody>
      </p:sp>
    </p:spTree>
    <p:extLst>
      <p:ext uri="{BB962C8B-B14F-4D97-AF65-F5344CB8AC3E}">
        <p14:creationId xmlns:p14="http://schemas.microsoft.com/office/powerpoint/2010/main" val="39232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99E95-CD8A-47AB-8F2C-343620A003CE}" type="slidenum">
              <a:rPr lang="en-US" smtClean="0"/>
              <a:t>‹#›</a:t>
            </a:fld>
            <a:endParaRPr lang="en-US"/>
          </a:p>
        </p:txBody>
      </p:sp>
    </p:spTree>
    <p:extLst>
      <p:ext uri="{BB962C8B-B14F-4D97-AF65-F5344CB8AC3E}">
        <p14:creationId xmlns:p14="http://schemas.microsoft.com/office/powerpoint/2010/main" val="2416299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AED6A-A585-C13C-EA8E-52CD706C8E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749E1E-15FA-1CE7-1399-538230BD3A7D}"/>
              </a:ext>
            </a:extLst>
          </p:cNvPr>
          <p:cNvSpPr>
            <a:spLocks noGrp="1"/>
          </p:cNvSpPr>
          <p:nvPr>
            <p:ph idx="1"/>
          </p:nvPr>
        </p:nvSpPr>
        <p:spPr>
          <a:xfrm>
            <a:off x="628650" y="1747838"/>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DD4E34-0099-0BF2-B263-BF80D96E9EF9}"/>
              </a:ext>
            </a:extLst>
          </p:cNvPr>
          <p:cNvSpPr>
            <a:spLocks noGrp="1"/>
          </p:cNvSpPr>
          <p:nvPr>
            <p:ph type="dt" sz="half" idx="10"/>
          </p:nvPr>
        </p:nvSpPr>
        <p:spPr/>
        <p:txBody>
          <a:bodyPr/>
          <a:lstStyle/>
          <a:p>
            <a:fld id="{AB8D9158-5C45-4B42-B036-4175297E980C}" type="datetimeFigureOut">
              <a:rPr lang="en-US" smtClean="0"/>
              <a:t>9/24/2025</a:t>
            </a:fld>
            <a:endParaRPr lang="en-US"/>
          </a:p>
        </p:txBody>
      </p:sp>
      <p:sp>
        <p:nvSpPr>
          <p:cNvPr id="5" name="Footer Placeholder 4">
            <a:extLst>
              <a:ext uri="{FF2B5EF4-FFF2-40B4-BE49-F238E27FC236}">
                <a16:creationId xmlns:a16="http://schemas.microsoft.com/office/drawing/2014/main" id="{4DE24BE1-D690-92ED-6B72-AD2927EE6B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A4D624-4422-305A-19ED-D2776A848190}"/>
              </a:ext>
            </a:extLst>
          </p:cNvPr>
          <p:cNvSpPr>
            <a:spLocks noGrp="1"/>
          </p:cNvSpPr>
          <p:nvPr>
            <p:ph type="sldNum" sz="quarter" idx="12"/>
          </p:nvPr>
        </p:nvSpPr>
        <p:spPr/>
        <p:txBody>
          <a:bodyPr/>
          <a:lstStyle/>
          <a:p>
            <a:fld id="{8C00A39B-A68D-441D-99DA-E4218A8592DB}" type="slidenum">
              <a:rPr lang="en-US" smtClean="0"/>
              <a:t>‹#›</a:t>
            </a:fld>
            <a:endParaRPr lang="en-US"/>
          </a:p>
        </p:txBody>
      </p:sp>
      <p:sp>
        <p:nvSpPr>
          <p:cNvPr id="8" name="Content Placeholder 7">
            <a:extLst>
              <a:ext uri="{FF2B5EF4-FFF2-40B4-BE49-F238E27FC236}">
                <a16:creationId xmlns:a16="http://schemas.microsoft.com/office/drawing/2014/main" id="{89ABA0C1-A5AC-4C84-A11A-2BA5EDC9C8B8}"/>
              </a:ext>
            </a:extLst>
          </p:cNvPr>
          <p:cNvSpPr>
            <a:spLocks noGrp="1"/>
          </p:cNvSpPr>
          <p:nvPr>
            <p:ph sz="quarter" idx="13" hasCustomPrompt="1"/>
          </p:nvPr>
        </p:nvSpPr>
        <p:spPr>
          <a:xfrm>
            <a:off x="7886700" y="6080127"/>
            <a:ext cx="628650" cy="365125"/>
          </a:xfrm>
        </p:spPr>
        <p:txBody>
          <a:bodyPr>
            <a:normAutofit/>
          </a:bodyPr>
          <a:lstStyle>
            <a:lvl1pPr marL="0" indent="0">
              <a:buNone/>
              <a:defRPr sz="1200">
                <a:solidFill>
                  <a:schemeClr val="tx1">
                    <a:lumMod val="65000"/>
                    <a:lumOff val="35000"/>
                  </a:schemeClr>
                </a:solidFill>
                <a:latin typeface="Times New Roman" panose="02020603050405020304" pitchFamily="18" charset="0"/>
                <a:cs typeface="Times New Roman" panose="02020603050405020304" pitchFamily="18" charset="0"/>
              </a:defRPr>
            </a:lvl1pPr>
          </a:lstStyle>
          <a:p>
            <a:pPr lvl="0"/>
            <a:r>
              <a:rPr lang="ro-RO" dirty="0"/>
              <a:t>CNCE</a:t>
            </a:r>
            <a:endParaRPr lang="en-US" dirty="0"/>
          </a:p>
        </p:txBody>
      </p:sp>
    </p:spTree>
    <p:extLst>
      <p:ext uri="{BB962C8B-B14F-4D97-AF65-F5344CB8AC3E}">
        <p14:creationId xmlns:p14="http://schemas.microsoft.com/office/powerpoint/2010/main" val="2310887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AED6A-A585-C13C-EA8E-52CD706C8E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749E1E-15FA-1CE7-1399-538230BD3A7D}"/>
              </a:ext>
            </a:extLst>
          </p:cNvPr>
          <p:cNvSpPr>
            <a:spLocks noGrp="1"/>
          </p:cNvSpPr>
          <p:nvPr>
            <p:ph idx="1"/>
          </p:nvPr>
        </p:nvSpPr>
        <p:spPr>
          <a:xfrm>
            <a:off x="628650" y="1747838"/>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DD4E34-0099-0BF2-B263-BF80D96E9EF9}"/>
              </a:ext>
            </a:extLst>
          </p:cNvPr>
          <p:cNvSpPr>
            <a:spLocks noGrp="1"/>
          </p:cNvSpPr>
          <p:nvPr>
            <p:ph type="dt" sz="half" idx="10"/>
          </p:nvPr>
        </p:nvSpPr>
        <p:spPr/>
        <p:txBody>
          <a:bodyPr/>
          <a:lstStyle/>
          <a:p>
            <a:fld id="{AB8D9158-5C45-4B42-B036-4175297E980C}" type="datetimeFigureOut">
              <a:rPr lang="en-US" smtClean="0"/>
              <a:t>9/24/2025</a:t>
            </a:fld>
            <a:endParaRPr lang="en-US"/>
          </a:p>
        </p:txBody>
      </p:sp>
      <p:sp>
        <p:nvSpPr>
          <p:cNvPr id="5" name="Footer Placeholder 4">
            <a:extLst>
              <a:ext uri="{FF2B5EF4-FFF2-40B4-BE49-F238E27FC236}">
                <a16:creationId xmlns:a16="http://schemas.microsoft.com/office/drawing/2014/main" id="{4DE24BE1-D690-92ED-6B72-AD2927EE6B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A4D624-4422-305A-19ED-D2776A848190}"/>
              </a:ext>
            </a:extLst>
          </p:cNvPr>
          <p:cNvSpPr>
            <a:spLocks noGrp="1"/>
          </p:cNvSpPr>
          <p:nvPr>
            <p:ph type="sldNum" sz="quarter" idx="12"/>
          </p:nvPr>
        </p:nvSpPr>
        <p:spPr/>
        <p:txBody>
          <a:bodyPr/>
          <a:lstStyle/>
          <a:p>
            <a:fld id="{8C00A39B-A68D-441D-99DA-E4218A8592DB}" type="slidenum">
              <a:rPr lang="en-US" smtClean="0"/>
              <a:t>‹#›</a:t>
            </a:fld>
            <a:endParaRPr lang="en-US"/>
          </a:p>
        </p:txBody>
      </p:sp>
      <p:sp>
        <p:nvSpPr>
          <p:cNvPr id="8" name="Content Placeholder 7">
            <a:extLst>
              <a:ext uri="{FF2B5EF4-FFF2-40B4-BE49-F238E27FC236}">
                <a16:creationId xmlns:a16="http://schemas.microsoft.com/office/drawing/2014/main" id="{89ABA0C1-A5AC-4C84-A11A-2BA5EDC9C8B8}"/>
              </a:ext>
            </a:extLst>
          </p:cNvPr>
          <p:cNvSpPr>
            <a:spLocks noGrp="1"/>
          </p:cNvSpPr>
          <p:nvPr>
            <p:ph sz="quarter" idx="13" hasCustomPrompt="1"/>
          </p:nvPr>
        </p:nvSpPr>
        <p:spPr>
          <a:xfrm>
            <a:off x="7886700" y="6080127"/>
            <a:ext cx="628650" cy="365125"/>
          </a:xfrm>
        </p:spPr>
        <p:txBody>
          <a:bodyPr>
            <a:normAutofit/>
          </a:bodyPr>
          <a:lstStyle>
            <a:lvl1pPr marL="0" indent="0">
              <a:buNone/>
              <a:defRPr sz="1200">
                <a:solidFill>
                  <a:schemeClr val="tx1">
                    <a:lumMod val="65000"/>
                    <a:lumOff val="35000"/>
                  </a:schemeClr>
                </a:solidFill>
                <a:latin typeface="Times New Roman" panose="02020603050405020304" pitchFamily="18" charset="0"/>
                <a:cs typeface="Times New Roman" panose="02020603050405020304" pitchFamily="18" charset="0"/>
              </a:defRPr>
            </a:lvl1pPr>
          </a:lstStyle>
          <a:p>
            <a:pPr lvl="0"/>
            <a:r>
              <a:rPr lang="ro-RO" dirty="0"/>
              <a:t>CNCE</a:t>
            </a:r>
            <a:endParaRPr lang="en-US" dirty="0"/>
          </a:p>
        </p:txBody>
      </p:sp>
    </p:spTree>
    <p:extLst>
      <p:ext uri="{BB962C8B-B14F-4D97-AF65-F5344CB8AC3E}">
        <p14:creationId xmlns:p14="http://schemas.microsoft.com/office/powerpoint/2010/main" val="41172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endParaRPr lang="en-US"/>
          </a:p>
        </p:txBody>
      </p:sp>
      <p:sp>
        <p:nvSpPr>
          <p:cNvPr id="50" name="Footer Placeholder 4"/>
          <p:cNvSpPr>
            <a:spLocks noGrp="1"/>
          </p:cNvSpPr>
          <p:nvPr>
            <p:ph type="ftr" sz="quarter" idx="11"/>
          </p:nvPr>
        </p:nvSpPr>
        <p:spPr>
          <a:xfrm>
            <a:off x="856059" y="5883276"/>
            <a:ext cx="4679482" cy="365125"/>
          </a:xfrm>
        </p:spPr>
        <p:txBody>
          <a:bodyPr/>
          <a:lstStyle/>
          <a:p>
            <a:endParaRPr lang="en-US"/>
          </a:p>
        </p:txBody>
      </p:sp>
      <p:sp>
        <p:nvSpPr>
          <p:cNvPr id="51" name="Slide Number Placeholder 5"/>
          <p:cNvSpPr>
            <a:spLocks noGrp="1"/>
          </p:cNvSpPr>
          <p:nvPr>
            <p:ph type="sldNum" sz="quarter" idx="12"/>
          </p:nvPr>
        </p:nvSpPr>
        <p:spPr>
          <a:xfrm>
            <a:off x="7707241" y="5883275"/>
            <a:ext cx="578317" cy="365125"/>
          </a:xfrm>
        </p:spPr>
        <p:txBody>
          <a:bodyPr/>
          <a:lstStyle/>
          <a:p>
            <a:fld id="{F2304FD2-10BF-4A9E-8896-5A5C855FB40A}" type="slidenum">
              <a:rPr lang="en-US" smtClean="0"/>
              <a:t>‹#›</a:t>
            </a:fld>
            <a:endParaRPr lang="en-US"/>
          </a:p>
        </p:txBody>
      </p:sp>
    </p:spTree>
    <p:extLst>
      <p:ext uri="{BB962C8B-B14F-4D97-AF65-F5344CB8AC3E}">
        <p14:creationId xmlns:p14="http://schemas.microsoft.com/office/powerpoint/2010/main" val="2449648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AED6A-A585-C13C-EA8E-52CD706C8E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749E1E-15FA-1CE7-1399-538230BD3A7D}"/>
              </a:ext>
            </a:extLst>
          </p:cNvPr>
          <p:cNvSpPr>
            <a:spLocks noGrp="1"/>
          </p:cNvSpPr>
          <p:nvPr>
            <p:ph idx="1"/>
          </p:nvPr>
        </p:nvSpPr>
        <p:spPr>
          <a:xfrm>
            <a:off x="628650" y="1747838"/>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DD4E34-0099-0BF2-B263-BF80D96E9EF9}"/>
              </a:ext>
            </a:extLst>
          </p:cNvPr>
          <p:cNvSpPr>
            <a:spLocks noGrp="1"/>
          </p:cNvSpPr>
          <p:nvPr>
            <p:ph type="dt" sz="half" idx="10"/>
          </p:nvPr>
        </p:nvSpPr>
        <p:spPr/>
        <p:txBody>
          <a:bodyPr/>
          <a:lstStyle/>
          <a:p>
            <a:fld id="{AB8D9158-5C45-4B42-B036-4175297E980C}" type="datetimeFigureOut">
              <a:rPr lang="en-US" smtClean="0"/>
              <a:t>9/24/2025</a:t>
            </a:fld>
            <a:endParaRPr lang="en-US"/>
          </a:p>
        </p:txBody>
      </p:sp>
      <p:sp>
        <p:nvSpPr>
          <p:cNvPr id="5" name="Footer Placeholder 4">
            <a:extLst>
              <a:ext uri="{FF2B5EF4-FFF2-40B4-BE49-F238E27FC236}">
                <a16:creationId xmlns:a16="http://schemas.microsoft.com/office/drawing/2014/main" id="{4DE24BE1-D690-92ED-6B72-AD2927EE6B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A4D624-4422-305A-19ED-D2776A848190}"/>
              </a:ext>
            </a:extLst>
          </p:cNvPr>
          <p:cNvSpPr>
            <a:spLocks noGrp="1"/>
          </p:cNvSpPr>
          <p:nvPr>
            <p:ph type="sldNum" sz="quarter" idx="12"/>
          </p:nvPr>
        </p:nvSpPr>
        <p:spPr/>
        <p:txBody>
          <a:bodyPr/>
          <a:lstStyle/>
          <a:p>
            <a:fld id="{8C00A39B-A68D-441D-99DA-E4218A8592DB}" type="slidenum">
              <a:rPr lang="en-US" smtClean="0"/>
              <a:t>‹#›</a:t>
            </a:fld>
            <a:endParaRPr lang="en-US"/>
          </a:p>
        </p:txBody>
      </p:sp>
      <p:sp>
        <p:nvSpPr>
          <p:cNvPr id="8" name="Content Placeholder 7">
            <a:extLst>
              <a:ext uri="{FF2B5EF4-FFF2-40B4-BE49-F238E27FC236}">
                <a16:creationId xmlns:a16="http://schemas.microsoft.com/office/drawing/2014/main" id="{89ABA0C1-A5AC-4C84-A11A-2BA5EDC9C8B8}"/>
              </a:ext>
            </a:extLst>
          </p:cNvPr>
          <p:cNvSpPr>
            <a:spLocks noGrp="1"/>
          </p:cNvSpPr>
          <p:nvPr>
            <p:ph sz="quarter" idx="13" hasCustomPrompt="1"/>
          </p:nvPr>
        </p:nvSpPr>
        <p:spPr>
          <a:xfrm>
            <a:off x="7886700" y="6080127"/>
            <a:ext cx="628650" cy="365125"/>
          </a:xfrm>
        </p:spPr>
        <p:txBody>
          <a:bodyPr>
            <a:normAutofit/>
          </a:bodyPr>
          <a:lstStyle>
            <a:lvl1pPr marL="0" indent="0">
              <a:buNone/>
              <a:defRPr sz="1200">
                <a:solidFill>
                  <a:schemeClr val="tx1">
                    <a:lumMod val="65000"/>
                    <a:lumOff val="35000"/>
                  </a:schemeClr>
                </a:solidFill>
                <a:latin typeface="Times New Roman" panose="02020603050405020304" pitchFamily="18" charset="0"/>
                <a:cs typeface="Times New Roman" panose="02020603050405020304" pitchFamily="18" charset="0"/>
              </a:defRPr>
            </a:lvl1pPr>
          </a:lstStyle>
          <a:p>
            <a:pPr lvl="0"/>
            <a:r>
              <a:rPr lang="ro-RO" dirty="0"/>
              <a:t>CNCE</a:t>
            </a:r>
            <a:endParaRPr lang="en-US" dirty="0"/>
          </a:p>
        </p:txBody>
      </p:sp>
    </p:spTree>
    <p:extLst>
      <p:ext uri="{BB962C8B-B14F-4D97-AF65-F5344CB8AC3E}">
        <p14:creationId xmlns:p14="http://schemas.microsoft.com/office/powerpoint/2010/main" val="1914994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AED6A-A585-C13C-EA8E-52CD706C8E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749E1E-15FA-1CE7-1399-538230BD3A7D}"/>
              </a:ext>
            </a:extLst>
          </p:cNvPr>
          <p:cNvSpPr>
            <a:spLocks noGrp="1"/>
          </p:cNvSpPr>
          <p:nvPr>
            <p:ph idx="1"/>
          </p:nvPr>
        </p:nvSpPr>
        <p:spPr>
          <a:xfrm>
            <a:off x="628650" y="1747838"/>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DD4E34-0099-0BF2-B263-BF80D96E9EF9}"/>
              </a:ext>
            </a:extLst>
          </p:cNvPr>
          <p:cNvSpPr>
            <a:spLocks noGrp="1"/>
          </p:cNvSpPr>
          <p:nvPr>
            <p:ph type="dt" sz="half" idx="10"/>
          </p:nvPr>
        </p:nvSpPr>
        <p:spPr/>
        <p:txBody>
          <a:bodyPr/>
          <a:lstStyle/>
          <a:p>
            <a:fld id="{AB8D9158-5C45-4B42-B036-4175297E980C}" type="datetimeFigureOut">
              <a:rPr lang="en-US" smtClean="0"/>
              <a:t>9/24/2025</a:t>
            </a:fld>
            <a:endParaRPr lang="en-US"/>
          </a:p>
        </p:txBody>
      </p:sp>
      <p:sp>
        <p:nvSpPr>
          <p:cNvPr id="5" name="Footer Placeholder 4">
            <a:extLst>
              <a:ext uri="{FF2B5EF4-FFF2-40B4-BE49-F238E27FC236}">
                <a16:creationId xmlns:a16="http://schemas.microsoft.com/office/drawing/2014/main" id="{4DE24BE1-D690-92ED-6B72-AD2927EE6B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A4D624-4422-305A-19ED-D2776A848190}"/>
              </a:ext>
            </a:extLst>
          </p:cNvPr>
          <p:cNvSpPr>
            <a:spLocks noGrp="1"/>
          </p:cNvSpPr>
          <p:nvPr>
            <p:ph type="sldNum" sz="quarter" idx="12"/>
          </p:nvPr>
        </p:nvSpPr>
        <p:spPr/>
        <p:txBody>
          <a:bodyPr/>
          <a:lstStyle/>
          <a:p>
            <a:fld id="{8C00A39B-A68D-441D-99DA-E4218A8592DB}" type="slidenum">
              <a:rPr lang="en-US" smtClean="0"/>
              <a:t>‹#›</a:t>
            </a:fld>
            <a:endParaRPr lang="en-US"/>
          </a:p>
        </p:txBody>
      </p:sp>
      <p:sp>
        <p:nvSpPr>
          <p:cNvPr id="8" name="Content Placeholder 7">
            <a:extLst>
              <a:ext uri="{FF2B5EF4-FFF2-40B4-BE49-F238E27FC236}">
                <a16:creationId xmlns:a16="http://schemas.microsoft.com/office/drawing/2014/main" id="{89ABA0C1-A5AC-4C84-A11A-2BA5EDC9C8B8}"/>
              </a:ext>
            </a:extLst>
          </p:cNvPr>
          <p:cNvSpPr>
            <a:spLocks noGrp="1"/>
          </p:cNvSpPr>
          <p:nvPr>
            <p:ph sz="quarter" idx="13" hasCustomPrompt="1"/>
          </p:nvPr>
        </p:nvSpPr>
        <p:spPr>
          <a:xfrm>
            <a:off x="7886700" y="6080127"/>
            <a:ext cx="628650" cy="365125"/>
          </a:xfrm>
        </p:spPr>
        <p:txBody>
          <a:bodyPr>
            <a:normAutofit/>
          </a:bodyPr>
          <a:lstStyle>
            <a:lvl1pPr marL="0" indent="0">
              <a:buNone/>
              <a:defRPr sz="1200">
                <a:solidFill>
                  <a:schemeClr val="tx1">
                    <a:lumMod val="65000"/>
                    <a:lumOff val="35000"/>
                  </a:schemeClr>
                </a:solidFill>
                <a:latin typeface="Times New Roman" panose="02020603050405020304" pitchFamily="18" charset="0"/>
                <a:cs typeface="Times New Roman" panose="02020603050405020304" pitchFamily="18" charset="0"/>
              </a:defRPr>
            </a:lvl1pPr>
          </a:lstStyle>
          <a:p>
            <a:pPr lvl="0"/>
            <a:r>
              <a:rPr lang="ro-RO" dirty="0"/>
              <a:t>CNCE</a:t>
            </a:r>
            <a:endParaRPr lang="en-US" dirty="0"/>
          </a:p>
        </p:txBody>
      </p:sp>
    </p:spTree>
    <p:extLst>
      <p:ext uri="{BB962C8B-B14F-4D97-AF65-F5344CB8AC3E}">
        <p14:creationId xmlns:p14="http://schemas.microsoft.com/office/powerpoint/2010/main" val="3224666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AED6A-A585-C13C-EA8E-52CD706C8E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749E1E-15FA-1CE7-1399-538230BD3A7D}"/>
              </a:ext>
            </a:extLst>
          </p:cNvPr>
          <p:cNvSpPr>
            <a:spLocks noGrp="1"/>
          </p:cNvSpPr>
          <p:nvPr>
            <p:ph idx="1"/>
          </p:nvPr>
        </p:nvSpPr>
        <p:spPr>
          <a:xfrm>
            <a:off x="628650" y="1747838"/>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DD4E34-0099-0BF2-B263-BF80D96E9EF9}"/>
              </a:ext>
            </a:extLst>
          </p:cNvPr>
          <p:cNvSpPr>
            <a:spLocks noGrp="1"/>
          </p:cNvSpPr>
          <p:nvPr>
            <p:ph type="dt" sz="half" idx="10"/>
          </p:nvPr>
        </p:nvSpPr>
        <p:spPr/>
        <p:txBody>
          <a:bodyPr/>
          <a:lstStyle/>
          <a:p>
            <a:fld id="{AB8D9158-5C45-4B42-B036-4175297E980C}" type="datetimeFigureOut">
              <a:rPr lang="en-US" smtClean="0"/>
              <a:t>9/24/2025</a:t>
            </a:fld>
            <a:endParaRPr lang="en-US"/>
          </a:p>
        </p:txBody>
      </p:sp>
      <p:sp>
        <p:nvSpPr>
          <p:cNvPr id="5" name="Footer Placeholder 4">
            <a:extLst>
              <a:ext uri="{FF2B5EF4-FFF2-40B4-BE49-F238E27FC236}">
                <a16:creationId xmlns:a16="http://schemas.microsoft.com/office/drawing/2014/main" id="{4DE24BE1-D690-92ED-6B72-AD2927EE6B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A4D624-4422-305A-19ED-D2776A848190}"/>
              </a:ext>
            </a:extLst>
          </p:cNvPr>
          <p:cNvSpPr>
            <a:spLocks noGrp="1"/>
          </p:cNvSpPr>
          <p:nvPr>
            <p:ph type="sldNum" sz="quarter" idx="12"/>
          </p:nvPr>
        </p:nvSpPr>
        <p:spPr/>
        <p:txBody>
          <a:bodyPr/>
          <a:lstStyle/>
          <a:p>
            <a:fld id="{8C00A39B-A68D-441D-99DA-E4218A8592DB}" type="slidenum">
              <a:rPr lang="en-US" smtClean="0"/>
              <a:t>‹#›</a:t>
            </a:fld>
            <a:endParaRPr lang="en-US"/>
          </a:p>
        </p:txBody>
      </p:sp>
      <p:sp>
        <p:nvSpPr>
          <p:cNvPr id="8" name="Content Placeholder 7">
            <a:extLst>
              <a:ext uri="{FF2B5EF4-FFF2-40B4-BE49-F238E27FC236}">
                <a16:creationId xmlns:a16="http://schemas.microsoft.com/office/drawing/2014/main" id="{89ABA0C1-A5AC-4C84-A11A-2BA5EDC9C8B8}"/>
              </a:ext>
            </a:extLst>
          </p:cNvPr>
          <p:cNvSpPr>
            <a:spLocks noGrp="1"/>
          </p:cNvSpPr>
          <p:nvPr>
            <p:ph sz="quarter" idx="13" hasCustomPrompt="1"/>
          </p:nvPr>
        </p:nvSpPr>
        <p:spPr>
          <a:xfrm>
            <a:off x="7886700" y="6080127"/>
            <a:ext cx="628650" cy="365125"/>
          </a:xfrm>
        </p:spPr>
        <p:txBody>
          <a:bodyPr>
            <a:normAutofit/>
          </a:bodyPr>
          <a:lstStyle>
            <a:lvl1pPr marL="0" indent="0">
              <a:buNone/>
              <a:defRPr sz="1200">
                <a:solidFill>
                  <a:schemeClr val="tx1">
                    <a:lumMod val="65000"/>
                    <a:lumOff val="35000"/>
                  </a:schemeClr>
                </a:solidFill>
                <a:latin typeface="Times New Roman" panose="02020603050405020304" pitchFamily="18" charset="0"/>
                <a:cs typeface="Times New Roman" panose="02020603050405020304" pitchFamily="18" charset="0"/>
              </a:defRPr>
            </a:lvl1pPr>
          </a:lstStyle>
          <a:p>
            <a:pPr lvl="0"/>
            <a:r>
              <a:rPr lang="ro-RO" dirty="0"/>
              <a:t>CNCE</a:t>
            </a:r>
            <a:endParaRPr lang="en-US" dirty="0"/>
          </a:p>
        </p:txBody>
      </p:sp>
    </p:spTree>
    <p:extLst>
      <p:ext uri="{BB962C8B-B14F-4D97-AF65-F5344CB8AC3E}">
        <p14:creationId xmlns:p14="http://schemas.microsoft.com/office/powerpoint/2010/main" val="3541362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AED6A-A585-C13C-EA8E-52CD706C8E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749E1E-15FA-1CE7-1399-538230BD3A7D}"/>
              </a:ext>
            </a:extLst>
          </p:cNvPr>
          <p:cNvSpPr>
            <a:spLocks noGrp="1"/>
          </p:cNvSpPr>
          <p:nvPr>
            <p:ph idx="1"/>
          </p:nvPr>
        </p:nvSpPr>
        <p:spPr>
          <a:xfrm>
            <a:off x="628650" y="1747838"/>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DD4E34-0099-0BF2-B263-BF80D96E9EF9}"/>
              </a:ext>
            </a:extLst>
          </p:cNvPr>
          <p:cNvSpPr>
            <a:spLocks noGrp="1"/>
          </p:cNvSpPr>
          <p:nvPr>
            <p:ph type="dt" sz="half" idx="10"/>
          </p:nvPr>
        </p:nvSpPr>
        <p:spPr/>
        <p:txBody>
          <a:bodyPr/>
          <a:lstStyle/>
          <a:p>
            <a:fld id="{AB8D9158-5C45-4B42-B036-4175297E980C}" type="datetimeFigureOut">
              <a:rPr lang="en-US" smtClean="0"/>
              <a:t>9/24/2025</a:t>
            </a:fld>
            <a:endParaRPr lang="en-US"/>
          </a:p>
        </p:txBody>
      </p:sp>
      <p:sp>
        <p:nvSpPr>
          <p:cNvPr id="5" name="Footer Placeholder 4">
            <a:extLst>
              <a:ext uri="{FF2B5EF4-FFF2-40B4-BE49-F238E27FC236}">
                <a16:creationId xmlns:a16="http://schemas.microsoft.com/office/drawing/2014/main" id="{4DE24BE1-D690-92ED-6B72-AD2927EE6B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A4D624-4422-305A-19ED-D2776A848190}"/>
              </a:ext>
            </a:extLst>
          </p:cNvPr>
          <p:cNvSpPr>
            <a:spLocks noGrp="1"/>
          </p:cNvSpPr>
          <p:nvPr>
            <p:ph type="sldNum" sz="quarter" idx="12"/>
          </p:nvPr>
        </p:nvSpPr>
        <p:spPr/>
        <p:txBody>
          <a:bodyPr/>
          <a:lstStyle/>
          <a:p>
            <a:fld id="{8C00A39B-A68D-441D-99DA-E4218A8592DB}" type="slidenum">
              <a:rPr lang="en-US" smtClean="0"/>
              <a:t>‹#›</a:t>
            </a:fld>
            <a:endParaRPr lang="en-US"/>
          </a:p>
        </p:txBody>
      </p:sp>
      <p:sp>
        <p:nvSpPr>
          <p:cNvPr id="8" name="Content Placeholder 7">
            <a:extLst>
              <a:ext uri="{FF2B5EF4-FFF2-40B4-BE49-F238E27FC236}">
                <a16:creationId xmlns:a16="http://schemas.microsoft.com/office/drawing/2014/main" id="{89ABA0C1-A5AC-4C84-A11A-2BA5EDC9C8B8}"/>
              </a:ext>
            </a:extLst>
          </p:cNvPr>
          <p:cNvSpPr>
            <a:spLocks noGrp="1"/>
          </p:cNvSpPr>
          <p:nvPr>
            <p:ph sz="quarter" idx="13" hasCustomPrompt="1"/>
          </p:nvPr>
        </p:nvSpPr>
        <p:spPr>
          <a:xfrm>
            <a:off x="7886700" y="6080127"/>
            <a:ext cx="628650" cy="365125"/>
          </a:xfrm>
        </p:spPr>
        <p:txBody>
          <a:bodyPr>
            <a:normAutofit/>
          </a:bodyPr>
          <a:lstStyle>
            <a:lvl1pPr marL="0" indent="0">
              <a:buNone/>
              <a:defRPr sz="1200">
                <a:solidFill>
                  <a:schemeClr val="tx1">
                    <a:lumMod val="65000"/>
                    <a:lumOff val="35000"/>
                  </a:schemeClr>
                </a:solidFill>
                <a:latin typeface="Times New Roman" panose="02020603050405020304" pitchFamily="18" charset="0"/>
                <a:cs typeface="Times New Roman" panose="02020603050405020304" pitchFamily="18" charset="0"/>
              </a:defRPr>
            </a:lvl1pPr>
          </a:lstStyle>
          <a:p>
            <a:pPr lvl="0"/>
            <a:r>
              <a:rPr lang="ro-RO" dirty="0"/>
              <a:t>CNCE</a:t>
            </a:r>
            <a:endParaRPr lang="en-US" dirty="0"/>
          </a:p>
        </p:txBody>
      </p:sp>
    </p:spTree>
    <p:extLst>
      <p:ext uri="{BB962C8B-B14F-4D97-AF65-F5344CB8AC3E}">
        <p14:creationId xmlns:p14="http://schemas.microsoft.com/office/powerpoint/2010/main" val="3502187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AED6A-A585-C13C-EA8E-52CD706C8E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749E1E-15FA-1CE7-1399-538230BD3A7D}"/>
              </a:ext>
            </a:extLst>
          </p:cNvPr>
          <p:cNvSpPr>
            <a:spLocks noGrp="1"/>
          </p:cNvSpPr>
          <p:nvPr>
            <p:ph idx="1"/>
          </p:nvPr>
        </p:nvSpPr>
        <p:spPr>
          <a:xfrm>
            <a:off x="628650" y="1747838"/>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DD4E34-0099-0BF2-B263-BF80D96E9EF9}"/>
              </a:ext>
            </a:extLst>
          </p:cNvPr>
          <p:cNvSpPr>
            <a:spLocks noGrp="1"/>
          </p:cNvSpPr>
          <p:nvPr>
            <p:ph type="dt" sz="half" idx="10"/>
          </p:nvPr>
        </p:nvSpPr>
        <p:spPr/>
        <p:txBody>
          <a:bodyPr/>
          <a:lstStyle/>
          <a:p>
            <a:fld id="{AB8D9158-5C45-4B42-B036-4175297E980C}" type="datetimeFigureOut">
              <a:rPr lang="en-US" smtClean="0"/>
              <a:t>9/24/2025</a:t>
            </a:fld>
            <a:endParaRPr lang="en-US"/>
          </a:p>
        </p:txBody>
      </p:sp>
      <p:sp>
        <p:nvSpPr>
          <p:cNvPr id="5" name="Footer Placeholder 4">
            <a:extLst>
              <a:ext uri="{FF2B5EF4-FFF2-40B4-BE49-F238E27FC236}">
                <a16:creationId xmlns:a16="http://schemas.microsoft.com/office/drawing/2014/main" id="{4DE24BE1-D690-92ED-6B72-AD2927EE6B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A4D624-4422-305A-19ED-D2776A848190}"/>
              </a:ext>
            </a:extLst>
          </p:cNvPr>
          <p:cNvSpPr>
            <a:spLocks noGrp="1"/>
          </p:cNvSpPr>
          <p:nvPr>
            <p:ph type="sldNum" sz="quarter" idx="12"/>
          </p:nvPr>
        </p:nvSpPr>
        <p:spPr/>
        <p:txBody>
          <a:bodyPr/>
          <a:lstStyle/>
          <a:p>
            <a:fld id="{8C00A39B-A68D-441D-99DA-E4218A8592DB}" type="slidenum">
              <a:rPr lang="en-US" smtClean="0"/>
              <a:t>‹#›</a:t>
            </a:fld>
            <a:endParaRPr lang="en-US"/>
          </a:p>
        </p:txBody>
      </p:sp>
      <p:sp>
        <p:nvSpPr>
          <p:cNvPr id="8" name="Content Placeholder 7">
            <a:extLst>
              <a:ext uri="{FF2B5EF4-FFF2-40B4-BE49-F238E27FC236}">
                <a16:creationId xmlns:a16="http://schemas.microsoft.com/office/drawing/2014/main" id="{89ABA0C1-A5AC-4C84-A11A-2BA5EDC9C8B8}"/>
              </a:ext>
            </a:extLst>
          </p:cNvPr>
          <p:cNvSpPr>
            <a:spLocks noGrp="1"/>
          </p:cNvSpPr>
          <p:nvPr>
            <p:ph sz="quarter" idx="13" hasCustomPrompt="1"/>
          </p:nvPr>
        </p:nvSpPr>
        <p:spPr>
          <a:xfrm>
            <a:off x="7886700" y="6080127"/>
            <a:ext cx="628650" cy="365125"/>
          </a:xfrm>
        </p:spPr>
        <p:txBody>
          <a:bodyPr>
            <a:normAutofit/>
          </a:bodyPr>
          <a:lstStyle>
            <a:lvl1pPr marL="0" indent="0">
              <a:buNone/>
              <a:defRPr sz="1200">
                <a:solidFill>
                  <a:schemeClr val="tx1">
                    <a:lumMod val="65000"/>
                    <a:lumOff val="35000"/>
                  </a:schemeClr>
                </a:solidFill>
                <a:latin typeface="Times New Roman" panose="02020603050405020304" pitchFamily="18" charset="0"/>
                <a:cs typeface="Times New Roman" panose="02020603050405020304" pitchFamily="18" charset="0"/>
              </a:defRPr>
            </a:lvl1pPr>
          </a:lstStyle>
          <a:p>
            <a:pPr lvl="0"/>
            <a:r>
              <a:rPr lang="ro-RO" dirty="0"/>
              <a:t>CNCE</a:t>
            </a:r>
            <a:endParaRPr lang="en-US" dirty="0"/>
          </a:p>
        </p:txBody>
      </p:sp>
    </p:spTree>
    <p:extLst>
      <p:ext uri="{BB962C8B-B14F-4D97-AF65-F5344CB8AC3E}">
        <p14:creationId xmlns:p14="http://schemas.microsoft.com/office/powerpoint/2010/main" val="142636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AED6A-A585-C13C-EA8E-52CD706C8E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749E1E-15FA-1CE7-1399-538230BD3A7D}"/>
              </a:ext>
            </a:extLst>
          </p:cNvPr>
          <p:cNvSpPr>
            <a:spLocks noGrp="1"/>
          </p:cNvSpPr>
          <p:nvPr>
            <p:ph idx="1"/>
          </p:nvPr>
        </p:nvSpPr>
        <p:spPr>
          <a:xfrm>
            <a:off x="628650" y="1747838"/>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DD4E34-0099-0BF2-B263-BF80D96E9EF9}"/>
              </a:ext>
            </a:extLst>
          </p:cNvPr>
          <p:cNvSpPr>
            <a:spLocks noGrp="1"/>
          </p:cNvSpPr>
          <p:nvPr>
            <p:ph type="dt" sz="half" idx="10"/>
          </p:nvPr>
        </p:nvSpPr>
        <p:spPr/>
        <p:txBody>
          <a:bodyPr/>
          <a:lstStyle/>
          <a:p>
            <a:fld id="{AB8D9158-5C45-4B42-B036-4175297E980C}" type="datetimeFigureOut">
              <a:rPr lang="en-US" smtClean="0"/>
              <a:t>9/24/2025</a:t>
            </a:fld>
            <a:endParaRPr lang="en-US"/>
          </a:p>
        </p:txBody>
      </p:sp>
      <p:sp>
        <p:nvSpPr>
          <p:cNvPr id="5" name="Footer Placeholder 4">
            <a:extLst>
              <a:ext uri="{FF2B5EF4-FFF2-40B4-BE49-F238E27FC236}">
                <a16:creationId xmlns:a16="http://schemas.microsoft.com/office/drawing/2014/main" id="{4DE24BE1-D690-92ED-6B72-AD2927EE6B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A4D624-4422-305A-19ED-D2776A848190}"/>
              </a:ext>
            </a:extLst>
          </p:cNvPr>
          <p:cNvSpPr>
            <a:spLocks noGrp="1"/>
          </p:cNvSpPr>
          <p:nvPr>
            <p:ph type="sldNum" sz="quarter" idx="12"/>
          </p:nvPr>
        </p:nvSpPr>
        <p:spPr/>
        <p:txBody>
          <a:bodyPr/>
          <a:lstStyle/>
          <a:p>
            <a:fld id="{8C00A39B-A68D-441D-99DA-E4218A8592DB}" type="slidenum">
              <a:rPr lang="en-US" smtClean="0"/>
              <a:t>‹#›</a:t>
            </a:fld>
            <a:endParaRPr lang="en-US"/>
          </a:p>
        </p:txBody>
      </p:sp>
      <p:sp>
        <p:nvSpPr>
          <p:cNvPr id="8" name="Content Placeholder 7">
            <a:extLst>
              <a:ext uri="{FF2B5EF4-FFF2-40B4-BE49-F238E27FC236}">
                <a16:creationId xmlns:a16="http://schemas.microsoft.com/office/drawing/2014/main" id="{89ABA0C1-A5AC-4C84-A11A-2BA5EDC9C8B8}"/>
              </a:ext>
            </a:extLst>
          </p:cNvPr>
          <p:cNvSpPr>
            <a:spLocks noGrp="1"/>
          </p:cNvSpPr>
          <p:nvPr>
            <p:ph sz="quarter" idx="13" hasCustomPrompt="1"/>
          </p:nvPr>
        </p:nvSpPr>
        <p:spPr>
          <a:xfrm>
            <a:off x="7886700" y="6080127"/>
            <a:ext cx="628650" cy="365125"/>
          </a:xfrm>
        </p:spPr>
        <p:txBody>
          <a:bodyPr>
            <a:normAutofit/>
          </a:bodyPr>
          <a:lstStyle>
            <a:lvl1pPr marL="0" indent="0">
              <a:buNone/>
              <a:defRPr sz="1200">
                <a:solidFill>
                  <a:schemeClr val="tx1">
                    <a:lumMod val="65000"/>
                    <a:lumOff val="35000"/>
                  </a:schemeClr>
                </a:solidFill>
                <a:latin typeface="Times New Roman" panose="02020603050405020304" pitchFamily="18" charset="0"/>
                <a:cs typeface="Times New Roman" panose="02020603050405020304" pitchFamily="18" charset="0"/>
              </a:defRPr>
            </a:lvl1pPr>
          </a:lstStyle>
          <a:p>
            <a:pPr lvl="0"/>
            <a:r>
              <a:rPr lang="ro-RO" dirty="0"/>
              <a:t>CNCE</a:t>
            </a:r>
            <a:endParaRPr lang="en-US" dirty="0"/>
          </a:p>
        </p:txBody>
      </p:sp>
    </p:spTree>
    <p:extLst>
      <p:ext uri="{BB962C8B-B14F-4D97-AF65-F5344CB8AC3E}">
        <p14:creationId xmlns:p14="http://schemas.microsoft.com/office/powerpoint/2010/main" val="1095246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p:txBody>
          <a:bodyPr anchor="ctr" anchorCtr="0">
            <a:noAutofit/>
          </a:bodyPr>
          <a:lstStyle/>
          <a:p>
            <a:r>
              <a:rPr lang="en-US" dirty="0"/>
              <a:t>Click to add title</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9/24/2025</a:t>
            </a:fld>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8" name="Table Placeholder 7">
            <a:extLst>
              <a:ext uri="{FF2B5EF4-FFF2-40B4-BE49-F238E27FC236}">
                <a16:creationId xmlns:a16="http://schemas.microsoft.com/office/drawing/2014/main" id="{0CEAFE70-86D3-8690-31CA-F9A1FBA494D0}"/>
              </a:ext>
            </a:extLst>
          </p:cNvPr>
          <p:cNvSpPr>
            <a:spLocks noGrp="1"/>
          </p:cNvSpPr>
          <p:nvPr>
            <p:ph type="tbl" sz="quarter" idx="13"/>
          </p:nvPr>
        </p:nvSpPr>
        <p:spPr>
          <a:xfrm>
            <a:off x="628649" y="1825625"/>
            <a:ext cx="7886700" cy="4297680"/>
          </a:xfrm>
        </p:spPr>
        <p:txBody>
          <a:bodyPr>
            <a:normAutofit/>
          </a:bodyPr>
          <a:lstStyle>
            <a:lvl1pPr>
              <a:defRPr sz="1800"/>
            </a:lvl1pPr>
          </a:lstStyle>
          <a:p>
            <a:r>
              <a:rPr lang="ro-RO"/>
              <a:t>Faceți clic pe pictogramă pentru a adăuga un tabel</a:t>
            </a:r>
            <a:endParaRPr lang="en-US" dirty="0"/>
          </a:p>
        </p:txBody>
      </p:sp>
    </p:spTree>
    <p:extLst>
      <p:ext uri="{BB962C8B-B14F-4D97-AF65-F5344CB8AC3E}">
        <p14:creationId xmlns:p14="http://schemas.microsoft.com/office/powerpoint/2010/main" val="3264781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628651" y="1825625"/>
            <a:ext cx="3686372" cy="4297680"/>
          </a:xfrm>
        </p:spPr>
        <p:txBody>
          <a:bodyPr>
            <a:normAutofit/>
          </a:bodyPr>
          <a:lstStyle>
            <a:lvl1pPr marL="0" indent="0">
              <a:spcBef>
                <a:spcPts val="750"/>
              </a:spcBef>
              <a:spcAft>
                <a:spcPts val="600"/>
              </a:spcAft>
              <a:buNone/>
              <a:defRPr sz="1500"/>
            </a:lvl1pPr>
            <a:lvl2pPr marL="171450" indent="-171450">
              <a:spcBef>
                <a:spcPts val="750"/>
              </a:spcBef>
              <a:spcAft>
                <a:spcPts val="600"/>
              </a:spcAft>
              <a:buClr>
                <a:schemeClr val="accent2"/>
              </a:buClr>
              <a:buFont typeface="Arial" panose="020B0604020202020204" pitchFamily="34" charset="0"/>
              <a:buChar char="•"/>
              <a:defRPr sz="1500"/>
            </a:lvl2pPr>
            <a:lvl3pPr marL="445770" indent="-171450">
              <a:spcBef>
                <a:spcPts val="750"/>
              </a:spcBef>
              <a:spcAft>
                <a:spcPts val="600"/>
              </a:spcAft>
              <a:buClr>
                <a:schemeClr val="accent2"/>
              </a:buClr>
              <a:buFont typeface="Arial" panose="020B0604020202020204" pitchFamily="34" charset="0"/>
              <a:buChar char="•"/>
              <a:defRPr sz="1500"/>
            </a:lvl3pPr>
            <a:lvl4pPr marL="651510" indent="-171450">
              <a:spcBef>
                <a:spcPts val="750"/>
              </a:spcBef>
              <a:spcAft>
                <a:spcPts val="600"/>
              </a:spcAft>
              <a:buClr>
                <a:schemeClr val="accent2"/>
              </a:buClr>
              <a:buFont typeface="Arial" panose="020B0604020202020204" pitchFamily="34" charset="0"/>
              <a:buChar char="•"/>
              <a:defRPr sz="1500"/>
            </a:lvl4pPr>
            <a:lvl5pPr marL="857250" indent="-171450">
              <a:spcBef>
                <a:spcPts val="750"/>
              </a:spcBef>
              <a:spcAft>
                <a:spcPts val="600"/>
              </a:spcAft>
              <a:buClr>
                <a:schemeClr val="accent2"/>
              </a:buClr>
              <a:buFont typeface="Arial" panose="020B0604020202020204" pitchFamily="34" charset="0"/>
              <a:buChar char="•"/>
              <a:defRPr sz="15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5FB01ADF-164A-96FB-0129-C2A0F0ED0A85}"/>
              </a:ext>
            </a:extLst>
          </p:cNvPr>
          <p:cNvSpPr>
            <a:spLocks noGrp="1"/>
          </p:cNvSpPr>
          <p:nvPr>
            <p:ph sz="half" idx="15" hasCustomPrompt="1"/>
          </p:nvPr>
        </p:nvSpPr>
        <p:spPr>
          <a:xfrm>
            <a:off x="4610922" y="1816916"/>
            <a:ext cx="3909060" cy="4297680"/>
          </a:xfrm>
        </p:spPr>
        <p:txBody>
          <a:bodyPr>
            <a:normAutofit/>
          </a:bodyPr>
          <a:lstStyle>
            <a:lvl1pPr marL="0" indent="0">
              <a:spcBef>
                <a:spcPts val="750"/>
              </a:spcBef>
              <a:spcAft>
                <a:spcPts val="600"/>
              </a:spcAft>
              <a:buNone/>
              <a:defRPr sz="1500"/>
            </a:lvl1pPr>
            <a:lvl2pPr marL="171450" indent="-171450">
              <a:spcBef>
                <a:spcPts val="750"/>
              </a:spcBef>
              <a:spcAft>
                <a:spcPts val="600"/>
              </a:spcAft>
              <a:buClr>
                <a:schemeClr val="accent2"/>
              </a:buClr>
              <a:buFont typeface="Arial" panose="020B0604020202020204" pitchFamily="34" charset="0"/>
              <a:buChar char="•"/>
              <a:defRPr sz="1500"/>
            </a:lvl2pPr>
            <a:lvl3pPr marL="445770" indent="-171450">
              <a:spcBef>
                <a:spcPts val="750"/>
              </a:spcBef>
              <a:spcAft>
                <a:spcPts val="600"/>
              </a:spcAft>
              <a:buClr>
                <a:schemeClr val="accent2"/>
              </a:buClr>
              <a:buFont typeface="Arial" panose="020B0604020202020204" pitchFamily="34" charset="0"/>
              <a:buChar char="•"/>
              <a:defRPr sz="1500"/>
            </a:lvl3pPr>
            <a:lvl4pPr marL="651510" indent="-171450">
              <a:spcBef>
                <a:spcPts val="750"/>
              </a:spcBef>
              <a:spcAft>
                <a:spcPts val="600"/>
              </a:spcAft>
              <a:buClr>
                <a:schemeClr val="accent2"/>
              </a:buClr>
              <a:buFont typeface="Arial" panose="020B0604020202020204" pitchFamily="34" charset="0"/>
              <a:buChar char="•"/>
              <a:defRPr sz="1500"/>
            </a:lvl4pPr>
            <a:lvl5pPr marL="857250" indent="-171450">
              <a:spcBef>
                <a:spcPts val="750"/>
              </a:spcBef>
              <a:spcAft>
                <a:spcPts val="600"/>
              </a:spcAft>
              <a:buClr>
                <a:schemeClr val="accent2"/>
              </a:buClr>
              <a:buFont typeface="Arial" panose="020B0604020202020204" pitchFamily="34" charset="0"/>
              <a:buChar char="•"/>
              <a:defRPr sz="15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C263F0DD-A38B-64B8-7412-087B487E6D47}"/>
              </a:ext>
              <a:ext uri="{C183D7F6-B498-43B3-948B-1728B52AA6E4}">
                <adec:decorative xmlns:adec="http://schemas.microsoft.com/office/drawing/2017/decorative" val="1"/>
              </a:ext>
            </a:extLst>
          </p:cNvPr>
          <p:cNvGrpSpPr/>
          <p:nvPr userDrawn="1"/>
        </p:nvGrpSpPr>
        <p:grpSpPr>
          <a:xfrm>
            <a:off x="92652" y="2"/>
            <a:ext cx="9051348" cy="6857998"/>
            <a:chOff x="123536" y="2"/>
            <a:chExt cx="12068464" cy="6857998"/>
          </a:xfrm>
        </p:grpSpPr>
        <p:sp>
          <p:nvSpPr>
            <p:cNvPr id="12" name="Freeform: Shape 9">
              <a:extLst>
                <a:ext uri="{FF2B5EF4-FFF2-40B4-BE49-F238E27FC236}">
                  <a16:creationId xmlns:a16="http://schemas.microsoft.com/office/drawing/2014/main" id="{44CE2FB7-A856-E3C3-9798-73AAFB7901B8}"/>
                </a:ext>
              </a:extLst>
            </p:cNvPr>
            <p:cNvSpPr/>
            <p:nvPr userDrawn="1"/>
          </p:nvSpPr>
          <p:spPr>
            <a:xfrm>
              <a:off x="5671336"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0">
              <a:extLst>
                <a:ext uri="{FF2B5EF4-FFF2-40B4-BE49-F238E27FC236}">
                  <a16:creationId xmlns:a16="http://schemas.microsoft.com/office/drawing/2014/main" id="{47ED62E5-894A-A8F9-A6DC-4A5C147CDE78}"/>
                </a:ext>
              </a:extLst>
            </p:cNvPr>
            <p:cNvSpPr/>
            <p:nvPr userDrawn="1"/>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1">
              <a:extLst>
                <a:ext uri="{FF2B5EF4-FFF2-40B4-BE49-F238E27FC236}">
                  <a16:creationId xmlns:a16="http://schemas.microsoft.com/office/drawing/2014/main" id="{5C181CD4-C69B-2826-AF23-060D677248A9}"/>
                </a:ext>
              </a:extLst>
            </p:cNvPr>
            <p:cNvSpPr/>
            <p:nvPr userDrawn="1"/>
          </p:nvSpPr>
          <p:spPr>
            <a:xfrm rot="5400000">
              <a:off x="11328915" y="3872201"/>
              <a:ext cx="1214656" cy="511514"/>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9/24/2025</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10583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p>
            <a:r>
              <a:rPr lang="en-US" dirty="0"/>
              <a:t>Click to add title</a:t>
            </a:r>
          </a:p>
        </p:txBody>
      </p:sp>
      <p:sp>
        <p:nvSpPr>
          <p:cNvPr id="11" name="Content Placeholder 2">
            <a:extLst>
              <a:ext uri="{FF2B5EF4-FFF2-40B4-BE49-F238E27FC236}">
                <a16:creationId xmlns:a16="http://schemas.microsoft.com/office/drawing/2014/main" id="{60538251-2B75-FA20-0F29-FB58583E6125}"/>
              </a:ext>
            </a:extLst>
          </p:cNvPr>
          <p:cNvSpPr>
            <a:spLocks noGrp="1"/>
          </p:cNvSpPr>
          <p:nvPr>
            <p:ph sz="half" idx="1" hasCustomPrompt="1"/>
          </p:nvPr>
        </p:nvSpPr>
        <p:spPr>
          <a:xfrm>
            <a:off x="628651" y="1825625"/>
            <a:ext cx="2331719" cy="4297680"/>
          </a:xfrm>
        </p:spPr>
        <p:txBody>
          <a:bodyPr>
            <a:normAutofit/>
          </a:bodyPr>
          <a:lstStyle>
            <a:lvl1pPr marL="171450" indent="-171450">
              <a:spcBef>
                <a:spcPts val="750"/>
              </a:spcBef>
              <a:spcAft>
                <a:spcPts val="600"/>
              </a:spcAft>
              <a:buClr>
                <a:schemeClr val="accent2"/>
              </a:buClr>
              <a:buFont typeface="Arial" panose="020B0604020202020204" pitchFamily="34" charset="0"/>
              <a:buChar char="•"/>
              <a:defRPr sz="1350"/>
            </a:lvl1pPr>
            <a:lvl2pPr marL="214313" indent="-214313">
              <a:spcBef>
                <a:spcPts val="750"/>
              </a:spcBef>
              <a:spcAft>
                <a:spcPts val="600"/>
              </a:spcAft>
              <a:buClr>
                <a:schemeClr val="accent2"/>
              </a:buClr>
              <a:buFont typeface="Arial" panose="020B0604020202020204" pitchFamily="34" charset="0"/>
              <a:buChar char="•"/>
              <a:defRPr sz="1350"/>
            </a:lvl2pPr>
            <a:lvl3pPr marL="488633" indent="-214313">
              <a:spcBef>
                <a:spcPts val="750"/>
              </a:spcBef>
              <a:spcAft>
                <a:spcPts val="600"/>
              </a:spcAft>
              <a:buClr>
                <a:schemeClr val="accent2"/>
              </a:buClr>
              <a:buFont typeface="Arial" panose="020B0604020202020204" pitchFamily="34" charset="0"/>
              <a:buChar char="•"/>
              <a:defRPr sz="1350"/>
            </a:lvl3pPr>
            <a:lvl4pPr marL="694373" indent="-214313">
              <a:spcBef>
                <a:spcPts val="750"/>
              </a:spcBef>
              <a:spcAft>
                <a:spcPts val="600"/>
              </a:spcAft>
              <a:buClr>
                <a:schemeClr val="accent2"/>
              </a:buClr>
              <a:buFont typeface="Arial" panose="020B0604020202020204" pitchFamily="34" charset="0"/>
              <a:buChar char="•"/>
              <a:defRPr sz="1350"/>
            </a:lvl4pPr>
            <a:lvl5pPr marL="900113" indent="-214313">
              <a:spcBef>
                <a:spcPts val="750"/>
              </a:spcBef>
              <a:spcAft>
                <a:spcPts val="600"/>
              </a:spcAft>
              <a:buClr>
                <a:schemeClr val="accent2"/>
              </a:buClr>
              <a:buFont typeface="Arial" panose="020B0604020202020204" pitchFamily="34" charset="0"/>
              <a:buChar char="•"/>
              <a:defRPr sz="135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A06C49DD-8C29-93EA-04F4-22F84080DF5C}"/>
              </a:ext>
            </a:extLst>
          </p:cNvPr>
          <p:cNvSpPr>
            <a:spLocks noGrp="1"/>
          </p:cNvSpPr>
          <p:nvPr>
            <p:ph sz="half" idx="15" hasCustomPrompt="1"/>
          </p:nvPr>
        </p:nvSpPr>
        <p:spPr>
          <a:xfrm>
            <a:off x="3496365" y="1816916"/>
            <a:ext cx="5023617" cy="4297680"/>
          </a:xfrm>
        </p:spPr>
        <p:txBody>
          <a:bodyPr>
            <a:normAutofit/>
          </a:bodyPr>
          <a:lstStyle>
            <a:lvl1pPr marL="0" indent="0">
              <a:spcBef>
                <a:spcPts val="750"/>
              </a:spcBef>
              <a:spcAft>
                <a:spcPts val="600"/>
              </a:spcAft>
              <a:buNone/>
              <a:defRPr sz="1350"/>
            </a:lvl1pPr>
            <a:lvl2pPr marL="171450" indent="-171450">
              <a:spcBef>
                <a:spcPts val="750"/>
              </a:spcBef>
              <a:spcAft>
                <a:spcPts val="600"/>
              </a:spcAft>
              <a:buClr>
                <a:schemeClr val="accent2"/>
              </a:buClr>
              <a:buFont typeface="Arial" panose="020B0604020202020204" pitchFamily="34" charset="0"/>
              <a:buChar char="•"/>
              <a:defRPr sz="1350"/>
            </a:lvl2pPr>
            <a:lvl3pPr marL="445770" indent="-171450">
              <a:spcBef>
                <a:spcPts val="750"/>
              </a:spcBef>
              <a:spcAft>
                <a:spcPts val="600"/>
              </a:spcAft>
              <a:buClr>
                <a:schemeClr val="accent2"/>
              </a:buClr>
              <a:buFont typeface="Arial" panose="020B0604020202020204" pitchFamily="34" charset="0"/>
              <a:buChar char="•"/>
              <a:defRPr sz="1350"/>
            </a:lvl3pPr>
            <a:lvl4pPr marL="651510" indent="-171450">
              <a:spcBef>
                <a:spcPts val="750"/>
              </a:spcBef>
              <a:spcAft>
                <a:spcPts val="600"/>
              </a:spcAft>
              <a:buClr>
                <a:schemeClr val="accent2"/>
              </a:buClr>
              <a:buFont typeface="Arial" panose="020B0604020202020204" pitchFamily="34" charset="0"/>
              <a:buChar char="•"/>
              <a:defRPr sz="1350"/>
            </a:lvl4pPr>
            <a:lvl5pPr marL="857250" indent="-171450">
              <a:spcBef>
                <a:spcPts val="750"/>
              </a:spcBef>
              <a:spcAft>
                <a:spcPts val="600"/>
              </a:spcAft>
              <a:buClr>
                <a:schemeClr val="accent2"/>
              </a:buClr>
              <a:buFont typeface="Arial" panose="020B0604020202020204" pitchFamily="34" charset="0"/>
              <a:buChar char="•"/>
              <a:defRPr sz="135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9/24/2025</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8" name="Freeform: Shape 11">
            <a:extLst>
              <a:ext uri="{FF2B5EF4-FFF2-40B4-BE49-F238E27FC236}">
                <a16:creationId xmlns:a16="http://schemas.microsoft.com/office/drawing/2014/main" id="{1E75594D-82D2-74F6-56EC-46FCD28CBE68}"/>
              </a:ext>
              <a:ext uri="{C183D7F6-B498-43B3-948B-1728B52AA6E4}">
                <adec:decorative xmlns:adec="http://schemas.microsoft.com/office/drawing/2017/decorative" val="1"/>
              </a:ext>
            </a:extLst>
          </p:cNvPr>
          <p:cNvSpPr/>
          <p:nvPr userDrawn="1"/>
        </p:nvSpPr>
        <p:spPr>
          <a:xfrm>
            <a:off x="7496225" y="0"/>
            <a:ext cx="910992" cy="511514"/>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reeform: Shape 13">
            <a:extLst>
              <a:ext uri="{FF2B5EF4-FFF2-40B4-BE49-F238E27FC236}">
                <a16:creationId xmlns:a16="http://schemas.microsoft.com/office/drawing/2014/main" id="{FF4E0F5B-0892-2688-EFD3-284369DA50CD}"/>
              </a:ext>
              <a:ext uri="{C183D7F6-B498-43B3-948B-1728B52AA6E4}">
                <adec:decorative xmlns:adec="http://schemas.microsoft.com/office/drawing/2017/decorative" val="1"/>
              </a:ext>
            </a:extLst>
          </p:cNvPr>
          <p:cNvSpPr/>
          <p:nvPr userDrawn="1"/>
        </p:nvSpPr>
        <p:spPr>
          <a:xfrm rot="10800000">
            <a:off x="6073147" y="5590216"/>
            <a:ext cx="1709807"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71D8715A-3067-732D-C410-868C7CCCF750}"/>
              </a:ext>
              <a:ext uri="{C183D7F6-B498-43B3-948B-1728B52AA6E4}">
                <adec:decorative xmlns:adec="http://schemas.microsoft.com/office/drawing/2017/decorative" val="1"/>
              </a:ext>
            </a:extLst>
          </p:cNvPr>
          <p:cNvCxnSpPr>
            <a:cxnSpLocks/>
          </p:cNvCxnSpPr>
          <p:nvPr userDrawn="1"/>
        </p:nvCxnSpPr>
        <p:spPr>
          <a:xfrm rot="16200000">
            <a:off x="736784" y="5711837"/>
            <a:ext cx="0" cy="1198281"/>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4271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wo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9FE4C84-13A1-72EA-6541-7C8FDDEA71C0}"/>
              </a:ext>
              <a:ext uri="{C183D7F6-B498-43B3-948B-1728B52AA6E4}">
                <adec:decorative xmlns:adec="http://schemas.microsoft.com/office/drawing/2017/decorative" val="1"/>
              </a:ext>
            </a:extLst>
          </p:cNvPr>
          <p:cNvSpPr/>
          <p:nvPr userDrawn="1"/>
        </p:nvSpPr>
        <p:spPr>
          <a:xfrm>
            <a:off x="271172" y="5800859"/>
            <a:ext cx="519012" cy="69201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0468883-4E51-D3BD-E1C6-601ED9B6EF0E}"/>
              </a:ext>
              <a:ext uri="{C183D7F6-B498-43B3-948B-1728B52AA6E4}">
                <adec:decorative xmlns:adec="http://schemas.microsoft.com/office/drawing/2017/decorative" val="1"/>
              </a:ext>
            </a:extLst>
          </p:cNvPr>
          <p:cNvSpPr/>
          <p:nvPr userDrawn="1"/>
        </p:nvSpPr>
        <p:spPr>
          <a:xfrm rot="21438747" flipV="1">
            <a:off x="5975269" y="2530996"/>
            <a:ext cx="3015895"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9">
            <a:extLst>
              <a:ext uri="{FF2B5EF4-FFF2-40B4-BE49-F238E27FC236}">
                <a16:creationId xmlns:a16="http://schemas.microsoft.com/office/drawing/2014/main" id="{111AEF3F-9A86-45CE-4817-E3E6863DC09A}"/>
              </a:ext>
              <a:ext uri="{C183D7F6-B498-43B3-948B-1728B52AA6E4}">
                <adec:decorative xmlns:adec="http://schemas.microsoft.com/office/drawing/2017/decorative" val="1"/>
              </a:ext>
            </a:extLst>
          </p:cNvPr>
          <p:cNvSpPr/>
          <p:nvPr userDrawn="1"/>
        </p:nvSpPr>
        <p:spPr>
          <a:xfrm flipH="1">
            <a:off x="8823592" y="390570"/>
            <a:ext cx="328291" cy="797078"/>
          </a:xfrm>
          <a:custGeom>
            <a:avLst/>
            <a:gdLst>
              <a:gd name="connsiteX0" fmla="*/ 28069 w 437721"/>
              <a:gd name="connsiteY0" fmla="*/ 0 h 797078"/>
              <a:gd name="connsiteX1" fmla="*/ 437721 w 437721"/>
              <a:gd name="connsiteY1" fmla="*/ 398539 h 797078"/>
              <a:gd name="connsiteX2" fmla="*/ 28069 w 437721"/>
              <a:gd name="connsiteY2" fmla="*/ 797078 h 797078"/>
              <a:gd name="connsiteX3" fmla="*/ 0 w 437721"/>
              <a:gd name="connsiteY3" fmla="*/ 794325 h 797078"/>
              <a:gd name="connsiteX4" fmla="*/ 0 w 437721"/>
              <a:gd name="connsiteY4" fmla="*/ 2753 h 797078"/>
              <a:gd name="connsiteX5" fmla="*/ 28069 w 437721"/>
              <a:gd name="connsiteY5" fmla="*/ 0 h 79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721" h="797078">
                <a:moveTo>
                  <a:pt x="28069" y="0"/>
                </a:moveTo>
                <a:cubicBezTo>
                  <a:pt x="254314" y="0"/>
                  <a:pt x="437721" y="178432"/>
                  <a:pt x="437721" y="398539"/>
                </a:cubicBezTo>
                <a:cubicBezTo>
                  <a:pt x="437721" y="618646"/>
                  <a:pt x="254314" y="797078"/>
                  <a:pt x="28069" y="797078"/>
                </a:cubicBezTo>
                <a:lnTo>
                  <a:pt x="0" y="794325"/>
                </a:lnTo>
                <a:lnTo>
                  <a:pt x="0" y="2753"/>
                </a:lnTo>
                <a:lnTo>
                  <a:pt x="28069"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lvl1pPr>
              <a:defRPr/>
            </a:lvl1pPr>
          </a:lstStyle>
          <a:p>
            <a:r>
              <a:rPr lang="en-US" dirty="0"/>
              <a:t>Click to add title</a:t>
            </a:r>
          </a:p>
        </p:txBody>
      </p:sp>
      <p:sp>
        <p:nvSpPr>
          <p:cNvPr id="9" name="Content Placeholder 2">
            <a:extLst>
              <a:ext uri="{FF2B5EF4-FFF2-40B4-BE49-F238E27FC236}">
                <a16:creationId xmlns:a16="http://schemas.microsoft.com/office/drawing/2014/main" id="{F5A792C8-BB21-CDAF-668C-C1EFF45540C6}"/>
              </a:ext>
            </a:extLst>
          </p:cNvPr>
          <p:cNvSpPr>
            <a:spLocks noGrp="1"/>
          </p:cNvSpPr>
          <p:nvPr>
            <p:ph sz="half" idx="13" hasCustomPrompt="1"/>
          </p:nvPr>
        </p:nvSpPr>
        <p:spPr>
          <a:xfrm>
            <a:off x="628650" y="1825625"/>
            <a:ext cx="5200650" cy="4297680"/>
          </a:xfrm>
          <a:noFill/>
        </p:spPr>
        <p:txBody>
          <a:bodyPr vert="horz" lIns="91440" tIns="45720" rIns="91440" bIns="45720" rtlCol="0" anchor="t">
            <a:normAutofit/>
          </a:bodyPr>
          <a:lstStyle>
            <a:lvl1pPr marL="0" indent="0">
              <a:spcBef>
                <a:spcPts val="750"/>
              </a:spcBef>
              <a:spcAft>
                <a:spcPts val="600"/>
              </a:spcAft>
              <a:buNone/>
              <a:defRPr sz="1350"/>
            </a:lvl1pPr>
            <a:lvl2pPr>
              <a:spcBef>
                <a:spcPts val="375"/>
              </a:spcBef>
              <a:spcAft>
                <a:spcPts val="600"/>
              </a:spcAft>
              <a:buClr>
                <a:schemeClr val="accent2"/>
              </a:buClr>
              <a:defRPr sz="1350"/>
            </a:lvl2pPr>
            <a:lvl3pPr>
              <a:spcBef>
                <a:spcPts val="750"/>
              </a:spcBef>
              <a:buClr>
                <a:schemeClr val="accent2"/>
              </a:buClr>
              <a:defRPr sz="1350"/>
            </a:lvl3pPr>
            <a:lvl4pPr>
              <a:spcBef>
                <a:spcPts val="750"/>
              </a:spcBef>
              <a:buClr>
                <a:schemeClr val="accent2"/>
              </a:buClr>
              <a:defRPr sz="1350"/>
            </a:lvl4pPr>
            <a:lvl5pPr>
              <a:spcBef>
                <a:spcPts val="750"/>
              </a:spcBef>
              <a:buClr>
                <a:schemeClr val="accent2"/>
              </a:buClr>
              <a:defRPr sz="135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350" dirty="0">
              <a:latin typeface="Avenir Next LT Pro" panose="020B0504020202020204" pitchFamily="34" charset="77"/>
            </a:endParaRPr>
          </a:p>
        </p:txBody>
      </p:sp>
      <p:sp>
        <p:nvSpPr>
          <p:cNvPr id="4" name="Content Placeholder 3">
            <a:extLst>
              <a:ext uri="{FF2B5EF4-FFF2-40B4-BE49-F238E27FC236}">
                <a16:creationId xmlns:a16="http://schemas.microsoft.com/office/drawing/2014/main" id="{72DFB03A-367B-9ADA-8071-E22871EC115F}"/>
              </a:ext>
            </a:extLst>
          </p:cNvPr>
          <p:cNvSpPr>
            <a:spLocks noGrp="1"/>
          </p:cNvSpPr>
          <p:nvPr>
            <p:ph sz="half" idx="2" hasCustomPrompt="1"/>
          </p:nvPr>
        </p:nvSpPr>
        <p:spPr>
          <a:xfrm>
            <a:off x="5927272" y="1825625"/>
            <a:ext cx="2588078" cy="4297680"/>
          </a:xfrm>
        </p:spPr>
        <p:txBody>
          <a:bodyPr>
            <a:normAutofit/>
          </a:bodyPr>
          <a:lstStyle>
            <a:lvl1pPr marL="0" indent="0">
              <a:spcBef>
                <a:spcPts val="750"/>
              </a:spcBef>
              <a:spcAft>
                <a:spcPts val="600"/>
              </a:spcAft>
              <a:buNone/>
              <a:defRPr sz="1350"/>
            </a:lvl1pPr>
            <a:lvl2pPr marL="557213" indent="-214313">
              <a:spcBef>
                <a:spcPts val="750"/>
              </a:spcBef>
              <a:spcAft>
                <a:spcPts val="600"/>
              </a:spcAft>
              <a:buClr>
                <a:schemeClr val="accent2"/>
              </a:buClr>
              <a:buFont typeface="Arial" panose="020B0604020202020204" pitchFamily="34" charset="0"/>
              <a:buChar char="•"/>
              <a:defRPr sz="1200"/>
            </a:lvl2pPr>
            <a:lvl3pPr marL="900113" indent="-214313">
              <a:spcBef>
                <a:spcPts val="750"/>
              </a:spcBef>
              <a:spcAft>
                <a:spcPts val="600"/>
              </a:spcAft>
              <a:buClr>
                <a:schemeClr val="accent2"/>
              </a:buClr>
              <a:buFont typeface="Arial" panose="020B0604020202020204" pitchFamily="34" charset="0"/>
              <a:buChar char="•"/>
              <a:defRPr sz="1050"/>
            </a:lvl3pPr>
            <a:lvl4pPr marL="1157288" indent="-128588">
              <a:spcBef>
                <a:spcPts val="750"/>
              </a:spcBef>
              <a:spcAft>
                <a:spcPts val="600"/>
              </a:spcAft>
              <a:buClr>
                <a:schemeClr val="accent2"/>
              </a:buClr>
              <a:buFont typeface="Arial" panose="020B0604020202020204" pitchFamily="34" charset="0"/>
              <a:buChar char="•"/>
              <a:defRPr sz="900"/>
            </a:lvl4pPr>
            <a:lvl5pPr marL="1500188" indent="-128588">
              <a:spcBef>
                <a:spcPts val="750"/>
              </a:spcBef>
              <a:spcAft>
                <a:spcPts val="600"/>
              </a:spcAft>
              <a:buClr>
                <a:schemeClr val="accent2"/>
              </a:buClr>
              <a:buFont typeface="Arial" panose="020B0604020202020204" pitchFamily="34" charset="0"/>
              <a:buChar char="•"/>
              <a:defRPr sz="9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9/24/2025</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49036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DAED8-2F2D-4DF9-8595-4C83AAFE7586}" type="slidenum">
              <a:rPr lang="en-US" smtClean="0"/>
              <a:t>‹#›</a:t>
            </a:fld>
            <a:endParaRPr lang="en-US"/>
          </a:p>
        </p:txBody>
      </p:sp>
    </p:spTree>
    <p:extLst>
      <p:ext uri="{BB962C8B-B14F-4D97-AF65-F5344CB8AC3E}">
        <p14:creationId xmlns:p14="http://schemas.microsoft.com/office/powerpoint/2010/main" val="2837410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D3367-87E3-4F1D-9BAD-6A0AC37681CF}" type="slidenum">
              <a:rPr lang="en-US" smtClean="0"/>
              <a:t>‹#›</a:t>
            </a:fld>
            <a:endParaRPr lang="en-US"/>
          </a:p>
        </p:txBody>
      </p:sp>
    </p:spTree>
    <p:extLst>
      <p:ext uri="{BB962C8B-B14F-4D97-AF65-F5344CB8AC3E}">
        <p14:creationId xmlns:p14="http://schemas.microsoft.com/office/powerpoint/2010/main" val="650695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C5BB4C-8677-47A2-B8DF-7B7A63E880A1}" type="slidenum">
              <a:rPr lang="en-US" smtClean="0"/>
              <a:t>‹#›</a:t>
            </a:fld>
            <a:endParaRPr lang="en-US"/>
          </a:p>
        </p:txBody>
      </p:sp>
    </p:spTree>
    <p:extLst>
      <p:ext uri="{BB962C8B-B14F-4D97-AF65-F5344CB8AC3E}">
        <p14:creationId xmlns:p14="http://schemas.microsoft.com/office/powerpoint/2010/main" val="1181885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FB238A-9353-4890-BDDD-F79180B6D7EE}" type="slidenum">
              <a:rPr lang="en-US" smtClean="0"/>
              <a:t>‹#›</a:t>
            </a:fld>
            <a:endParaRPr lang="en-US"/>
          </a:p>
        </p:txBody>
      </p:sp>
    </p:spTree>
    <p:extLst>
      <p:ext uri="{BB962C8B-B14F-4D97-AF65-F5344CB8AC3E}">
        <p14:creationId xmlns:p14="http://schemas.microsoft.com/office/powerpoint/2010/main" val="1315986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381F12-F4F3-43FF-8D47-8C83411E1F97}" type="slidenum">
              <a:rPr lang="en-US" smtClean="0"/>
              <a:t>‹#›</a:t>
            </a:fld>
            <a:endParaRPr lang="en-US"/>
          </a:p>
        </p:txBody>
      </p:sp>
    </p:spTree>
    <p:extLst>
      <p:ext uri="{BB962C8B-B14F-4D97-AF65-F5344CB8AC3E}">
        <p14:creationId xmlns:p14="http://schemas.microsoft.com/office/powerpoint/2010/main" val="298448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A2ECE-EF81-4D86-8E61-3D3F7D90C2E2}" type="slidenum">
              <a:rPr lang="en-US" smtClean="0"/>
              <a:t>‹#›</a:t>
            </a:fld>
            <a:endParaRPr lang="en-US"/>
          </a:p>
        </p:txBody>
      </p:sp>
    </p:spTree>
    <p:extLst>
      <p:ext uri="{BB962C8B-B14F-4D97-AF65-F5344CB8AC3E}">
        <p14:creationId xmlns:p14="http://schemas.microsoft.com/office/powerpoint/2010/main" val="4070924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82202-D511-487B-B489-44D0065D3FA5}" type="slidenum">
              <a:rPr lang="en-US" smtClean="0"/>
              <a:t>‹#›</a:t>
            </a:fld>
            <a:endParaRPr lang="en-US"/>
          </a:p>
        </p:txBody>
      </p:sp>
    </p:spTree>
    <p:extLst>
      <p:ext uri="{BB962C8B-B14F-4D97-AF65-F5344CB8AC3E}">
        <p14:creationId xmlns:p14="http://schemas.microsoft.com/office/powerpoint/2010/main" val="3113204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31">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17B2207-01C4-4C1D-BA1F-688A98761AC3}" type="slidenum">
              <a:rPr lang="en-US" smtClean="0"/>
              <a:t>‹#›</a:t>
            </a:fld>
            <a:endParaRPr lang="en-US"/>
          </a:p>
        </p:txBody>
      </p:sp>
    </p:spTree>
    <p:extLst>
      <p:ext uri="{BB962C8B-B14F-4D97-AF65-F5344CB8AC3E}">
        <p14:creationId xmlns:p14="http://schemas.microsoft.com/office/powerpoint/2010/main" val="273689355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1" r:id="rId28"/>
    <p:sldLayoutId id="2147483702" r:id="rId29"/>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www.edu.ro/legislatie-ordine-ministru"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s://www.rocnee.eu/index.php/dcee-oriz/curriculum-oriz/programe-scolare-front/planuri-cadru-de-invatamant-si-programe-scolare-invatamant-liceal-2023-docx" TargetMode="External"/><Relationship Id="rId2" Type="http://schemas.openxmlformats.org/officeDocument/2006/relationships/hyperlink" Target="https://www.rocnee.eu/index.php/dcee-oriz/curriculum-oriz/programe-scolare-front/programe-scolare-in-vigoare"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s://rocnee.eu/index.php/manuale-scolare/catalog-manuale-scolare-invatamant-preuniversitar-2022-2023-clasele-ix-xii" TargetMode="External"/><Relationship Id="rId2" Type="http://schemas.openxmlformats.org/officeDocument/2006/relationships/hyperlink" Target="https://manuale.edu.ro/" TargetMode="External"/><Relationship Id="rId1" Type="http://schemas.openxmlformats.org/officeDocument/2006/relationships/slideLayout" Target="../slideLayouts/slideLayout2.xml"/><Relationship Id="rId4" Type="http://schemas.openxmlformats.org/officeDocument/2006/relationships/hyperlink" Target="https://rocnee.eu/index.php/dcee-oriz/curriculum-oriz/programe-scolare-front"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www.matearad.ro/"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edu.ro/sites/default/files/_fi%C8%99iere/Legislatie/2025/OMEC_3463_2025.pdf"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edu.ro/sites/default/files/_fi%C8%99iere/Legislatie/2025/OMEC_4350_2025/OMEC_4350_2025.pdf"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rocnee.eu/images/rocnee/fisiere/planuri-cadru/gimnazial/2024/PCI_PS_%C3%8ENV_GIMNAZIAL.pdf"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rocnee.eu/index.php/dcee-oriz/curriculum-oriz/programe-scolare-front/planuri-cadru-de-invatamant-si-programe-scolare-invatamant-liceal-2023-docx"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rocnee.eu/index.php/dcee-oriz/curriculum-oriz/repere-metodologice"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rocnee.eu/index.php?view=article&amp;id=382:informare-privind-asigurarea-manualelor-scolare-pentru-anul-scolar-2025-2026&amp;catid=2" TargetMode="External"/><Relationship Id="rId4" Type="http://schemas.openxmlformats.org/officeDocument/2006/relationships/hyperlink" Target="https://www.edu.ro/OMEC_4350_2025_planuri_cadru_liceu_frecventa"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hyperlink" Target="https://subiecte.edu.ro/2025/" TargetMode="External"/><Relationship Id="rId3" Type="http://schemas.openxmlformats.org/officeDocument/2006/relationships/hyperlink" Target="https://www.edu.ro/sites/default/files/09_07_2025_Dosar_presa_ENVIII_2025_DC.pdf" TargetMode="External"/><Relationship Id="rId7" Type="http://schemas.openxmlformats.org/officeDocument/2006/relationships/hyperlink" Target="https://www.edu.ro/press_rel_96_2025_rezultate_finale_concurs_titularizare_DC" TargetMode="External"/><Relationship Id="rId2" Type="http://schemas.openxmlformats.org/officeDocument/2006/relationships/hyperlink" Target="https://edu.ro/press_rel_83_2025_rezultate_finale_ENVIII_25" TargetMode="External"/><Relationship Id="rId1" Type="http://schemas.openxmlformats.org/officeDocument/2006/relationships/slideLayout" Target="../slideLayouts/slideLayout18.xml"/><Relationship Id="rId6" Type="http://schemas.openxmlformats.org/officeDocument/2006/relationships/hyperlink" Target="https://www.edu.ro/sites/default/files/21_07_2025_Dosar_presa_rezultate_finale_proba_scrisa_definitivat.pdf" TargetMode="External"/><Relationship Id="rId5" Type="http://schemas.openxmlformats.org/officeDocument/2006/relationships/hyperlink" Target="https://www.edu.ro/sites/default/files/Dosar_presa_bacalaureat_iunie_2025_rezultate_finale.pdf" TargetMode="External"/><Relationship Id="rId4" Type="http://schemas.openxmlformats.org/officeDocument/2006/relationships/hyperlink" Target="https://www.edu.ro/press_rel_74_2025_rezultate_prima_sesiune_bacalaureat_DC"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rocnee.eu/index.php/dcee-oriz/curriculum-oriz/programe-scolare-front" TargetMode="External"/><Relationship Id="rId2" Type="http://schemas.openxmlformats.org/officeDocument/2006/relationships/hyperlink" Target="https://www.edu.ro/structura_an_scolar_2025_2026" TargetMode="External"/><Relationship Id="rId1" Type="http://schemas.openxmlformats.org/officeDocument/2006/relationships/slideLayout" Target="../slideLayouts/slideLayout19.xml"/><Relationship Id="rId5" Type="http://schemas.openxmlformats.org/officeDocument/2006/relationships/hyperlink" Target="https://www.edu.ro/OMEC_4350_2025_planuri_cadru_liceu_frecventa_zi" TargetMode="External"/><Relationship Id="rId4" Type="http://schemas.openxmlformats.org/officeDocument/2006/relationships/hyperlink" Target="https://rocnee.eu/images/rocnee/fisiere/curriculum/profilul_absolventului/OM_6731_28.11.2023_MOF_Partea_I_nr._1099.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edu.ro/Repere_metodologice_invatamant_liceal_XI_2023_2024" TargetMode="External"/><Relationship Id="rId2" Type="http://schemas.openxmlformats.org/officeDocument/2006/relationships/hyperlink" Target="https://rocnee.eu/index.php/dcee-oriz/curriculum-oriz/repere-metodologice/repere-metodologice-2024-2025-cls-a-xii-a" TargetMode="External"/><Relationship Id="rId1" Type="http://schemas.openxmlformats.org/officeDocument/2006/relationships/slideLayout" Target="../slideLayouts/slideLayout20.xml"/><Relationship Id="rId6" Type="http://schemas.openxmlformats.org/officeDocument/2006/relationships/hyperlink" Target="https://www.ise.ro/wp-content/uploads/2022/05/Matematica.pdf" TargetMode="External"/><Relationship Id="rId5" Type="http://schemas.openxmlformats.org/officeDocument/2006/relationships/hyperlink" Target="https://www.edu.ro/repere_metodologice_aplicare_curriculum_clasa_IX_an_scolar_2021_2022" TargetMode="External"/><Relationship Id="rId4" Type="http://schemas.openxmlformats.org/officeDocument/2006/relationships/hyperlink" Target="https://rocnee.eu/index.php/dcee-oriz/curriculum-oriz/repere-metodologice/reperemetodologice2022"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digital.educred.ro/red-din-cred/red-gimnaziu" TargetMode="External"/><Relationship Id="rId2" Type="http://schemas.openxmlformats.org/officeDocument/2006/relationships/hyperlink" Target="https://ghiduri.educred.ro/gimnaziu/matematic%C4%83" TargetMode="External"/><Relationship Id="rId1" Type="http://schemas.openxmlformats.org/officeDocument/2006/relationships/slideLayout" Target="../slideLayouts/slideLayout21.xml"/><Relationship Id="rId4" Type="http://schemas.openxmlformats.org/officeDocument/2006/relationships/hyperlink" Target="https://www.eprof.ro/biblioteca-virtuala/resurse-didactic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oecd.org/en/about/programmes/pisa/pisa-test-mathematics.html" TargetMode="External"/><Relationship Id="rId2" Type="http://schemas.openxmlformats.org/officeDocument/2006/relationships/hyperlink" Target="https://www.edu.ro/press_rel_44_2025_studiu_PISA_RO" TargetMode="Externa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hyperlink" Target="https://www.edu.ro/info_derulare_proiect_RECRED" TargetMode="Externa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aspireteachers.ro/datamathlab-inscrieri"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3" Type="http://schemas.openxmlformats.org/officeDocument/2006/relationships/hyperlink" Target="https://www.facebook.com/CEAERomania?__cft__%5b0%5d=AZW8sCxCurdncV_H2GstY68eumCvSlKQX_RoYkaztjRgdAmN3MzF5zq-G3P7pxlheSz673jRlXvB-0fjCbwjXfIlWPcnFqlE6ljbaSxJioXWAQ88EmIXokjp_jjNA-7i2p__QFIA2eHOoMEqf3wVejo7REMjAc_n1pzROcUvl2df1fQBxlmLMTs7WCVdrKlSxc8&amp;__tn__=-UC%2CP-R" TargetMode="External"/><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3" Type="http://schemas.openxmlformats.org/officeDocument/2006/relationships/hyperlink" Target="https://www.facebook.com/hashtag/fizicaaltfel?__eep__=6&amp;__cft__%5b0%5d=AZVDX9aybB-Syh7gH8MNVyFuS69Z5PkpqWCI_j17OByJWVpS-vpyZ6fIJGmOuyiysG6Tf9DXdZfw2981vmywAk0TR7R8FOn-yDBL4VmqhgjPKF935wrf4X_a_7fCo3mESJ0TzehQNL8MGh35p-ECzw4YvByqA27f9Xfp_IcECZTjFH__-lPxdlStb5NBgAItyy4&amp;__tn__=*NK-R" TargetMode="External"/><Relationship Id="rId2" Type="http://schemas.openxmlformats.org/officeDocument/2006/relationships/notesSlide" Target="../notesSlides/notesSlide18.xml"/><Relationship Id="rId1" Type="http://schemas.openxmlformats.org/officeDocument/2006/relationships/slideLayout" Target="../slideLayouts/slideLayout27.xml"/><Relationship Id="rId4" Type="http://schemas.openxmlformats.org/officeDocument/2006/relationships/hyperlink" Target="https://www.facebook.com/hashtag/chimiaaltfel?__eep__=6&amp;__cft__%5b0%5d=AZVDX9aybB-Syh7gH8MNVyFuS69Z5PkpqWCI_j17OByJWVpS-vpyZ6fIJGmOuyiysG6Tf9DXdZfw2981vmywAk0TR7R8FOn-yDBL4VmqhgjPKF935wrf4X_a_7fCo3mESJ0TzehQNL8MGh35p-ECzw4YvByqA27f9Xfp_IcECZTjFH__-lPxdlStb5NBgAItyy4&amp;__tn__=*NK-R"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facebook.com/hashtag/matematicaaltfel?__eep__=6&amp;__cft__%5b0%5d=AZXX3pIYuHkHIHreoKweZPIV9_u_9PyZV_PFSxD4Nhgh8Z__poYWIm_V38GIYEWintLbGBrSr-SHaryHN-_L1BJqd1b7t9ij9nIf96MCNmHPT8nAO4JbhbE-ifRWAqGq1wSiTdJcnRRFaGTPHhSMHDY9DAOBJi0Pe92aWo07TGfFn2jtBoHh2kxP00X9Qq8927g&amp;__tn__=*NK-R" TargetMode="External"/><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71.xml.rels><?xml version="1.0" encoding="UTF-8" standalone="yes"?>
<Relationships xmlns="http://schemas.openxmlformats.org/package/2006/relationships"><Relationship Id="rId3" Type="http://schemas.openxmlformats.org/officeDocument/2006/relationships/hyperlink" Target="https://www.facebook.com/hashtag/matematicaaltfel?__eep__=6&amp;__cft__%5b0%5d=AZXX3pIYuHkHIHreoKweZPIV9_u_9PyZV_PFSxD4Nhgh8Z__poYWIm_V38GIYEWintLbGBrSr-SHaryHN-_L1BJqd1b7t9ij9nIf96MCNmHPT8nAO4JbhbE-ifRWAqGq1wSiTdJcnRRFaGTPHhSMHDY9DAOBJi0Pe92aWo07TGfFn2jtBoHh2kxP00X9Qq8927g&amp;__tn__=*NK-R" TargetMode="External"/><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72.xml.rels><?xml version="1.0" encoding="UTF-8" standalone="yes"?>
<Relationships xmlns="http://schemas.openxmlformats.org/package/2006/relationships"><Relationship Id="rId3" Type="http://schemas.openxmlformats.org/officeDocument/2006/relationships/hyperlink" Target="https://www.facebook.com/hashtag/matematicaaltfel?__eep__=6&amp;__cft__%5b0%5d=AZXX3pIYuHkHIHreoKweZPIV9_u_9PyZV_PFSxD4Nhgh8Z__poYWIm_V38GIYEWintLbGBrSr-SHaryHN-_L1BJqd1b7t9ij9nIf96MCNmHPT8nAO4JbhbE-ifRWAqGq1wSiTdJcnRRFaGTPHhSMHDY9DAOBJi0Pe92aWo07TGfFn2jtBoHh2kxP00X9Qq8927g&amp;__tn__=*NK-R" TargetMode="External"/><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rocnee.eu/index.php/dcee-oriz/curriculum-oriz/programe-scolare-front"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s://digital.educred.r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rocnee.eu/images/rocnee/fisiere/curriculum/repere%20metodologice%2022-23/REPERE_METODOLOGICE_MATEMATICA_2022_2023_2.pdf" TargetMode="External"/><Relationship Id="rId2" Type="http://schemas.openxmlformats.org/officeDocument/2006/relationships/hyperlink" Target="https://www.edu.ro/sites/default/files/17_Repere_metodologice_matematica_0.pdf" TargetMode="External"/><Relationship Id="rId1" Type="http://schemas.openxmlformats.org/officeDocument/2006/relationships/slideLayout" Target="../slideLayouts/slideLayout2.xml"/><Relationship Id="rId5" Type="http://schemas.openxmlformats.org/officeDocument/2006/relationships/hyperlink" Target="https://rocnee.eu/index.php/dcee-oriz/curriculum-oriz/repere-metodologice/repere-metodologice-2024-2025-cls-a-xii-a" TargetMode="External"/><Relationship Id="rId4" Type="http://schemas.openxmlformats.org/officeDocument/2006/relationships/hyperlink" Target="https://www.edu.ro/sites/default/files/_fi%C8%99iere/Minister/2023/preuniversitar_root/repere_metodologice_XI/invatamant_liceal/REPERE_METODOLOGICE_MATEMATICA_2023-2024_CLS_XI.pdf"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D6A640B-6684-4338-9199-6EE758735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BAB052D-92E4-4715-895B-E423230754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728807" cy="6858001"/>
            <a:chOff x="0" y="0"/>
            <a:chExt cx="2305051" cy="6858001"/>
          </a:xfrm>
          <a:solidFill>
            <a:schemeClr val="bg2">
              <a:lumMod val="60000"/>
              <a:lumOff val="40000"/>
              <a:alpha val="60000"/>
            </a:schemeClr>
          </a:solidFill>
          <a:effectLst/>
        </p:grpSpPr>
        <p:sp>
          <p:nvSpPr>
            <p:cNvPr id="14" name="Rectangle 5">
              <a:extLst>
                <a:ext uri="{FF2B5EF4-FFF2-40B4-BE49-F238E27FC236}">
                  <a16:creationId xmlns:a16="http://schemas.microsoft.com/office/drawing/2014/main" id="{F9792D54-14D4-44D6-A491-DEA72C26C37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5" name="Freeform 6">
              <a:extLst>
                <a:ext uri="{FF2B5EF4-FFF2-40B4-BE49-F238E27FC236}">
                  <a16:creationId xmlns:a16="http://schemas.microsoft.com/office/drawing/2014/main" id="{D3CB19E7-637B-4FA1-B5E7-E35CF50AD39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6" name="Freeform 7">
              <a:extLst>
                <a:ext uri="{FF2B5EF4-FFF2-40B4-BE49-F238E27FC236}">
                  <a16:creationId xmlns:a16="http://schemas.microsoft.com/office/drawing/2014/main" id="{B8CED72B-CBE7-450E-BE7C-247E884393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 name="Rectangle 8">
              <a:extLst>
                <a:ext uri="{FF2B5EF4-FFF2-40B4-BE49-F238E27FC236}">
                  <a16:creationId xmlns:a16="http://schemas.microsoft.com/office/drawing/2014/main" id="{3BBD7465-3665-40AE-98E8-F8503EE209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8" name="Freeform 9">
              <a:extLst>
                <a:ext uri="{FF2B5EF4-FFF2-40B4-BE49-F238E27FC236}">
                  <a16:creationId xmlns:a16="http://schemas.microsoft.com/office/drawing/2014/main" id="{86CB6F49-3080-4A29-860D-F8F1AC4AC3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 name="Freeform 10">
              <a:extLst>
                <a:ext uri="{FF2B5EF4-FFF2-40B4-BE49-F238E27FC236}">
                  <a16:creationId xmlns:a16="http://schemas.microsoft.com/office/drawing/2014/main" id="{EA3A8EBB-EC1C-42C6-B409-E065ACD0E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 name="Freeform 11">
              <a:extLst>
                <a:ext uri="{FF2B5EF4-FFF2-40B4-BE49-F238E27FC236}">
                  <a16:creationId xmlns:a16="http://schemas.microsoft.com/office/drawing/2014/main" id="{0F0AAA08-BD9A-4F88-A60C-F2ECB84CE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 name="Freeform 12">
              <a:extLst>
                <a:ext uri="{FF2B5EF4-FFF2-40B4-BE49-F238E27FC236}">
                  <a16:creationId xmlns:a16="http://schemas.microsoft.com/office/drawing/2014/main" id="{44ACFC6E-01EE-4A01-8C39-0C4BC6B4EF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 name="Freeform 13">
              <a:extLst>
                <a:ext uri="{FF2B5EF4-FFF2-40B4-BE49-F238E27FC236}">
                  <a16:creationId xmlns:a16="http://schemas.microsoft.com/office/drawing/2014/main" id="{DDE8B861-702A-45C6-A7C5-D20764B55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 name="Freeform 14">
              <a:extLst>
                <a:ext uri="{FF2B5EF4-FFF2-40B4-BE49-F238E27FC236}">
                  <a16:creationId xmlns:a16="http://schemas.microsoft.com/office/drawing/2014/main" id="{28DFAFFC-4BAC-4606-8F45-47284ED21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 name="Freeform 15">
              <a:extLst>
                <a:ext uri="{FF2B5EF4-FFF2-40B4-BE49-F238E27FC236}">
                  <a16:creationId xmlns:a16="http://schemas.microsoft.com/office/drawing/2014/main" id="{B141C913-8CB4-4E5B-B684-BD40367775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 name="Freeform 16">
              <a:extLst>
                <a:ext uri="{FF2B5EF4-FFF2-40B4-BE49-F238E27FC236}">
                  <a16:creationId xmlns:a16="http://schemas.microsoft.com/office/drawing/2014/main" id="{81E80ADE-DC6D-491B-BAC4-A90D44FD45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6" name="Freeform 17">
              <a:extLst>
                <a:ext uri="{FF2B5EF4-FFF2-40B4-BE49-F238E27FC236}">
                  <a16:creationId xmlns:a16="http://schemas.microsoft.com/office/drawing/2014/main" id="{4A425A61-47B5-41CA-A1D6-21C358B89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7" name="Freeform 18">
              <a:extLst>
                <a:ext uri="{FF2B5EF4-FFF2-40B4-BE49-F238E27FC236}">
                  <a16:creationId xmlns:a16="http://schemas.microsoft.com/office/drawing/2014/main" id="{B44D4532-40A1-4CEB-8A1C-711180D586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8" name="Freeform 19">
              <a:extLst>
                <a:ext uri="{FF2B5EF4-FFF2-40B4-BE49-F238E27FC236}">
                  <a16:creationId xmlns:a16="http://schemas.microsoft.com/office/drawing/2014/main" id="{31056221-3B7D-4E0B-A366-3E03523EF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9" name="Freeform 20">
              <a:extLst>
                <a:ext uri="{FF2B5EF4-FFF2-40B4-BE49-F238E27FC236}">
                  <a16:creationId xmlns:a16="http://schemas.microsoft.com/office/drawing/2014/main" id="{0F4CE988-2CA1-4875-8419-BC9914E7A9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0" name="Freeform 21">
              <a:extLst>
                <a:ext uri="{FF2B5EF4-FFF2-40B4-BE49-F238E27FC236}">
                  <a16:creationId xmlns:a16="http://schemas.microsoft.com/office/drawing/2014/main" id="{D5E11DED-8522-4839-A2C5-9D64FBB031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1" name="Freeform 22">
              <a:extLst>
                <a:ext uri="{FF2B5EF4-FFF2-40B4-BE49-F238E27FC236}">
                  <a16:creationId xmlns:a16="http://schemas.microsoft.com/office/drawing/2014/main" id="{3A1EE55C-F160-4A56-ABFE-5EE18FE21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2" name="Freeform 23">
              <a:extLst>
                <a:ext uri="{FF2B5EF4-FFF2-40B4-BE49-F238E27FC236}">
                  <a16:creationId xmlns:a16="http://schemas.microsoft.com/office/drawing/2014/main" id="{519A9CFB-FBD5-4742-9228-976E852BCC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3" name="Freeform 24">
              <a:extLst>
                <a:ext uri="{FF2B5EF4-FFF2-40B4-BE49-F238E27FC236}">
                  <a16:creationId xmlns:a16="http://schemas.microsoft.com/office/drawing/2014/main" id="{E808A3F5-6663-49E0-B6BB-AFBBCD5087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4" name="Freeform 25">
              <a:extLst>
                <a:ext uri="{FF2B5EF4-FFF2-40B4-BE49-F238E27FC236}">
                  <a16:creationId xmlns:a16="http://schemas.microsoft.com/office/drawing/2014/main" id="{33A492F1-3A43-47FE-8E3E-4BF2B78649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5" name="Freeform 26">
              <a:extLst>
                <a:ext uri="{FF2B5EF4-FFF2-40B4-BE49-F238E27FC236}">
                  <a16:creationId xmlns:a16="http://schemas.microsoft.com/office/drawing/2014/main" id="{2ED7DF23-0B1F-4E17-8EC2-1B74D318FB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6" name="Freeform 27">
              <a:extLst>
                <a:ext uri="{FF2B5EF4-FFF2-40B4-BE49-F238E27FC236}">
                  <a16:creationId xmlns:a16="http://schemas.microsoft.com/office/drawing/2014/main" id="{FE1204BD-7481-4989-957D-B61AEA964A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7" name="Freeform 28">
              <a:extLst>
                <a:ext uri="{FF2B5EF4-FFF2-40B4-BE49-F238E27FC236}">
                  <a16:creationId xmlns:a16="http://schemas.microsoft.com/office/drawing/2014/main" id="{DD3C5673-1874-477D-AE35-B37A9197414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8" name="Freeform 29">
              <a:extLst>
                <a:ext uri="{FF2B5EF4-FFF2-40B4-BE49-F238E27FC236}">
                  <a16:creationId xmlns:a16="http://schemas.microsoft.com/office/drawing/2014/main" id="{DA963A0C-386F-4A9E-89E8-67081094B9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9" name="Freeform 30">
              <a:extLst>
                <a:ext uri="{FF2B5EF4-FFF2-40B4-BE49-F238E27FC236}">
                  <a16:creationId xmlns:a16="http://schemas.microsoft.com/office/drawing/2014/main" id="{D527BB52-D4EE-4CAA-A8A0-53A27DC7FF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0" name="Freeform 31">
              <a:extLst>
                <a:ext uri="{FF2B5EF4-FFF2-40B4-BE49-F238E27FC236}">
                  <a16:creationId xmlns:a16="http://schemas.microsoft.com/office/drawing/2014/main" id="{2A037511-5E0A-4293-81AB-28C5DC96B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1" name="Freeform 32">
              <a:extLst>
                <a:ext uri="{FF2B5EF4-FFF2-40B4-BE49-F238E27FC236}">
                  <a16:creationId xmlns:a16="http://schemas.microsoft.com/office/drawing/2014/main" id="{42A7FE1C-EF14-483B-B5FC-FDC150282A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2" name="Rectangle 33">
              <a:extLst>
                <a:ext uri="{FF2B5EF4-FFF2-40B4-BE49-F238E27FC236}">
                  <a16:creationId xmlns:a16="http://schemas.microsoft.com/office/drawing/2014/main" id="{45A82D49-825B-47BC-8622-A1D54C5C212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43" name="Freeform 34">
              <a:extLst>
                <a:ext uri="{FF2B5EF4-FFF2-40B4-BE49-F238E27FC236}">
                  <a16:creationId xmlns:a16="http://schemas.microsoft.com/office/drawing/2014/main" id="{039D74A5-B4AF-4800-B941-E5F8CD44E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4" name="Freeform 35">
              <a:extLst>
                <a:ext uri="{FF2B5EF4-FFF2-40B4-BE49-F238E27FC236}">
                  <a16:creationId xmlns:a16="http://schemas.microsoft.com/office/drawing/2014/main" id="{70B5D059-1472-474F-BDE6-881B5D1CD7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5" name="Freeform 36">
              <a:extLst>
                <a:ext uri="{FF2B5EF4-FFF2-40B4-BE49-F238E27FC236}">
                  <a16:creationId xmlns:a16="http://schemas.microsoft.com/office/drawing/2014/main" id="{736D79CC-81E0-4C87-ABAC-58197ADBDA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6" name="Freeform 37">
              <a:extLst>
                <a:ext uri="{FF2B5EF4-FFF2-40B4-BE49-F238E27FC236}">
                  <a16:creationId xmlns:a16="http://schemas.microsoft.com/office/drawing/2014/main" id="{7E72BA97-1228-4006-B095-8D9FB45FB1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7" name="Freeform 38">
              <a:extLst>
                <a:ext uri="{FF2B5EF4-FFF2-40B4-BE49-F238E27FC236}">
                  <a16:creationId xmlns:a16="http://schemas.microsoft.com/office/drawing/2014/main" id="{36FA3A99-37FB-4B03-A810-425BC9B379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8" name="Freeform 39">
              <a:extLst>
                <a:ext uri="{FF2B5EF4-FFF2-40B4-BE49-F238E27FC236}">
                  <a16:creationId xmlns:a16="http://schemas.microsoft.com/office/drawing/2014/main" id="{2E45B959-2AD5-4FE4-BF6A-4F011011CF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9" name="Freeform 40">
              <a:extLst>
                <a:ext uri="{FF2B5EF4-FFF2-40B4-BE49-F238E27FC236}">
                  <a16:creationId xmlns:a16="http://schemas.microsoft.com/office/drawing/2014/main" id="{CEE29A17-924F-4EED-A18C-E6A0137E52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0" name="Freeform 41">
              <a:extLst>
                <a:ext uri="{FF2B5EF4-FFF2-40B4-BE49-F238E27FC236}">
                  <a16:creationId xmlns:a16="http://schemas.microsoft.com/office/drawing/2014/main" id="{EFB8BDF1-3A59-4EE5-BFAB-4F4B301E3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1" name="Freeform 42">
              <a:extLst>
                <a:ext uri="{FF2B5EF4-FFF2-40B4-BE49-F238E27FC236}">
                  <a16:creationId xmlns:a16="http://schemas.microsoft.com/office/drawing/2014/main" id="{8F94E417-93B4-4071-A6D1-AE66CA6822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2" name="Freeform 43">
              <a:extLst>
                <a:ext uri="{FF2B5EF4-FFF2-40B4-BE49-F238E27FC236}">
                  <a16:creationId xmlns:a16="http://schemas.microsoft.com/office/drawing/2014/main" id="{A18F44A8-385D-4EB4-A013-7EB252A27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3" name="Freeform 44">
              <a:extLst>
                <a:ext uri="{FF2B5EF4-FFF2-40B4-BE49-F238E27FC236}">
                  <a16:creationId xmlns:a16="http://schemas.microsoft.com/office/drawing/2014/main" id="{B25FB320-9784-4EA9-B1AE-3BF9106E6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4" name="Rectangle 45">
              <a:extLst>
                <a:ext uri="{FF2B5EF4-FFF2-40B4-BE49-F238E27FC236}">
                  <a16:creationId xmlns:a16="http://schemas.microsoft.com/office/drawing/2014/main" id="{C9EB05E6-5BE4-4EE1-9F0C-E8B57B362EA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55" name="Freeform 46">
              <a:extLst>
                <a:ext uri="{FF2B5EF4-FFF2-40B4-BE49-F238E27FC236}">
                  <a16:creationId xmlns:a16="http://schemas.microsoft.com/office/drawing/2014/main" id="{C66CAA98-15DB-4EF7-B2CA-54F523A3C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6" name="Freeform 47">
              <a:extLst>
                <a:ext uri="{FF2B5EF4-FFF2-40B4-BE49-F238E27FC236}">
                  <a16:creationId xmlns:a16="http://schemas.microsoft.com/office/drawing/2014/main" id="{7A30C330-EB27-4D08-82D2-7311A8505E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7" name="Freeform 48">
              <a:extLst>
                <a:ext uri="{FF2B5EF4-FFF2-40B4-BE49-F238E27FC236}">
                  <a16:creationId xmlns:a16="http://schemas.microsoft.com/office/drawing/2014/main" id="{285C54D0-DCD8-43CD-AE6D-00487565C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8" name="Freeform 49">
              <a:extLst>
                <a:ext uri="{FF2B5EF4-FFF2-40B4-BE49-F238E27FC236}">
                  <a16:creationId xmlns:a16="http://schemas.microsoft.com/office/drawing/2014/main" id="{BC525C34-0A4A-4042-8FA3-F64A115AEA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9" name="Freeform 50">
              <a:extLst>
                <a:ext uri="{FF2B5EF4-FFF2-40B4-BE49-F238E27FC236}">
                  <a16:creationId xmlns:a16="http://schemas.microsoft.com/office/drawing/2014/main" id="{870751A2-DBE9-4631-86D3-800E7749160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0" name="Freeform 51">
              <a:extLst>
                <a:ext uri="{FF2B5EF4-FFF2-40B4-BE49-F238E27FC236}">
                  <a16:creationId xmlns:a16="http://schemas.microsoft.com/office/drawing/2014/main" id="{ED6D7806-3E23-488D-80ED-281D3DA72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1" name="Freeform 52">
              <a:extLst>
                <a:ext uri="{FF2B5EF4-FFF2-40B4-BE49-F238E27FC236}">
                  <a16:creationId xmlns:a16="http://schemas.microsoft.com/office/drawing/2014/main" id="{170E0895-F9C9-44BA-AF81-F7938C7E4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2" name="Freeform 53">
              <a:extLst>
                <a:ext uri="{FF2B5EF4-FFF2-40B4-BE49-F238E27FC236}">
                  <a16:creationId xmlns:a16="http://schemas.microsoft.com/office/drawing/2014/main" id="{75AD3DD3-BD4A-4DD9-9AC1-C60E341744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3" name="Freeform 54">
              <a:extLst>
                <a:ext uri="{FF2B5EF4-FFF2-40B4-BE49-F238E27FC236}">
                  <a16:creationId xmlns:a16="http://schemas.microsoft.com/office/drawing/2014/main" id="{D047B55E-0847-4696-8101-A643C3C7E9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4" name="Freeform 55">
              <a:extLst>
                <a:ext uri="{FF2B5EF4-FFF2-40B4-BE49-F238E27FC236}">
                  <a16:creationId xmlns:a16="http://schemas.microsoft.com/office/drawing/2014/main" id="{CB3EF1DB-37BD-463B-A542-7AA57DC9FE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5" name="Freeform 56">
              <a:extLst>
                <a:ext uri="{FF2B5EF4-FFF2-40B4-BE49-F238E27FC236}">
                  <a16:creationId xmlns:a16="http://schemas.microsoft.com/office/drawing/2014/main" id="{95D0E013-2F18-4248-9D83-3BFF25A05C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6" name="Freeform 57">
              <a:extLst>
                <a:ext uri="{FF2B5EF4-FFF2-40B4-BE49-F238E27FC236}">
                  <a16:creationId xmlns:a16="http://schemas.microsoft.com/office/drawing/2014/main" id="{E7D95722-3A1F-4917-8C16-D4D409941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7" name="Freeform 58">
              <a:extLst>
                <a:ext uri="{FF2B5EF4-FFF2-40B4-BE49-F238E27FC236}">
                  <a16:creationId xmlns:a16="http://schemas.microsoft.com/office/drawing/2014/main" id="{A54912BE-A961-4720-992C-09A2D13DE2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sp useBgFill="1">
        <p:nvSpPr>
          <p:cNvPr id="69" name="Round Diagonal Corner Rectangle 7">
            <a:extLst>
              <a:ext uri="{FF2B5EF4-FFF2-40B4-BE49-F238E27FC236}">
                <a16:creationId xmlns:a16="http://schemas.microsoft.com/office/drawing/2014/main" id="{FF5E4228-419E-44B9-B090-94A9540E5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309" y="0"/>
            <a:ext cx="6099691"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490722" y="963613"/>
            <a:ext cx="4510277" cy="4149724"/>
          </a:xfrm>
        </p:spPr>
        <p:txBody>
          <a:bodyPr vert="horz" lIns="91440" tIns="45720" rIns="91440" bIns="45720" rtlCol="0" anchor="ctr">
            <a:normAutofit/>
          </a:bodyPr>
          <a:lstStyle/>
          <a:p>
            <a:r>
              <a:rPr lang="en-US" altLang="en-US" dirty="0"/>
              <a:t>CONSFĂTUIRI JUDEȚENE</a:t>
            </a:r>
            <a:br>
              <a:rPr lang="en-US" altLang="en-US" dirty="0"/>
            </a:br>
            <a:r>
              <a:rPr lang="en-US" altLang="en-US" dirty="0"/>
              <a:t>DISCIPLINA MATEMATICĂ </a:t>
            </a:r>
            <a:br>
              <a:rPr lang="en-US" altLang="en-US" dirty="0"/>
            </a:br>
            <a:r>
              <a:rPr lang="en-US" altLang="en-US" dirty="0"/>
              <a:t>AN ȘCOLAR 2025-2026</a:t>
            </a:r>
          </a:p>
        </p:txBody>
      </p:sp>
      <p:sp>
        <p:nvSpPr>
          <p:cNvPr id="6" name="Title 1"/>
          <p:cNvSpPr txBox="1"/>
          <p:nvPr/>
        </p:nvSpPr>
        <p:spPr bwMode="auto">
          <a:xfrm>
            <a:off x="885428" y="963612"/>
            <a:ext cx="1876702" cy="4149725"/>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normAutofit/>
          </a:bodyPr>
          <a:lstStyle>
            <a:lvl1pPr algn="ctr"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anose="02020603050405020304" pitchFamily="18" charset="0"/>
              </a:defRPr>
            </a:lvl2pPr>
            <a:lvl3pPr algn="l" rtl="0" eaLnBrk="1" fontAlgn="base" hangingPunct="1">
              <a:spcBef>
                <a:spcPct val="0"/>
              </a:spcBef>
              <a:spcAft>
                <a:spcPct val="0"/>
              </a:spcAft>
              <a:defRPr sz="4400">
                <a:solidFill>
                  <a:schemeClr val="tx2"/>
                </a:solidFill>
                <a:latin typeface="Times New Roman" panose="02020603050405020304" pitchFamily="18" charset="0"/>
              </a:defRPr>
            </a:lvl3pPr>
            <a:lvl4pPr algn="l" rtl="0" eaLnBrk="1" fontAlgn="base" hangingPunct="1">
              <a:spcBef>
                <a:spcPct val="0"/>
              </a:spcBef>
              <a:spcAft>
                <a:spcPct val="0"/>
              </a:spcAft>
              <a:defRPr sz="4400">
                <a:solidFill>
                  <a:schemeClr val="tx2"/>
                </a:solidFill>
                <a:latin typeface="Times New Roman" panose="02020603050405020304" pitchFamily="18" charset="0"/>
              </a:defRPr>
            </a:lvl4pPr>
            <a:lvl5pPr algn="l" rtl="0" eaLnBrk="1" fontAlgn="base" hangingPunct="1">
              <a:spcBef>
                <a:spcPct val="0"/>
              </a:spcBef>
              <a:spcAft>
                <a:spcPct val="0"/>
              </a:spcAft>
              <a:defRPr sz="4400">
                <a:solidFill>
                  <a:schemeClr val="tx2"/>
                </a:solidFill>
                <a:latin typeface="Times New Roman" panose="02020603050405020304" pitchFamily="18" charset="0"/>
              </a:defRPr>
            </a:lvl5pPr>
            <a:lvl6pPr marL="457200" algn="l" rtl="0" eaLnBrk="1" fontAlgn="base" hangingPunct="1">
              <a:spcBef>
                <a:spcPct val="0"/>
              </a:spcBef>
              <a:spcAft>
                <a:spcPct val="0"/>
              </a:spcAft>
              <a:defRPr sz="4400">
                <a:solidFill>
                  <a:schemeClr val="tx2"/>
                </a:solidFill>
                <a:latin typeface="Times New Roman" panose="02020603050405020304" pitchFamily="18" charset="0"/>
              </a:defRPr>
            </a:lvl6pPr>
            <a:lvl7pPr marL="914400" algn="l" rtl="0" eaLnBrk="1" fontAlgn="base" hangingPunct="1">
              <a:spcBef>
                <a:spcPct val="0"/>
              </a:spcBef>
              <a:spcAft>
                <a:spcPct val="0"/>
              </a:spcAft>
              <a:defRPr sz="4400">
                <a:solidFill>
                  <a:schemeClr val="tx2"/>
                </a:solidFill>
                <a:latin typeface="Times New Roman" panose="02020603050405020304" pitchFamily="18" charset="0"/>
              </a:defRPr>
            </a:lvl7pPr>
            <a:lvl8pPr marL="1371600" algn="l" rtl="0" eaLnBrk="1" fontAlgn="base" hangingPunct="1">
              <a:spcBef>
                <a:spcPct val="0"/>
              </a:spcBef>
              <a:spcAft>
                <a:spcPct val="0"/>
              </a:spcAft>
              <a:defRPr sz="4400">
                <a:solidFill>
                  <a:schemeClr val="tx2"/>
                </a:solidFill>
                <a:latin typeface="Times New Roman" panose="02020603050405020304" pitchFamily="18" charset="0"/>
              </a:defRPr>
            </a:lvl8pPr>
            <a:lvl9pPr marL="1828800" algn="l" rtl="0" eaLnBrk="1" fontAlgn="base" hangingPunct="1">
              <a:spcBef>
                <a:spcPct val="0"/>
              </a:spcBef>
              <a:spcAft>
                <a:spcPct val="0"/>
              </a:spcAft>
              <a:defRPr sz="4400">
                <a:solidFill>
                  <a:schemeClr val="tx2"/>
                </a:solidFill>
                <a:latin typeface="Times New Roman" panose="02020603050405020304" pitchFamily="18" charset="0"/>
              </a:defRPr>
            </a:lvl9pPr>
          </a:lstStyle>
          <a:p>
            <a:pPr algn="r">
              <a:lnSpc>
                <a:spcPct val="120000"/>
              </a:lnSpc>
              <a:spcBef>
                <a:spcPts val="1000"/>
              </a:spcBef>
              <a:buSzPct val="125000"/>
            </a:pPr>
            <a:r>
              <a:rPr lang="en-US" altLang="en-US" sz="2000" cap="all">
                <a:solidFill>
                  <a:schemeClr val="tx1"/>
                </a:solidFill>
                <a:latin typeface="+mn-lt"/>
                <a:ea typeface="+mn-ea"/>
                <a:cs typeface="+mn-cs"/>
              </a:rPr>
              <a:t>INSPECTORATUL ȘCOLAR JUDEȚEAN ARAD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E2CCF-4E4E-4159-9634-877AC7889B7F}"/>
              </a:ext>
            </a:extLst>
          </p:cNvPr>
          <p:cNvSpPr>
            <a:spLocks noGrp="1"/>
          </p:cNvSpPr>
          <p:nvPr>
            <p:ph type="title"/>
          </p:nvPr>
        </p:nvSpPr>
        <p:spPr/>
        <p:txBody>
          <a:bodyPr/>
          <a:lstStyle/>
          <a:p>
            <a:r>
              <a:rPr lang="ro-RO" sz="4400" dirty="0">
                <a:effectLst/>
                <a:latin typeface="Times New Roman" panose="02020603050405020304" pitchFamily="18" charset="0"/>
                <a:ea typeface="SimSun" panose="02010600030101010101" pitchFamily="2" charset="-122"/>
              </a:rPr>
              <a:t>Analiza activității în anul școlar 202</a:t>
            </a:r>
            <a:r>
              <a:rPr lang="en-US" sz="4400" dirty="0">
                <a:effectLst/>
                <a:latin typeface="Times New Roman" panose="02020603050405020304" pitchFamily="18" charset="0"/>
                <a:ea typeface="SimSun" panose="02010600030101010101" pitchFamily="2" charset="-122"/>
              </a:rPr>
              <a:t>4</a:t>
            </a:r>
            <a:r>
              <a:rPr lang="ro-RO" sz="4400" dirty="0">
                <a:effectLst/>
                <a:latin typeface="Times New Roman" panose="02020603050405020304" pitchFamily="18" charset="0"/>
                <a:ea typeface="SimSun" panose="02010600030101010101" pitchFamily="2" charset="-122"/>
              </a:rPr>
              <a:t>-202</a:t>
            </a:r>
            <a:r>
              <a:rPr lang="en-US" sz="4400" dirty="0">
                <a:effectLst/>
                <a:latin typeface="Times New Roman" panose="02020603050405020304" pitchFamily="18" charset="0"/>
                <a:ea typeface="SimSun" panose="02010600030101010101" pitchFamily="2" charset="-122"/>
              </a:rPr>
              <a:t>5</a:t>
            </a:r>
            <a:endParaRPr lang="en-US" dirty="0"/>
          </a:p>
        </p:txBody>
      </p:sp>
      <p:sp>
        <p:nvSpPr>
          <p:cNvPr id="3" name="Content Placeholder 2">
            <a:extLst>
              <a:ext uri="{FF2B5EF4-FFF2-40B4-BE49-F238E27FC236}">
                <a16:creationId xmlns:a16="http://schemas.microsoft.com/office/drawing/2014/main" id="{A4CA2CBC-A0B2-4351-84F0-99F60E546A47}"/>
              </a:ext>
            </a:extLst>
          </p:cNvPr>
          <p:cNvSpPr>
            <a:spLocks noGrp="1"/>
          </p:cNvSpPr>
          <p:nvPr>
            <p:ph idx="1"/>
          </p:nvPr>
        </p:nvSpPr>
        <p:spPr>
          <a:xfrm>
            <a:off x="856060" y="2015390"/>
            <a:ext cx="7429499" cy="3541714"/>
          </a:xfrm>
        </p:spPr>
        <p:txBody>
          <a:bodyPr/>
          <a:lstStyle/>
          <a:p>
            <a:r>
              <a:rPr lang="en-US" sz="3000" dirty="0" err="1"/>
              <a:t>Examenul</a:t>
            </a:r>
            <a:r>
              <a:rPr lang="en-US" sz="3000" dirty="0"/>
              <a:t> </a:t>
            </a:r>
            <a:r>
              <a:rPr lang="en-US" sz="3000" dirty="0" err="1"/>
              <a:t>național</a:t>
            </a:r>
            <a:r>
              <a:rPr lang="en-US" sz="3000" dirty="0"/>
              <a:t> de </a:t>
            </a:r>
            <a:r>
              <a:rPr lang="en-US" sz="3000" dirty="0" err="1"/>
              <a:t>bacalaureat</a:t>
            </a:r>
            <a:r>
              <a:rPr lang="en-US" sz="3000" dirty="0"/>
              <a:t>, </a:t>
            </a:r>
            <a:r>
              <a:rPr lang="en-US" sz="3000" dirty="0" err="1"/>
              <a:t>sesiunea</a:t>
            </a:r>
            <a:r>
              <a:rPr lang="en-US" sz="3000" dirty="0"/>
              <a:t> </a:t>
            </a:r>
            <a:r>
              <a:rPr lang="en-US" sz="3000" dirty="0" err="1"/>
              <a:t>iunie</a:t>
            </a:r>
            <a:r>
              <a:rPr lang="en-US" sz="3000" dirty="0"/>
              <a:t> 2025, </a:t>
            </a:r>
            <a:r>
              <a:rPr lang="en-US" sz="3000" dirty="0" err="1"/>
              <a:t>Matematică</a:t>
            </a:r>
            <a:endParaRPr lang="en-US" sz="3000" dirty="0"/>
          </a:p>
          <a:p>
            <a:pPr marL="0" indent="0">
              <a:buNone/>
            </a:pPr>
            <a:endParaRPr lang="en-US" dirty="0"/>
          </a:p>
        </p:txBody>
      </p:sp>
      <p:graphicFrame>
        <p:nvGraphicFramePr>
          <p:cNvPr id="5" name="Table 4">
            <a:extLst>
              <a:ext uri="{FF2B5EF4-FFF2-40B4-BE49-F238E27FC236}">
                <a16:creationId xmlns:a16="http://schemas.microsoft.com/office/drawing/2014/main" id="{759A665E-A32B-7093-A4CB-4EE11F1BEE51}"/>
              </a:ext>
            </a:extLst>
          </p:cNvPr>
          <p:cNvGraphicFramePr>
            <a:graphicFrameLocks noGrp="1"/>
          </p:cNvGraphicFramePr>
          <p:nvPr>
            <p:extLst>
              <p:ext uri="{D42A27DB-BD31-4B8C-83A1-F6EECF244321}">
                <p14:modId xmlns:p14="http://schemas.microsoft.com/office/powerpoint/2010/main" val="2113997882"/>
              </p:ext>
            </p:extLst>
          </p:nvPr>
        </p:nvGraphicFramePr>
        <p:xfrm>
          <a:off x="214324" y="3212976"/>
          <a:ext cx="8712969" cy="3541714"/>
        </p:xfrm>
        <a:graphic>
          <a:graphicData uri="http://schemas.openxmlformats.org/drawingml/2006/table">
            <a:tbl>
              <a:tblPr firstRow="1" firstCol="1" bandRow="1">
                <a:tableStyleId>{5C22544A-7EE6-4342-B048-85BDC9FD1C3A}</a:tableStyleId>
              </a:tblPr>
              <a:tblGrid>
                <a:gridCol w="881746">
                  <a:extLst>
                    <a:ext uri="{9D8B030D-6E8A-4147-A177-3AD203B41FA5}">
                      <a16:colId xmlns:a16="http://schemas.microsoft.com/office/drawing/2014/main" val="1680938233"/>
                    </a:ext>
                  </a:extLst>
                </a:gridCol>
                <a:gridCol w="632574">
                  <a:extLst>
                    <a:ext uri="{9D8B030D-6E8A-4147-A177-3AD203B41FA5}">
                      <a16:colId xmlns:a16="http://schemas.microsoft.com/office/drawing/2014/main" val="2077149481"/>
                    </a:ext>
                  </a:extLst>
                </a:gridCol>
                <a:gridCol w="824678">
                  <a:extLst>
                    <a:ext uri="{9D8B030D-6E8A-4147-A177-3AD203B41FA5}">
                      <a16:colId xmlns:a16="http://schemas.microsoft.com/office/drawing/2014/main" val="3988481638"/>
                    </a:ext>
                  </a:extLst>
                </a:gridCol>
                <a:gridCol w="740281">
                  <a:extLst>
                    <a:ext uri="{9D8B030D-6E8A-4147-A177-3AD203B41FA5}">
                      <a16:colId xmlns:a16="http://schemas.microsoft.com/office/drawing/2014/main" val="1743706585"/>
                    </a:ext>
                  </a:extLst>
                </a:gridCol>
                <a:gridCol w="740281">
                  <a:extLst>
                    <a:ext uri="{9D8B030D-6E8A-4147-A177-3AD203B41FA5}">
                      <a16:colId xmlns:a16="http://schemas.microsoft.com/office/drawing/2014/main" val="2286059811"/>
                    </a:ext>
                  </a:extLst>
                </a:gridCol>
                <a:gridCol w="740281">
                  <a:extLst>
                    <a:ext uri="{9D8B030D-6E8A-4147-A177-3AD203B41FA5}">
                      <a16:colId xmlns:a16="http://schemas.microsoft.com/office/drawing/2014/main" val="1044072816"/>
                    </a:ext>
                  </a:extLst>
                </a:gridCol>
                <a:gridCol w="740281">
                  <a:extLst>
                    <a:ext uri="{9D8B030D-6E8A-4147-A177-3AD203B41FA5}">
                      <a16:colId xmlns:a16="http://schemas.microsoft.com/office/drawing/2014/main" val="1789674318"/>
                    </a:ext>
                  </a:extLst>
                </a:gridCol>
                <a:gridCol w="740281">
                  <a:extLst>
                    <a:ext uri="{9D8B030D-6E8A-4147-A177-3AD203B41FA5}">
                      <a16:colId xmlns:a16="http://schemas.microsoft.com/office/drawing/2014/main" val="2930409495"/>
                    </a:ext>
                  </a:extLst>
                </a:gridCol>
                <a:gridCol w="667940">
                  <a:extLst>
                    <a:ext uri="{9D8B030D-6E8A-4147-A177-3AD203B41FA5}">
                      <a16:colId xmlns:a16="http://schemas.microsoft.com/office/drawing/2014/main" val="3564123585"/>
                    </a:ext>
                  </a:extLst>
                </a:gridCol>
                <a:gridCol w="740281">
                  <a:extLst>
                    <a:ext uri="{9D8B030D-6E8A-4147-A177-3AD203B41FA5}">
                      <a16:colId xmlns:a16="http://schemas.microsoft.com/office/drawing/2014/main" val="210758077"/>
                    </a:ext>
                  </a:extLst>
                </a:gridCol>
                <a:gridCol w="716168">
                  <a:extLst>
                    <a:ext uri="{9D8B030D-6E8A-4147-A177-3AD203B41FA5}">
                      <a16:colId xmlns:a16="http://schemas.microsoft.com/office/drawing/2014/main" val="768646890"/>
                    </a:ext>
                  </a:extLst>
                </a:gridCol>
                <a:gridCol w="548177">
                  <a:extLst>
                    <a:ext uri="{9D8B030D-6E8A-4147-A177-3AD203B41FA5}">
                      <a16:colId xmlns:a16="http://schemas.microsoft.com/office/drawing/2014/main" val="2783223993"/>
                    </a:ext>
                  </a:extLst>
                </a:gridCol>
              </a:tblGrid>
              <a:tr h="848605">
                <a:tc>
                  <a:txBody>
                    <a:bodyPr/>
                    <a:lstStyle/>
                    <a:p>
                      <a:pPr algn="ctr">
                        <a:buNone/>
                      </a:pPr>
                      <a:r>
                        <a:rPr lang="ro-RO" sz="1200" dirty="0">
                          <a:effectLst/>
                        </a:rPr>
                        <a:t>Formă de învățământ</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200">
                          <a:effectLst/>
                        </a:rPr>
                        <a:t>Nr. Cand.  Înscriși</a:t>
                      </a:r>
                      <a:endParaRPr lang="en-US"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200" dirty="0">
                          <a:effectLst/>
                        </a:rPr>
                        <a:t>Nr. </a:t>
                      </a:r>
                      <a:endParaRPr lang="en-US" sz="1200" dirty="0">
                        <a:effectLst/>
                      </a:endParaRPr>
                    </a:p>
                    <a:p>
                      <a:pPr algn="ctr">
                        <a:buNone/>
                      </a:pPr>
                      <a:r>
                        <a:rPr lang="ro-RO" sz="1200" dirty="0" err="1">
                          <a:effectLst/>
                        </a:rPr>
                        <a:t>Cand</a:t>
                      </a:r>
                      <a:r>
                        <a:rPr lang="ro-RO" sz="1200" dirty="0">
                          <a:effectLst/>
                        </a:rPr>
                        <a:t>.  Promovați</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200" dirty="0">
                          <a:effectLst/>
                        </a:rPr>
                        <a:t>Note: 5-5,99</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200" dirty="0">
                          <a:effectLst/>
                        </a:rPr>
                        <a:t>Note: 6-6,99</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200" dirty="0">
                          <a:effectLst/>
                        </a:rPr>
                        <a:t>Note: 7-7,99</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200" dirty="0">
                          <a:effectLst/>
                        </a:rPr>
                        <a:t>Note: 8-8,99</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200" dirty="0">
                          <a:effectLst/>
                        </a:rPr>
                        <a:t>Note: 9-9,99</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200" dirty="0">
                          <a:effectLst/>
                        </a:rPr>
                        <a:t>Note: 10</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200" dirty="0">
                          <a:effectLst/>
                        </a:rPr>
                        <a:t>Nr. </a:t>
                      </a:r>
                      <a:r>
                        <a:rPr lang="ro-RO" sz="1200" dirty="0" err="1">
                          <a:effectLst/>
                        </a:rPr>
                        <a:t>Cand</a:t>
                      </a:r>
                      <a:r>
                        <a:rPr lang="ro-RO" sz="1200" dirty="0">
                          <a:effectLst/>
                        </a:rPr>
                        <a:t>. Respinși</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200" dirty="0">
                          <a:effectLst/>
                        </a:rPr>
                        <a:t>Nr. </a:t>
                      </a:r>
                      <a:r>
                        <a:rPr lang="ro-RO" sz="1200" dirty="0" err="1">
                          <a:effectLst/>
                        </a:rPr>
                        <a:t>Cand</a:t>
                      </a:r>
                      <a:r>
                        <a:rPr lang="ro-RO" sz="1200" dirty="0">
                          <a:effectLst/>
                        </a:rPr>
                        <a:t>. </a:t>
                      </a:r>
                      <a:r>
                        <a:rPr lang="ro-RO" sz="1200" dirty="0" err="1">
                          <a:effectLst/>
                        </a:rPr>
                        <a:t>Neprez</a:t>
                      </a:r>
                      <a:r>
                        <a:rPr lang="ro-RO" sz="1200" dirty="0">
                          <a:effectLst/>
                        </a:rPr>
                        <a:t>.</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200" dirty="0">
                          <a:effectLst/>
                        </a:rPr>
                        <a:t>Nr. </a:t>
                      </a:r>
                      <a:r>
                        <a:rPr lang="ro-RO" sz="1200" dirty="0" err="1">
                          <a:effectLst/>
                        </a:rPr>
                        <a:t>Cand</a:t>
                      </a:r>
                      <a:r>
                        <a:rPr lang="ro-RO" sz="1200" dirty="0">
                          <a:effectLst/>
                        </a:rPr>
                        <a:t>. </a:t>
                      </a:r>
                      <a:r>
                        <a:rPr lang="ro-RO" sz="1200" dirty="0" err="1">
                          <a:effectLst/>
                        </a:rPr>
                        <a:t>Elim</a:t>
                      </a:r>
                      <a:r>
                        <a:rPr lang="ro-RO" sz="1200" dirty="0">
                          <a:effectLst/>
                        </a:rPr>
                        <a:t>.</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512304014"/>
                  </a:ext>
                </a:extLst>
              </a:tr>
              <a:tr h="685552">
                <a:tc>
                  <a:txBody>
                    <a:bodyPr/>
                    <a:lstStyle/>
                    <a:p>
                      <a:pPr algn="ctr">
                        <a:buNone/>
                      </a:pPr>
                      <a:r>
                        <a:rPr lang="ro-RO" sz="1300">
                          <a:effectLst/>
                        </a:rPr>
                        <a:t>Zi</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1329</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976 (76,07%)</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232 (23,77%)</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206 (21,11%)</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164 (16,8%)</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168 (17,21%)</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167 (17,11%)</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39 (4%)</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306 (23,85%)</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46 (3,46%)</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1 (0,08%)</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571288531"/>
                  </a:ext>
                </a:extLst>
              </a:tr>
              <a:tr h="685552">
                <a:tc>
                  <a:txBody>
                    <a:bodyPr/>
                    <a:lstStyle/>
                    <a:p>
                      <a:pPr algn="ctr">
                        <a:buNone/>
                      </a:pPr>
                      <a:r>
                        <a:rPr lang="ro-RO" sz="1300">
                          <a:effectLst/>
                        </a:rPr>
                        <a:t>Seral</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27</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6 (31,58%)</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3 (50%)</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3 (50%)</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0 (0%)</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0 (0%)</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0 (0%)</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0 (0%)</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13 (68,42%)</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8 (29,63%)</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0 (0%)</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887220161"/>
                  </a:ext>
                </a:extLst>
              </a:tr>
              <a:tr h="636453">
                <a:tc>
                  <a:txBody>
                    <a:bodyPr/>
                    <a:lstStyle/>
                    <a:p>
                      <a:pPr algn="ctr">
                        <a:buNone/>
                      </a:pPr>
                      <a:r>
                        <a:rPr lang="ro-RO" sz="1300">
                          <a:effectLst/>
                        </a:rPr>
                        <a:t>Frecvență redusă</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7</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6 (85,71%)</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4 (66,67%)</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1 (16,67%)</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1 (16,67%)</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0 (0%)</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0 (0%)</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0 (0%)</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1 (14,29%)</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0 (0%)</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0 (0%)</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315800042"/>
                  </a:ext>
                </a:extLst>
              </a:tr>
              <a:tr h="685552">
                <a:tc>
                  <a:txBody>
                    <a:bodyPr/>
                    <a:lstStyle/>
                    <a:p>
                      <a:pPr algn="ctr">
                        <a:buNone/>
                      </a:pPr>
                      <a:r>
                        <a:rPr lang="ro-RO" sz="1300">
                          <a:effectLst/>
                        </a:rPr>
                        <a:t>TOTAL</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1363</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988 (75,48%)</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239 (24,19%)</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210 (21,26%)</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165 (16,7%)</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168 (17%)</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167 (16,9%)</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39 (3,95%)</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320 (24,45%)</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a:effectLst/>
                        </a:rPr>
                        <a:t>54 (3,96%)</a:t>
                      </a:r>
                      <a:endParaRPr lang="en-US" sz="13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1300" dirty="0">
                          <a:effectLst/>
                        </a:rPr>
                        <a:t>1 (0,08%)</a:t>
                      </a:r>
                      <a:endParaRPr lang="en-US" sz="13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86976967"/>
                  </a:ext>
                </a:extLst>
              </a:tr>
            </a:tbl>
          </a:graphicData>
        </a:graphic>
      </p:graphicFrame>
    </p:spTree>
    <p:extLst>
      <p:ext uri="{BB962C8B-B14F-4D97-AF65-F5344CB8AC3E}">
        <p14:creationId xmlns:p14="http://schemas.microsoft.com/office/powerpoint/2010/main" val="21789443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tLang="en-GB"/>
              <a:t>Cercuri pedagogice </a:t>
            </a:r>
            <a:endParaRPr lang="ro-RO" altLang="en-GB" dirty="0"/>
          </a:p>
        </p:txBody>
      </p:sp>
      <p:sp>
        <p:nvSpPr>
          <p:cNvPr id="3" name="Content Placeholder 2"/>
          <p:cNvSpPr>
            <a:spLocks noGrp="1"/>
          </p:cNvSpPr>
          <p:nvPr>
            <p:ph idx="1"/>
          </p:nvPr>
        </p:nvSpPr>
        <p:spPr>
          <a:xfrm>
            <a:off x="179387" y="1916832"/>
            <a:ext cx="8785225" cy="4191000"/>
          </a:xfrm>
        </p:spPr>
        <p:txBody>
          <a:bodyPr/>
          <a:lstStyle/>
          <a:p>
            <a:pPr algn="just"/>
            <a:r>
              <a:rPr lang="en-US" altLang="en-GB" sz="2200" dirty="0"/>
              <a:t>Arad 4 </a:t>
            </a:r>
            <a:r>
              <a:rPr lang="ro-RO" altLang="en-GB" sz="2200" dirty="0"/>
              <a:t>– </a:t>
            </a:r>
            <a:r>
              <a:rPr lang="en-US" altLang="en-GB" sz="2200" b="1" dirty="0" err="1"/>
              <a:t>Aldescu</a:t>
            </a:r>
            <a:r>
              <a:rPr lang="en-US" altLang="en-GB" sz="2200" b="1" dirty="0"/>
              <a:t> Mirela, </a:t>
            </a:r>
            <a:r>
              <a:rPr lang="en-US" altLang="en-GB" sz="2200" dirty="0" err="1">
                <a:sym typeface="+mn-ea"/>
              </a:rPr>
              <a:t>Colegiul</a:t>
            </a:r>
            <a:r>
              <a:rPr lang="en-US" altLang="en-GB" sz="2200" dirty="0">
                <a:sym typeface="+mn-ea"/>
              </a:rPr>
              <a:t> </a:t>
            </a:r>
            <a:r>
              <a:rPr lang="en-US" altLang="en-GB" sz="2200" dirty="0" err="1">
                <a:sym typeface="+mn-ea"/>
              </a:rPr>
              <a:t>Național</a:t>
            </a:r>
            <a:r>
              <a:rPr lang="en-US" altLang="en-GB" sz="2200" dirty="0">
                <a:sym typeface="+mn-ea"/>
              </a:rPr>
              <a:t> </a:t>
            </a:r>
            <a:r>
              <a:rPr lang="ro-RO" altLang="en-GB" sz="2200" dirty="0">
                <a:sym typeface="+mn-ea"/>
              </a:rPr>
              <a:t>„</a:t>
            </a:r>
            <a:r>
              <a:rPr lang="en-US" altLang="en-GB" sz="2200" dirty="0" err="1">
                <a:sym typeface="+mn-ea"/>
              </a:rPr>
              <a:t>Vasile</a:t>
            </a:r>
            <a:r>
              <a:rPr lang="en-US" altLang="en-GB" sz="2200" dirty="0">
                <a:sym typeface="+mn-ea"/>
              </a:rPr>
              <a:t> </a:t>
            </a:r>
            <a:r>
              <a:rPr lang="en-US" altLang="en-GB" sz="2200" dirty="0" err="1">
                <a:sym typeface="+mn-ea"/>
              </a:rPr>
              <a:t>Goldiș</a:t>
            </a:r>
            <a:r>
              <a:rPr lang="ro-RO" altLang="en-GB" sz="2200" dirty="0">
                <a:sym typeface="+mn-ea"/>
              </a:rPr>
              <a:t>”</a:t>
            </a:r>
            <a:r>
              <a:rPr lang="en-US" altLang="en-GB" sz="2200" dirty="0">
                <a:sym typeface="+mn-ea"/>
              </a:rPr>
              <a:t> </a:t>
            </a:r>
            <a:r>
              <a:rPr lang="ro-RO" altLang="en-GB" sz="2200" dirty="0">
                <a:sym typeface="+mn-ea"/>
              </a:rPr>
              <a:t>Arad</a:t>
            </a:r>
            <a:endParaRPr lang="en-US" altLang="en-GB" sz="2200" dirty="0">
              <a:sym typeface="+mn-ea"/>
            </a:endParaRPr>
          </a:p>
        </p:txBody>
      </p:sp>
      <p:graphicFrame>
        <p:nvGraphicFramePr>
          <p:cNvPr id="4" name="Table 3">
            <a:extLst>
              <a:ext uri="{FF2B5EF4-FFF2-40B4-BE49-F238E27FC236}">
                <a16:creationId xmlns:a16="http://schemas.microsoft.com/office/drawing/2014/main" id="{2C577F53-FD5F-430B-B2AE-79C533EBBEF3}"/>
              </a:ext>
            </a:extLst>
          </p:cNvPr>
          <p:cNvGraphicFramePr>
            <a:graphicFrameLocks noGrp="1"/>
          </p:cNvGraphicFramePr>
          <p:nvPr>
            <p:extLst>
              <p:ext uri="{D42A27DB-BD31-4B8C-83A1-F6EECF244321}">
                <p14:modId xmlns:p14="http://schemas.microsoft.com/office/powerpoint/2010/main" val="3614304122"/>
              </p:ext>
            </p:extLst>
          </p:nvPr>
        </p:nvGraphicFramePr>
        <p:xfrm>
          <a:off x="395536" y="2420888"/>
          <a:ext cx="7920880" cy="4261856"/>
        </p:xfrm>
        <a:graphic>
          <a:graphicData uri="http://schemas.openxmlformats.org/drawingml/2006/table">
            <a:tbl>
              <a:tblPr>
                <a:tableStyleId>{5C22544A-7EE6-4342-B048-85BDC9FD1C3A}</a:tableStyleId>
              </a:tblPr>
              <a:tblGrid>
                <a:gridCol w="7920880">
                  <a:extLst>
                    <a:ext uri="{9D8B030D-6E8A-4147-A177-3AD203B41FA5}">
                      <a16:colId xmlns:a16="http://schemas.microsoft.com/office/drawing/2014/main" val="1093243312"/>
                    </a:ext>
                  </a:extLst>
                </a:gridCol>
              </a:tblGrid>
              <a:tr h="266366">
                <a:tc>
                  <a:txBody>
                    <a:bodyPr/>
                    <a:lstStyle/>
                    <a:p>
                      <a:pPr algn="l" fontAlgn="b"/>
                      <a:r>
                        <a:rPr lang="en-US" sz="1600" u="none" strike="noStrike">
                          <a:effectLst/>
                        </a:rPr>
                        <a:t>COLEGIUL NAŢIONAL "VASILE GOLDIŞ" ARAD</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722396949"/>
                  </a:ext>
                </a:extLst>
              </a:tr>
              <a:tr h="266366">
                <a:tc>
                  <a:txBody>
                    <a:bodyPr/>
                    <a:lstStyle/>
                    <a:p>
                      <a:pPr algn="l" fontAlgn="b"/>
                      <a:r>
                        <a:rPr lang="en-US" sz="1600" u="none" strike="noStrike">
                          <a:effectLst/>
                        </a:rPr>
                        <a:t>LICEUL CU PROGRAM SPORTIV ARAD</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490474557"/>
                  </a:ext>
                </a:extLst>
              </a:tr>
              <a:tr h="266366">
                <a:tc>
                  <a:txBody>
                    <a:bodyPr/>
                    <a:lstStyle/>
                    <a:p>
                      <a:pPr algn="l" fontAlgn="b"/>
                      <a:r>
                        <a:rPr lang="it-IT" sz="1600" u="none" strike="noStrike">
                          <a:effectLst/>
                        </a:rPr>
                        <a:t>LICEUL TEHNOLOGIC "ION CREANGĂ" CURTICI</a:t>
                      </a:r>
                      <a:endParaRPr lang="it-IT"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825997172"/>
                  </a:ext>
                </a:extLst>
              </a:tr>
              <a:tr h="266366">
                <a:tc>
                  <a:txBody>
                    <a:bodyPr/>
                    <a:lstStyle/>
                    <a:p>
                      <a:pPr algn="l" fontAlgn="b"/>
                      <a:r>
                        <a:rPr lang="en-US" sz="1600" u="none" strike="noStrike">
                          <a:effectLst/>
                        </a:rPr>
                        <a:t>LICEUL TEHNOLOGIC DE CONSTRUCŢII ŞI PROTECŢIA MEDIULUI ARAD</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092848658"/>
                  </a:ext>
                </a:extLst>
              </a:tr>
              <a:tr h="266366">
                <a:tc>
                  <a:txBody>
                    <a:bodyPr/>
                    <a:lstStyle/>
                    <a:p>
                      <a:pPr algn="l" fontAlgn="b"/>
                      <a:r>
                        <a:rPr lang="en-US" sz="1600" u="none" strike="noStrike">
                          <a:effectLst/>
                        </a:rPr>
                        <a:t>LICEUL TEHNOLOGIC DE TRANSPORTURI AUTO "HENRI COANDĂ" ARAD</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916090453"/>
                  </a:ext>
                </a:extLst>
              </a:tr>
              <a:tr h="266366">
                <a:tc>
                  <a:txBody>
                    <a:bodyPr/>
                    <a:lstStyle/>
                    <a:p>
                      <a:pPr algn="l" fontAlgn="b"/>
                      <a:r>
                        <a:rPr lang="en-US" sz="1600" u="none" strike="noStrike">
                          <a:effectLst/>
                        </a:rPr>
                        <a:t>LICEUL TEORETIC "ADAM MULLER GUTTENBRUNN" ARAD</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662340406"/>
                  </a:ext>
                </a:extLst>
              </a:tr>
              <a:tr h="266366">
                <a:tc>
                  <a:txBody>
                    <a:bodyPr/>
                    <a:lstStyle/>
                    <a:p>
                      <a:pPr algn="l" fontAlgn="b"/>
                      <a:r>
                        <a:rPr lang="en-US" sz="1600" u="none" strike="noStrike">
                          <a:effectLst/>
                        </a:rPr>
                        <a:t>ŞCOALA GIMNAZIALĂ "ANDREI ŞAGUNA" ANDREI ŞAGUNA</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613931712"/>
                  </a:ext>
                </a:extLst>
              </a:tr>
              <a:tr h="266366">
                <a:tc>
                  <a:txBody>
                    <a:bodyPr/>
                    <a:lstStyle/>
                    <a:p>
                      <a:pPr algn="l" fontAlgn="b"/>
                      <a:r>
                        <a:rPr lang="en-US" sz="1600" u="none" strike="noStrike">
                          <a:effectLst/>
                        </a:rPr>
                        <a:t>ŞCOALA GIMNAZIALĂ "ARON COTRUŞ" ARAD</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452602803"/>
                  </a:ext>
                </a:extLst>
              </a:tr>
              <a:tr h="266366">
                <a:tc>
                  <a:txBody>
                    <a:bodyPr/>
                    <a:lstStyle/>
                    <a:p>
                      <a:pPr algn="l" fontAlgn="b"/>
                      <a:r>
                        <a:rPr lang="en-US" sz="1600" u="none" strike="noStrike">
                          <a:effectLst/>
                        </a:rPr>
                        <a:t>ŞCOALA GIMNAZIALĂ "CAIUS IACOB" ARAD</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730469947"/>
                  </a:ext>
                </a:extLst>
              </a:tr>
              <a:tr h="266366">
                <a:tc>
                  <a:txBody>
                    <a:bodyPr/>
                    <a:lstStyle/>
                    <a:p>
                      <a:pPr algn="l" fontAlgn="b"/>
                      <a:r>
                        <a:rPr lang="en-US" sz="1600" u="none" strike="noStrike" dirty="0">
                          <a:effectLst/>
                        </a:rPr>
                        <a:t>ŞCOALA GIMNAZIALĂ "MORA FERENC" ZIMANDU NOU</a:t>
                      </a:r>
                      <a:endParaRPr lang="en-US"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847031552"/>
                  </a:ext>
                </a:extLst>
              </a:tr>
              <a:tr h="266366">
                <a:tc>
                  <a:txBody>
                    <a:bodyPr/>
                    <a:lstStyle/>
                    <a:p>
                      <a:pPr algn="l" fontAlgn="b"/>
                      <a:r>
                        <a:rPr lang="it-IT" sz="1600" u="none" strike="noStrike">
                          <a:effectLst/>
                        </a:rPr>
                        <a:t>ŞCOALA GIMNAZIALĂ "PAVEL COVACI" MACEA</a:t>
                      </a:r>
                      <a:endParaRPr lang="it-IT"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566326392"/>
                  </a:ext>
                </a:extLst>
              </a:tr>
              <a:tr h="266366">
                <a:tc>
                  <a:txBody>
                    <a:bodyPr/>
                    <a:lstStyle/>
                    <a:p>
                      <a:pPr algn="l" fontAlgn="b"/>
                      <a:r>
                        <a:rPr lang="en-US" sz="1600" u="none" strike="noStrike">
                          <a:effectLst/>
                        </a:rPr>
                        <a:t>ŞCOALA GIMNAZIALĂ "VIRGIL IOVĂNAŞ" ŞOFRONEA</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006233007"/>
                  </a:ext>
                </a:extLst>
              </a:tr>
              <a:tr h="266366">
                <a:tc>
                  <a:txBody>
                    <a:bodyPr/>
                    <a:lstStyle/>
                    <a:p>
                      <a:pPr algn="l" fontAlgn="b"/>
                      <a:r>
                        <a:rPr lang="en-US" sz="1600" u="none" strike="noStrike">
                          <a:effectLst/>
                        </a:rPr>
                        <a:t>ŞCOALA GIMNAZIALĂ FÂNTÂNELE</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961479900"/>
                  </a:ext>
                </a:extLst>
              </a:tr>
              <a:tr h="266366">
                <a:tc>
                  <a:txBody>
                    <a:bodyPr/>
                    <a:lstStyle/>
                    <a:p>
                      <a:pPr algn="l" fontAlgn="b"/>
                      <a:r>
                        <a:rPr lang="en-US" sz="1600" u="none" strike="noStrike">
                          <a:effectLst/>
                        </a:rPr>
                        <a:t>ŞCOALA GIMNAZIALĂ FRUMUŞENI</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467952199"/>
                  </a:ext>
                </a:extLst>
              </a:tr>
              <a:tr h="266366">
                <a:tc>
                  <a:txBody>
                    <a:bodyPr/>
                    <a:lstStyle/>
                    <a:p>
                      <a:pPr algn="l" fontAlgn="b"/>
                      <a:r>
                        <a:rPr lang="en-US" sz="1600" u="none" strike="noStrike">
                          <a:effectLst/>
                        </a:rPr>
                        <a:t>ŞCOALA GIMNAZIALĂ IRATOŞU</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103732359"/>
                  </a:ext>
                </a:extLst>
              </a:tr>
              <a:tr h="266366">
                <a:tc>
                  <a:txBody>
                    <a:bodyPr/>
                    <a:lstStyle/>
                    <a:p>
                      <a:pPr algn="l" fontAlgn="b"/>
                      <a:r>
                        <a:rPr lang="en-US" sz="1600" u="none" strike="noStrike" dirty="0">
                          <a:effectLst/>
                        </a:rPr>
                        <a:t>ŞCOALA GIMNAZIALĂ LIVADA</a:t>
                      </a:r>
                      <a:endParaRPr lang="en-US"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983623160"/>
                  </a:ext>
                </a:extLst>
              </a:tr>
            </a:tbl>
          </a:graphicData>
        </a:graphic>
      </p:graphicFrame>
    </p:spTree>
    <p:extLst>
      <p:ext uri="{BB962C8B-B14F-4D97-AF65-F5344CB8AC3E}">
        <p14:creationId xmlns:p14="http://schemas.microsoft.com/office/powerpoint/2010/main" val="15461472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tLang="en-GB"/>
              <a:t>Cercuri pedagogice </a:t>
            </a:r>
            <a:endParaRPr lang="ro-RO" altLang="en-GB" dirty="0"/>
          </a:p>
        </p:txBody>
      </p:sp>
      <p:sp>
        <p:nvSpPr>
          <p:cNvPr id="3" name="Content Placeholder 2"/>
          <p:cNvSpPr>
            <a:spLocks noGrp="1"/>
          </p:cNvSpPr>
          <p:nvPr>
            <p:ph idx="1"/>
          </p:nvPr>
        </p:nvSpPr>
        <p:spPr>
          <a:xfrm>
            <a:off x="178196" y="1772816"/>
            <a:ext cx="8785225" cy="4191000"/>
          </a:xfrm>
        </p:spPr>
        <p:txBody>
          <a:bodyPr/>
          <a:lstStyle/>
          <a:p>
            <a:pPr algn="just"/>
            <a:r>
              <a:rPr lang="ro-RO" altLang="en-GB" sz="2200" dirty="0">
                <a:sym typeface="+mn-ea"/>
              </a:rPr>
              <a:t>zona </a:t>
            </a:r>
            <a:r>
              <a:rPr lang="en-US" altLang="en-GB" sz="2200" dirty="0" err="1">
                <a:sym typeface="+mn-ea"/>
              </a:rPr>
              <a:t>Chișineu</a:t>
            </a:r>
            <a:r>
              <a:rPr lang="en-US" altLang="en-GB" sz="2200" dirty="0">
                <a:sym typeface="+mn-ea"/>
              </a:rPr>
              <a:t> </a:t>
            </a:r>
            <a:r>
              <a:rPr lang="en-US" altLang="en-GB" sz="2200" dirty="0" err="1">
                <a:sym typeface="+mn-ea"/>
              </a:rPr>
              <a:t>Criș</a:t>
            </a:r>
            <a:r>
              <a:rPr lang="en-US" altLang="en-GB" sz="2200" dirty="0">
                <a:sym typeface="+mn-ea"/>
              </a:rPr>
              <a:t> - </a:t>
            </a:r>
            <a:r>
              <a:rPr lang="en-US" altLang="en-GB" sz="2200" dirty="0" err="1">
                <a:sym typeface="+mn-ea"/>
              </a:rPr>
              <a:t>Sântana</a:t>
            </a:r>
            <a:r>
              <a:rPr lang="ro-RO" altLang="en-GB" sz="2200" dirty="0">
                <a:sym typeface="+mn-ea"/>
              </a:rPr>
              <a:t> - </a:t>
            </a:r>
            <a:r>
              <a:rPr lang="ro-RO" altLang="en-GB" sz="2200" dirty="0"/>
              <a:t> </a:t>
            </a:r>
            <a:r>
              <a:rPr lang="en-US" altLang="en-GB" sz="2200" b="1" dirty="0" err="1">
                <a:sym typeface="+mn-ea"/>
              </a:rPr>
              <a:t>Brândaș</a:t>
            </a:r>
            <a:r>
              <a:rPr lang="en-US" altLang="en-GB" sz="2200" b="1" dirty="0">
                <a:sym typeface="+mn-ea"/>
              </a:rPr>
              <a:t> Adriana </a:t>
            </a:r>
            <a:r>
              <a:rPr lang="ro-RO" altLang="en-GB" sz="2200" dirty="0">
                <a:sym typeface="+mn-ea"/>
              </a:rPr>
              <a:t>- Liceul „</a:t>
            </a:r>
            <a:r>
              <a:rPr lang="en-US" altLang="en-GB" sz="2200" dirty="0">
                <a:sym typeface="+mn-ea"/>
              </a:rPr>
              <a:t>Mihai </a:t>
            </a:r>
            <a:r>
              <a:rPr lang="en-US" altLang="en-GB" sz="2200" dirty="0" err="1">
                <a:sym typeface="+mn-ea"/>
              </a:rPr>
              <a:t>Veliciu</a:t>
            </a:r>
            <a:r>
              <a:rPr lang="ro-RO" altLang="en-GB" sz="2200" dirty="0">
                <a:sym typeface="+mn-ea"/>
              </a:rPr>
              <a:t>” </a:t>
            </a:r>
            <a:r>
              <a:rPr lang="en-US" altLang="en-GB" sz="2200" dirty="0" err="1">
                <a:sym typeface="+mn-ea"/>
              </a:rPr>
              <a:t>Chișineu</a:t>
            </a:r>
            <a:r>
              <a:rPr lang="en-US" altLang="en-GB" sz="2200" dirty="0">
                <a:sym typeface="+mn-ea"/>
              </a:rPr>
              <a:t> </a:t>
            </a:r>
            <a:r>
              <a:rPr lang="en-US" altLang="en-GB" sz="2200" dirty="0" err="1">
                <a:sym typeface="+mn-ea"/>
              </a:rPr>
              <a:t>Criș</a:t>
            </a:r>
            <a:endParaRPr lang="ro-RO" altLang="en-GB" sz="2200" dirty="0">
              <a:sym typeface="+mn-ea"/>
            </a:endParaRPr>
          </a:p>
        </p:txBody>
      </p:sp>
      <p:graphicFrame>
        <p:nvGraphicFramePr>
          <p:cNvPr id="4" name="Table 3">
            <a:extLst>
              <a:ext uri="{FF2B5EF4-FFF2-40B4-BE49-F238E27FC236}">
                <a16:creationId xmlns:a16="http://schemas.microsoft.com/office/drawing/2014/main" id="{3D83AE44-2E25-4EB1-8DB4-A1B5EB1D0492}"/>
              </a:ext>
            </a:extLst>
          </p:cNvPr>
          <p:cNvGraphicFramePr>
            <a:graphicFrameLocks noGrp="1"/>
          </p:cNvGraphicFramePr>
          <p:nvPr>
            <p:extLst>
              <p:ext uri="{D42A27DB-BD31-4B8C-83A1-F6EECF244321}">
                <p14:modId xmlns:p14="http://schemas.microsoft.com/office/powerpoint/2010/main" val="2825391101"/>
              </p:ext>
            </p:extLst>
          </p:nvPr>
        </p:nvGraphicFramePr>
        <p:xfrm>
          <a:off x="611560" y="2636912"/>
          <a:ext cx="7848872" cy="4121658"/>
        </p:xfrm>
        <a:graphic>
          <a:graphicData uri="http://schemas.openxmlformats.org/drawingml/2006/table">
            <a:tbl>
              <a:tblPr>
                <a:tableStyleId>{5C22544A-7EE6-4342-B048-85BDC9FD1C3A}</a:tableStyleId>
              </a:tblPr>
              <a:tblGrid>
                <a:gridCol w="7848872">
                  <a:extLst>
                    <a:ext uri="{9D8B030D-6E8A-4147-A177-3AD203B41FA5}">
                      <a16:colId xmlns:a16="http://schemas.microsoft.com/office/drawing/2014/main" val="3289028413"/>
                    </a:ext>
                  </a:extLst>
                </a:gridCol>
              </a:tblGrid>
              <a:tr h="228981">
                <a:tc>
                  <a:txBody>
                    <a:bodyPr/>
                    <a:lstStyle/>
                    <a:p>
                      <a:pPr algn="l" fontAlgn="b"/>
                      <a:r>
                        <a:rPr lang="en-US" sz="1400" u="none" strike="noStrike">
                          <a:effectLst/>
                        </a:rPr>
                        <a:t>LICEUL TEHNOLOGIC "STEFAN HELL" SÂNTANA</a:t>
                      </a:r>
                      <a:endParaRPr lang="en-US" sz="14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4175410363"/>
                  </a:ext>
                </a:extLst>
              </a:tr>
              <a:tr h="228981">
                <a:tc>
                  <a:txBody>
                    <a:bodyPr/>
                    <a:lstStyle/>
                    <a:p>
                      <a:pPr algn="l" fontAlgn="b"/>
                      <a:r>
                        <a:rPr lang="en-US" sz="1400" u="none" strike="noStrike">
                          <a:effectLst/>
                        </a:rPr>
                        <a:t>LICEUL TEHNOLOGIC CHIŞINEU CRIŞ</a:t>
                      </a:r>
                      <a:endParaRPr lang="en-US" sz="14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79570863"/>
                  </a:ext>
                </a:extLst>
              </a:tr>
              <a:tr h="228981">
                <a:tc>
                  <a:txBody>
                    <a:bodyPr/>
                    <a:lstStyle/>
                    <a:p>
                      <a:pPr algn="l" fontAlgn="b"/>
                      <a:r>
                        <a:rPr lang="en-US" sz="1400" u="none" strike="noStrike">
                          <a:effectLst/>
                        </a:rPr>
                        <a:t>LICEUL TEORETIC "MIHAI VELICIU" CHISINEU-CRIS</a:t>
                      </a:r>
                      <a:endParaRPr lang="en-US" sz="14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152997554"/>
                  </a:ext>
                </a:extLst>
              </a:tr>
              <a:tr h="228981">
                <a:tc>
                  <a:txBody>
                    <a:bodyPr/>
                    <a:lstStyle/>
                    <a:p>
                      <a:pPr algn="l" fontAlgn="b"/>
                      <a:r>
                        <a:rPr lang="it-IT" sz="1400" u="none" strike="noStrike">
                          <a:effectLst/>
                        </a:rPr>
                        <a:t>ŞCOALA GIMNAZIALĂ "IUSTIN MARSIEU" SOCODOR</a:t>
                      </a:r>
                      <a:endParaRPr lang="it-IT" sz="14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119171811"/>
                  </a:ext>
                </a:extLst>
              </a:tr>
              <a:tr h="228981">
                <a:tc>
                  <a:txBody>
                    <a:bodyPr/>
                    <a:lstStyle/>
                    <a:p>
                      <a:pPr algn="l" fontAlgn="b"/>
                      <a:r>
                        <a:rPr lang="en-US" sz="1400" u="none" strike="noStrike">
                          <a:effectLst/>
                        </a:rPr>
                        <a:t>ŞCOALA GIMNAZIALĂ "MIHAI VELICIU" SEPREUŞ</a:t>
                      </a:r>
                      <a:endParaRPr lang="en-US" sz="14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103920124"/>
                  </a:ext>
                </a:extLst>
              </a:tr>
              <a:tr h="228981">
                <a:tc>
                  <a:txBody>
                    <a:bodyPr/>
                    <a:lstStyle/>
                    <a:p>
                      <a:pPr algn="l" fontAlgn="b"/>
                      <a:r>
                        <a:rPr lang="es-ES" sz="1400" u="none" strike="noStrike">
                          <a:effectLst/>
                        </a:rPr>
                        <a:t>ŞCOALA GIMNAZIALĂ "OLOSZ LAJOS" ADEA</a:t>
                      </a:r>
                      <a:endParaRPr lang="es-ES" sz="14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641340428"/>
                  </a:ext>
                </a:extLst>
              </a:tr>
              <a:tr h="228981">
                <a:tc>
                  <a:txBody>
                    <a:bodyPr/>
                    <a:lstStyle/>
                    <a:p>
                      <a:pPr algn="l" fontAlgn="b"/>
                      <a:r>
                        <a:rPr lang="en-US" sz="1400" u="none" strike="noStrike">
                          <a:effectLst/>
                        </a:rPr>
                        <a:t>ŞCOALA GIMNAZIALĂ "PĂDURENI" CHIŞINEU CRIŞ</a:t>
                      </a:r>
                      <a:endParaRPr lang="en-US" sz="14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086354460"/>
                  </a:ext>
                </a:extLst>
              </a:tr>
              <a:tr h="228981">
                <a:tc>
                  <a:txBody>
                    <a:bodyPr/>
                    <a:lstStyle/>
                    <a:p>
                      <a:pPr algn="l" fontAlgn="b"/>
                      <a:r>
                        <a:rPr lang="en-US" sz="1400" u="none" strike="noStrike">
                          <a:effectLst/>
                        </a:rPr>
                        <a:t>ŞCOALA GIMNAZIALĂ "SIMONYI IMRE" SATU NOU</a:t>
                      </a:r>
                      <a:endParaRPr lang="en-US" sz="14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477645233"/>
                  </a:ext>
                </a:extLst>
              </a:tr>
              <a:tr h="228981">
                <a:tc>
                  <a:txBody>
                    <a:bodyPr/>
                    <a:lstStyle/>
                    <a:p>
                      <a:pPr algn="l" fontAlgn="b"/>
                      <a:r>
                        <a:rPr lang="en-US" sz="1400" u="none" strike="noStrike">
                          <a:effectLst/>
                        </a:rPr>
                        <a:t>ŞCOALA GIMNAZIALĂ "TABAZDI KAROLY" ZERIND</a:t>
                      </a:r>
                      <a:endParaRPr lang="en-US" sz="14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553083150"/>
                  </a:ext>
                </a:extLst>
              </a:tr>
              <a:tr h="228981">
                <a:tc>
                  <a:txBody>
                    <a:bodyPr/>
                    <a:lstStyle/>
                    <a:p>
                      <a:pPr algn="l" fontAlgn="b"/>
                      <a:r>
                        <a:rPr lang="en-US" sz="1400" u="none" strike="noStrike">
                          <a:effectLst/>
                        </a:rPr>
                        <a:t>ŞCOALA GIMNAZIALĂ GRĂNICERI</a:t>
                      </a:r>
                      <a:endParaRPr lang="en-US" sz="14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503218199"/>
                  </a:ext>
                </a:extLst>
              </a:tr>
              <a:tr h="228981">
                <a:tc>
                  <a:txBody>
                    <a:bodyPr/>
                    <a:lstStyle/>
                    <a:p>
                      <a:pPr algn="l" fontAlgn="b"/>
                      <a:r>
                        <a:rPr lang="en-US" sz="1400" u="none" strike="noStrike">
                          <a:effectLst/>
                        </a:rPr>
                        <a:t>ŞCOALA GIMNAZIALĂ OLARI</a:t>
                      </a:r>
                      <a:endParaRPr lang="en-US" sz="14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7424452"/>
                  </a:ext>
                </a:extLst>
              </a:tr>
              <a:tr h="228981">
                <a:tc>
                  <a:txBody>
                    <a:bodyPr/>
                    <a:lstStyle/>
                    <a:p>
                      <a:pPr algn="l" fontAlgn="b"/>
                      <a:r>
                        <a:rPr lang="en-US" sz="1400" u="none" strike="noStrike">
                          <a:effectLst/>
                        </a:rPr>
                        <a:t>ŞCOALA GIMNAZIALĂ PILU</a:t>
                      </a:r>
                      <a:endParaRPr lang="en-US" sz="14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107644796"/>
                  </a:ext>
                </a:extLst>
              </a:tr>
              <a:tr h="228981">
                <a:tc>
                  <a:txBody>
                    <a:bodyPr/>
                    <a:lstStyle/>
                    <a:p>
                      <a:pPr algn="l" fontAlgn="b"/>
                      <a:r>
                        <a:rPr lang="en-US" sz="1400" u="none" strike="noStrike">
                          <a:effectLst/>
                        </a:rPr>
                        <a:t>ŞCOALA GIMNAZIALĂ SÂNTANA</a:t>
                      </a:r>
                      <a:endParaRPr lang="en-US" sz="14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519503574"/>
                  </a:ext>
                </a:extLst>
              </a:tr>
              <a:tr h="228981">
                <a:tc>
                  <a:txBody>
                    <a:bodyPr/>
                    <a:lstStyle/>
                    <a:p>
                      <a:pPr algn="l" fontAlgn="b"/>
                      <a:r>
                        <a:rPr lang="en-US" sz="1400" u="none" strike="noStrike">
                          <a:effectLst/>
                        </a:rPr>
                        <a:t>ŞCOALA GIMNAZIALĂ SINTEA MARE</a:t>
                      </a:r>
                      <a:endParaRPr lang="en-US" sz="14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240228569"/>
                  </a:ext>
                </a:extLst>
              </a:tr>
              <a:tr h="228981">
                <a:tc>
                  <a:txBody>
                    <a:bodyPr/>
                    <a:lstStyle/>
                    <a:p>
                      <a:pPr algn="l" fontAlgn="b"/>
                      <a:r>
                        <a:rPr lang="en-US" sz="1400" u="none" strike="noStrike">
                          <a:effectLst/>
                        </a:rPr>
                        <a:t>ŞCOALA GIMNAZIALĂ ŞIMAND</a:t>
                      </a:r>
                      <a:endParaRPr lang="en-US" sz="14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438290431"/>
                  </a:ext>
                </a:extLst>
              </a:tr>
              <a:tr h="228981">
                <a:tc>
                  <a:txBody>
                    <a:bodyPr/>
                    <a:lstStyle/>
                    <a:p>
                      <a:pPr algn="l" fontAlgn="b"/>
                      <a:r>
                        <a:rPr lang="en-US" sz="1400" u="none" strike="noStrike">
                          <a:effectLst/>
                        </a:rPr>
                        <a:t>ŞCOALA GIMNAZIALĂ ŢIPAR</a:t>
                      </a:r>
                      <a:endParaRPr lang="en-US" sz="14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950247897"/>
                  </a:ext>
                </a:extLst>
              </a:tr>
              <a:tr h="228981">
                <a:tc>
                  <a:txBody>
                    <a:bodyPr/>
                    <a:lstStyle/>
                    <a:p>
                      <a:pPr algn="l" fontAlgn="b"/>
                      <a:r>
                        <a:rPr lang="en-US" sz="1400" u="none" strike="noStrike">
                          <a:effectLst/>
                        </a:rPr>
                        <a:t>ŞCOALA GIMNAZIALĂ VÂNĂTORI</a:t>
                      </a:r>
                      <a:endParaRPr lang="en-US" sz="14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4131812849"/>
                  </a:ext>
                </a:extLst>
              </a:tr>
              <a:tr h="228981">
                <a:tc>
                  <a:txBody>
                    <a:bodyPr/>
                    <a:lstStyle/>
                    <a:p>
                      <a:pPr algn="l" fontAlgn="b"/>
                      <a:r>
                        <a:rPr lang="en-US" sz="1400" u="none" strike="noStrike" dirty="0">
                          <a:effectLst/>
                        </a:rPr>
                        <a:t>ŞCOALA GIMNAZIALĂ ZARAND</a:t>
                      </a:r>
                      <a:endParaRPr lang="en-US" sz="14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551586166"/>
                  </a:ext>
                </a:extLst>
              </a:tr>
            </a:tbl>
          </a:graphicData>
        </a:graphic>
      </p:graphicFrame>
    </p:spTree>
    <p:extLst>
      <p:ext uri="{BB962C8B-B14F-4D97-AF65-F5344CB8AC3E}">
        <p14:creationId xmlns:p14="http://schemas.microsoft.com/office/powerpoint/2010/main" val="7547598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tLang="en-GB"/>
              <a:t>Cercuri pedagogice </a:t>
            </a:r>
            <a:endParaRPr lang="ro-RO" altLang="en-GB" dirty="0"/>
          </a:p>
        </p:txBody>
      </p:sp>
      <p:sp>
        <p:nvSpPr>
          <p:cNvPr id="3" name="Content Placeholder 2"/>
          <p:cNvSpPr>
            <a:spLocks noGrp="1"/>
          </p:cNvSpPr>
          <p:nvPr>
            <p:ph idx="1"/>
          </p:nvPr>
        </p:nvSpPr>
        <p:spPr>
          <a:xfrm>
            <a:off x="179387" y="1916832"/>
            <a:ext cx="8785225" cy="4191000"/>
          </a:xfrm>
        </p:spPr>
        <p:txBody>
          <a:bodyPr/>
          <a:lstStyle/>
          <a:p>
            <a:pPr algn="just"/>
            <a:r>
              <a:rPr lang="ro-RO" altLang="en-GB" sz="2200" dirty="0">
                <a:sym typeface="+mn-ea"/>
              </a:rPr>
              <a:t>zona Ineu - </a:t>
            </a:r>
            <a:r>
              <a:rPr lang="ro-RO" altLang="en-GB" sz="2200" dirty="0"/>
              <a:t> </a:t>
            </a:r>
            <a:r>
              <a:rPr lang="en-US" altLang="en-GB" sz="2200" b="1" dirty="0" err="1">
                <a:sym typeface="+mn-ea"/>
              </a:rPr>
              <a:t>Viașu</a:t>
            </a:r>
            <a:r>
              <a:rPr lang="en-US" altLang="en-GB" sz="2200" b="1" dirty="0">
                <a:sym typeface="+mn-ea"/>
              </a:rPr>
              <a:t> </a:t>
            </a:r>
            <a:r>
              <a:rPr lang="en-US" altLang="en-GB" sz="2200" b="1" dirty="0" err="1">
                <a:sym typeface="+mn-ea"/>
              </a:rPr>
              <a:t>Ciprian</a:t>
            </a:r>
            <a:r>
              <a:rPr lang="en-US" altLang="en-GB" sz="2200" b="1" dirty="0">
                <a:sym typeface="+mn-ea"/>
              </a:rPr>
              <a:t> </a:t>
            </a:r>
            <a:r>
              <a:rPr lang="ro-RO" altLang="en-GB" sz="2200" dirty="0">
                <a:sym typeface="+mn-ea"/>
              </a:rPr>
              <a:t>- </a:t>
            </a:r>
            <a:r>
              <a:rPr lang="en-US" altLang="en-GB" sz="2200" dirty="0" err="1">
                <a:sym typeface="+mn-ea"/>
              </a:rPr>
              <a:t>Școala</a:t>
            </a:r>
            <a:r>
              <a:rPr lang="en-US" altLang="en-GB" sz="2200" dirty="0">
                <a:sym typeface="+mn-ea"/>
              </a:rPr>
              <a:t> </a:t>
            </a:r>
            <a:r>
              <a:rPr lang="en-US" altLang="en-GB" sz="2200" dirty="0" err="1">
                <a:sym typeface="+mn-ea"/>
              </a:rPr>
              <a:t>Gimnazială</a:t>
            </a:r>
            <a:r>
              <a:rPr lang="ro-RO" altLang="en-GB" sz="2200" dirty="0">
                <a:sym typeface="+mn-ea"/>
              </a:rPr>
              <a:t> „</a:t>
            </a:r>
            <a:r>
              <a:rPr lang="en-US" altLang="en-GB" sz="2200" dirty="0">
                <a:sym typeface="+mn-ea"/>
              </a:rPr>
              <a:t>Emil </a:t>
            </a:r>
            <a:r>
              <a:rPr lang="en-US" altLang="en-GB" sz="2200" dirty="0" err="1">
                <a:sym typeface="+mn-ea"/>
              </a:rPr>
              <a:t>Monția</a:t>
            </a:r>
            <a:r>
              <a:rPr lang="ro-RO" altLang="en-GB" sz="2200" dirty="0">
                <a:sym typeface="+mn-ea"/>
              </a:rPr>
              <a:t>” </a:t>
            </a:r>
            <a:r>
              <a:rPr lang="en-US" altLang="en-GB" sz="2200" dirty="0" err="1">
                <a:sym typeface="+mn-ea"/>
              </a:rPr>
              <a:t>Șicula</a:t>
            </a:r>
            <a:endParaRPr lang="ro-RO" altLang="en-GB" sz="2200" dirty="0">
              <a:sym typeface="+mn-ea"/>
            </a:endParaRPr>
          </a:p>
        </p:txBody>
      </p:sp>
      <p:graphicFrame>
        <p:nvGraphicFramePr>
          <p:cNvPr id="4" name="Table 3">
            <a:extLst>
              <a:ext uri="{FF2B5EF4-FFF2-40B4-BE49-F238E27FC236}">
                <a16:creationId xmlns:a16="http://schemas.microsoft.com/office/drawing/2014/main" id="{C23EF0B1-5EFB-4632-A662-A0EE641EAAAC}"/>
              </a:ext>
            </a:extLst>
          </p:cNvPr>
          <p:cNvGraphicFramePr>
            <a:graphicFrameLocks noGrp="1"/>
          </p:cNvGraphicFramePr>
          <p:nvPr>
            <p:extLst>
              <p:ext uri="{D42A27DB-BD31-4B8C-83A1-F6EECF244321}">
                <p14:modId xmlns:p14="http://schemas.microsoft.com/office/powerpoint/2010/main" val="587438926"/>
              </p:ext>
            </p:extLst>
          </p:nvPr>
        </p:nvGraphicFramePr>
        <p:xfrm>
          <a:off x="395536" y="2348881"/>
          <a:ext cx="8208912" cy="4280499"/>
        </p:xfrm>
        <a:graphic>
          <a:graphicData uri="http://schemas.openxmlformats.org/drawingml/2006/table">
            <a:tbl>
              <a:tblPr>
                <a:tableStyleId>{5C22544A-7EE6-4342-B048-85BDC9FD1C3A}</a:tableStyleId>
              </a:tblPr>
              <a:tblGrid>
                <a:gridCol w="8208912">
                  <a:extLst>
                    <a:ext uri="{9D8B030D-6E8A-4147-A177-3AD203B41FA5}">
                      <a16:colId xmlns:a16="http://schemas.microsoft.com/office/drawing/2014/main" val="417250815"/>
                    </a:ext>
                  </a:extLst>
                </a:gridCol>
              </a:tblGrid>
              <a:tr h="247946">
                <a:tc>
                  <a:txBody>
                    <a:bodyPr/>
                    <a:lstStyle/>
                    <a:p>
                      <a:pPr algn="l" fontAlgn="b"/>
                      <a:r>
                        <a:rPr lang="en-US" sz="1600" u="none" strike="noStrike">
                          <a:effectLst/>
                        </a:rPr>
                        <a:t>COLEGIUL "MIHAI VITEAZUL" INEU</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668309807"/>
                  </a:ext>
                </a:extLst>
              </a:tr>
              <a:tr h="247946">
                <a:tc>
                  <a:txBody>
                    <a:bodyPr/>
                    <a:lstStyle/>
                    <a:p>
                      <a:pPr algn="l" fontAlgn="b"/>
                      <a:r>
                        <a:rPr lang="it-IT" sz="1600" u="none" strike="noStrike" dirty="0">
                          <a:effectLst/>
                        </a:rPr>
                        <a:t>LICEUL TEHNOLOGIC "SAVA BRANCOVICI" INEU</a:t>
                      </a:r>
                      <a:endParaRPr lang="it-IT"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575131168"/>
                  </a:ext>
                </a:extLst>
              </a:tr>
              <a:tr h="247946">
                <a:tc>
                  <a:txBody>
                    <a:bodyPr/>
                    <a:lstStyle/>
                    <a:p>
                      <a:pPr algn="l" fontAlgn="b"/>
                      <a:r>
                        <a:rPr lang="en-US" sz="1600" u="none" strike="noStrike" dirty="0">
                          <a:effectLst/>
                        </a:rPr>
                        <a:t>LICEUL TEHNOLOGIC </a:t>
                      </a:r>
                      <a:r>
                        <a:rPr lang="it-IT" sz="1600" u="none" strike="noStrike" dirty="0">
                          <a:effectLst/>
                        </a:rPr>
                        <a:t>"EMIL CRĂCIUN LĂZUREANU"</a:t>
                      </a:r>
                      <a:r>
                        <a:rPr lang="en-US" sz="1600" u="none" strike="noStrike" dirty="0">
                          <a:effectLst/>
                        </a:rPr>
                        <a:t> BELIU</a:t>
                      </a:r>
                      <a:endParaRPr lang="en-US"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719384174"/>
                  </a:ext>
                </a:extLst>
              </a:tr>
              <a:tr h="247946">
                <a:tc>
                  <a:txBody>
                    <a:bodyPr/>
                    <a:lstStyle/>
                    <a:p>
                      <a:pPr algn="l" fontAlgn="b"/>
                      <a:r>
                        <a:rPr lang="en-US" sz="1600" u="none" strike="noStrike">
                          <a:effectLst/>
                        </a:rPr>
                        <a:t>LICEUL TEORETIC CERMEI</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361592248"/>
                  </a:ext>
                </a:extLst>
              </a:tr>
              <a:tr h="247946">
                <a:tc>
                  <a:txBody>
                    <a:bodyPr/>
                    <a:lstStyle/>
                    <a:p>
                      <a:pPr algn="l" fontAlgn="b"/>
                      <a:r>
                        <a:rPr lang="en-US" sz="1600" u="none" strike="noStrike">
                          <a:effectLst/>
                        </a:rPr>
                        <a:t>LICEUL TEORETIC PÂNCOTA</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272520879"/>
                  </a:ext>
                </a:extLst>
              </a:tr>
              <a:tr h="247946">
                <a:tc>
                  <a:txBody>
                    <a:bodyPr/>
                    <a:lstStyle/>
                    <a:p>
                      <a:pPr algn="l" fontAlgn="b"/>
                      <a:r>
                        <a:rPr lang="en-US" sz="1600" u="none" strike="noStrike">
                          <a:effectLst/>
                        </a:rPr>
                        <a:t>ŞCOALA GIMNAZIALĂ "EMIL MONTIA" ŞICULA</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860348545"/>
                  </a:ext>
                </a:extLst>
              </a:tr>
              <a:tr h="247946">
                <a:tc>
                  <a:txBody>
                    <a:bodyPr/>
                    <a:lstStyle/>
                    <a:p>
                      <a:pPr algn="l" fontAlgn="b"/>
                      <a:r>
                        <a:rPr lang="it-IT" sz="1600" u="none" strike="noStrike">
                          <a:effectLst/>
                        </a:rPr>
                        <a:t>ŞCOALA GIMNAZIALĂ "GHEORGHE POPOVICI" APATEU</a:t>
                      </a:r>
                      <a:endParaRPr lang="it-IT"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593562152"/>
                  </a:ext>
                </a:extLst>
              </a:tr>
              <a:tr h="247946">
                <a:tc>
                  <a:txBody>
                    <a:bodyPr/>
                    <a:lstStyle/>
                    <a:p>
                      <a:pPr algn="l" fontAlgn="b"/>
                      <a:r>
                        <a:rPr lang="en-US" sz="1600" u="none" strike="noStrike">
                          <a:effectLst/>
                        </a:rPr>
                        <a:t>ŞCOALA GIMNAZIALĂ "IOAN SLAVICI" ŞIRIA</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317081579"/>
                  </a:ext>
                </a:extLst>
              </a:tr>
              <a:tr h="247946">
                <a:tc>
                  <a:txBody>
                    <a:bodyPr/>
                    <a:lstStyle/>
                    <a:p>
                      <a:pPr algn="l" fontAlgn="b"/>
                      <a:r>
                        <a:rPr lang="it-IT" sz="1600" u="none" strike="noStrike">
                          <a:effectLst/>
                        </a:rPr>
                        <a:t>ŞCOALA GIMNAZIALĂ "VASILE POP" BOCSIG</a:t>
                      </a:r>
                      <a:endParaRPr lang="it-IT"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246591616"/>
                  </a:ext>
                </a:extLst>
              </a:tr>
              <a:tr h="257139">
                <a:tc>
                  <a:txBody>
                    <a:bodyPr/>
                    <a:lstStyle/>
                    <a:p>
                      <a:pPr algn="l" fontAlgn="b"/>
                      <a:r>
                        <a:rPr lang="it-IT" sz="1600" u="none" strike="noStrike" dirty="0">
                          <a:effectLst/>
                        </a:rPr>
                        <a:t>ŞCOALA GIMNAZIALĂ ”NICOLAE HORGA POPOVICI” SELEUŞ</a:t>
                      </a:r>
                      <a:endParaRPr lang="it-IT"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61638198"/>
                  </a:ext>
                </a:extLst>
              </a:tr>
              <a:tr h="247946">
                <a:tc>
                  <a:txBody>
                    <a:bodyPr/>
                    <a:lstStyle/>
                    <a:p>
                      <a:pPr algn="l" fontAlgn="b"/>
                      <a:r>
                        <a:rPr lang="en-US" sz="1600" u="none" strike="noStrike">
                          <a:effectLst/>
                        </a:rPr>
                        <a:t>ŞCOALA GIMNAZIALĂ AGRIŞU MARE</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4022403906"/>
                  </a:ext>
                </a:extLst>
              </a:tr>
              <a:tr h="247946">
                <a:tc>
                  <a:txBody>
                    <a:bodyPr/>
                    <a:lstStyle/>
                    <a:p>
                      <a:pPr algn="l" fontAlgn="b"/>
                      <a:r>
                        <a:rPr lang="en-US" sz="1600" u="none" strike="noStrike">
                          <a:effectLst/>
                        </a:rPr>
                        <a:t>ŞCOALA GIMNAZIALĂ CRAIVA</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970149173"/>
                  </a:ext>
                </a:extLst>
              </a:tr>
              <a:tr h="247946">
                <a:tc>
                  <a:txBody>
                    <a:bodyPr/>
                    <a:lstStyle/>
                    <a:p>
                      <a:pPr algn="l" fontAlgn="b"/>
                      <a:r>
                        <a:rPr lang="en-US" sz="1600" u="none" strike="noStrike">
                          <a:effectLst/>
                        </a:rPr>
                        <a:t>ŞCOALA GIMNAZIALĂ GROŞENI</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724083431"/>
                  </a:ext>
                </a:extLst>
              </a:tr>
              <a:tr h="247946">
                <a:tc>
                  <a:txBody>
                    <a:bodyPr/>
                    <a:lstStyle/>
                    <a:p>
                      <a:pPr algn="l" fontAlgn="b"/>
                      <a:r>
                        <a:rPr lang="en-US" sz="1600" u="none" strike="noStrike">
                          <a:effectLst/>
                        </a:rPr>
                        <a:t>ŞCOALA GIMNAZIALĂ HĂŞMAŞ</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821389397"/>
                  </a:ext>
                </a:extLst>
              </a:tr>
              <a:tr h="247946">
                <a:tc>
                  <a:txBody>
                    <a:bodyPr/>
                    <a:lstStyle/>
                    <a:p>
                      <a:pPr algn="l" fontAlgn="b"/>
                      <a:r>
                        <a:rPr lang="en-US" sz="1600" u="none" strike="noStrike">
                          <a:effectLst/>
                        </a:rPr>
                        <a:t>ŞCOALA GIMNAZIALĂ ŞILINDIA</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361224479"/>
                  </a:ext>
                </a:extLst>
              </a:tr>
              <a:tr h="247946">
                <a:tc>
                  <a:txBody>
                    <a:bodyPr/>
                    <a:lstStyle/>
                    <a:p>
                      <a:pPr algn="l" fontAlgn="b"/>
                      <a:r>
                        <a:rPr lang="en-US" sz="1600" u="none" strike="noStrike">
                          <a:effectLst/>
                        </a:rPr>
                        <a:t>ŞCOALA GIMNAZIALĂ TAUŢ</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4118078190"/>
                  </a:ext>
                </a:extLst>
              </a:tr>
              <a:tr h="247946">
                <a:tc>
                  <a:txBody>
                    <a:bodyPr/>
                    <a:lstStyle/>
                    <a:p>
                      <a:pPr algn="l" fontAlgn="b"/>
                      <a:r>
                        <a:rPr lang="en-US" sz="1600" u="none" strike="noStrike" dirty="0">
                          <a:effectLst/>
                        </a:rPr>
                        <a:t>ŞCOALA GIMNAZIALĂ TÎRNOVA</a:t>
                      </a:r>
                      <a:endParaRPr lang="en-US"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943914294"/>
                  </a:ext>
                </a:extLst>
              </a:tr>
            </a:tbl>
          </a:graphicData>
        </a:graphic>
      </p:graphicFrame>
    </p:spTree>
    <p:extLst>
      <p:ext uri="{BB962C8B-B14F-4D97-AF65-F5344CB8AC3E}">
        <p14:creationId xmlns:p14="http://schemas.microsoft.com/office/powerpoint/2010/main" val="79292504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tLang="en-GB"/>
              <a:t>Cercuri pedagogice </a:t>
            </a:r>
            <a:endParaRPr lang="ro-RO" altLang="en-GB" dirty="0"/>
          </a:p>
        </p:txBody>
      </p:sp>
      <p:sp>
        <p:nvSpPr>
          <p:cNvPr id="3" name="Content Placeholder 2"/>
          <p:cNvSpPr>
            <a:spLocks noGrp="1"/>
          </p:cNvSpPr>
          <p:nvPr>
            <p:ph idx="1"/>
          </p:nvPr>
        </p:nvSpPr>
        <p:spPr>
          <a:xfrm>
            <a:off x="179387" y="1916832"/>
            <a:ext cx="8785225" cy="4191000"/>
          </a:xfrm>
        </p:spPr>
        <p:txBody>
          <a:bodyPr/>
          <a:lstStyle/>
          <a:p>
            <a:pPr algn="just"/>
            <a:r>
              <a:rPr lang="ro-RO" altLang="en-GB" sz="2200" dirty="0"/>
              <a:t>zona Lipova – </a:t>
            </a:r>
            <a:r>
              <a:rPr lang="en-US" altLang="en-GB" sz="2200" b="1" dirty="0">
                <a:sym typeface="+mn-ea"/>
              </a:rPr>
              <a:t>Nicolae Daniela</a:t>
            </a:r>
            <a:r>
              <a:rPr lang="ro-RO" altLang="en-GB" sz="2200" b="1" dirty="0">
                <a:sym typeface="+mn-ea"/>
              </a:rPr>
              <a:t>,</a:t>
            </a:r>
            <a:r>
              <a:rPr lang="ro-RO" altLang="en-GB" sz="2200" dirty="0">
                <a:sym typeface="+mn-ea"/>
              </a:rPr>
              <a:t> Liceul „</a:t>
            </a:r>
            <a:r>
              <a:rPr lang="en-US" altLang="en-GB" sz="2200" dirty="0" err="1">
                <a:sym typeface="+mn-ea"/>
              </a:rPr>
              <a:t>Atanasie</a:t>
            </a:r>
            <a:r>
              <a:rPr lang="en-US" altLang="en-GB" sz="2200" dirty="0">
                <a:sym typeface="+mn-ea"/>
              </a:rPr>
              <a:t> </a:t>
            </a:r>
            <a:r>
              <a:rPr lang="en-US" altLang="en-GB" sz="2200" dirty="0" err="1">
                <a:sym typeface="+mn-ea"/>
              </a:rPr>
              <a:t>Marienescu</a:t>
            </a:r>
            <a:r>
              <a:rPr lang="ro-RO" altLang="en-GB" sz="2200" dirty="0">
                <a:sym typeface="+mn-ea"/>
              </a:rPr>
              <a:t>” </a:t>
            </a:r>
            <a:r>
              <a:rPr lang="en-US" altLang="en-GB" sz="2200" dirty="0" err="1">
                <a:sym typeface="+mn-ea"/>
              </a:rPr>
              <a:t>Lipova</a:t>
            </a:r>
            <a:endParaRPr lang="ro-RO" altLang="en-GB" sz="2200" dirty="0"/>
          </a:p>
        </p:txBody>
      </p:sp>
      <p:graphicFrame>
        <p:nvGraphicFramePr>
          <p:cNvPr id="4" name="Table 3">
            <a:extLst>
              <a:ext uri="{FF2B5EF4-FFF2-40B4-BE49-F238E27FC236}">
                <a16:creationId xmlns:a16="http://schemas.microsoft.com/office/drawing/2014/main" id="{6B180436-B74F-4A0D-86D3-BF24CC88C265}"/>
              </a:ext>
            </a:extLst>
          </p:cNvPr>
          <p:cNvGraphicFramePr>
            <a:graphicFrameLocks noGrp="1"/>
          </p:cNvGraphicFramePr>
          <p:nvPr>
            <p:extLst>
              <p:ext uri="{D42A27DB-BD31-4B8C-83A1-F6EECF244321}">
                <p14:modId xmlns:p14="http://schemas.microsoft.com/office/powerpoint/2010/main" val="214677510"/>
              </p:ext>
            </p:extLst>
          </p:nvPr>
        </p:nvGraphicFramePr>
        <p:xfrm>
          <a:off x="323528" y="2348880"/>
          <a:ext cx="7992888" cy="4320480"/>
        </p:xfrm>
        <a:graphic>
          <a:graphicData uri="http://schemas.openxmlformats.org/drawingml/2006/table">
            <a:tbl>
              <a:tblPr>
                <a:tableStyleId>{5C22544A-7EE6-4342-B048-85BDC9FD1C3A}</a:tableStyleId>
              </a:tblPr>
              <a:tblGrid>
                <a:gridCol w="7992888">
                  <a:extLst>
                    <a:ext uri="{9D8B030D-6E8A-4147-A177-3AD203B41FA5}">
                      <a16:colId xmlns:a16="http://schemas.microsoft.com/office/drawing/2014/main" val="3279392083"/>
                    </a:ext>
                  </a:extLst>
                </a:gridCol>
              </a:tblGrid>
              <a:tr h="288032">
                <a:tc>
                  <a:txBody>
                    <a:bodyPr/>
                    <a:lstStyle/>
                    <a:p>
                      <a:pPr algn="l" fontAlgn="b"/>
                      <a:r>
                        <a:rPr lang="en-US" sz="1600" u="none" strike="noStrike">
                          <a:effectLst/>
                        </a:rPr>
                        <a:t>LICEUL "ATANASIE MARIENESCU" LIPOVA</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878978365"/>
                  </a:ext>
                </a:extLst>
              </a:tr>
              <a:tr h="288032">
                <a:tc>
                  <a:txBody>
                    <a:bodyPr/>
                    <a:lstStyle/>
                    <a:p>
                      <a:pPr algn="l" fontAlgn="b"/>
                      <a:r>
                        <a:rPr lang="en-US" sz="1600" u="none" strike="noStrike">
                          <a:effectLst/>
                        </a:rPr>
                        <a:t>LICEUL "SEVER BOCU" LIPOVA</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18032567"/>
                  </a:ext>
                </a:extLst>
              </a:tr>
              <a:tr h="288032">
                <a:tc>
                  <a:txBody>
                    <a:bodyPr/>
                    <a:lstStyle/>
                    <a:p>
                      <a:pPr algn="l" fontAlgn="b"/>
                      <a:r>
                        <a:rPr lang="en-US" sz="1600" u="none" strike="noStrike">
                          <a:effectLst/>
                        </a:rPr>
                        <a:t>LICEUL TEHNOLOGIC "VASILE JUNCU" MINIŞ</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886439926"/>
                  </a:ext>
                </a:extLst>
              </a:tr>
              <a:tr h="288032">
                <a:tc>
                  <a:txBody>
                    <a:bodyPr/>
                    <a:lstStyle/>
                    <a:p>
                      <a:pPr algn="l" fontAlgn="b"/>
                      <a:r>
                        <a:rPr lang="en-US" sz="1600" u="none" strike="noStrike">
                          <a:effectLst/>
                        </a:rPr>
                        <a:t>LICEUL TEHNOLOGIC ”REGELE MIHAI I” SĂVÂRŞIN</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255709115"/>
                  </a:ext>
                </a:extLst>
              </a:tr>
              <a:tr h="288032">
                <a:tc>
                  <a:txBody>
                    <a:bodyPr/>
                    <a:lstStyle/>
                    <a:p>
                      <a:pPr algn="l" fontAlgn="b"/>
                      <a:r>
                        <a:rPr lang="en-US" sz="1600" u="none" strike="noStrike">
                          <a:effectLst/>
                        </a:rPr>
                        <a:t>ŞCOALA GIMNAZIALĂ "ADAM MULLER GUTTENBRUN" ZĂBRANI</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279950279"/>
                  </a:ext>
                </a:extLst>
              </a:tr>
              <a:tr h="288032">
                <a:tc>
                  <a:txBody>
                    <a:bodyPr/>
                    <a:lstStyle/>
                    <a:p>
                      <a:pPr algn="l" fontAlgn="b"/>
                      <a:r>
                        <a:rPr lang="en-US" sz="1600" u="none" strike="noStrike">
                          <a:effectLst/>
                        </a:rPr>
                        <a:t>ŞCOALA GIMNAZIALĂ "ALEXANDRU MOCIONI" BIRCHIŞ</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988140187"/>
                  </a:ext>
                </a:extLst>
              </a:tr>
              <a:tr h="288032">
                <a:tc>
                  <a:txBody>
                    <a:bodyPr/>
                    <a:lstStyle/>
                    <a:p>
                      <a:pPr algn="l" fontAlgn="b"/>
                      <a:r>
                        <a:rPr lang="en-US" sz="1600" u="none" strike="noStrike">
                          <a:effectLst/>
                        </a:rPr>
                        <a:t>ŞCOALA GIMNAZIALĂ "CORNELIU MICLOSI" COVĂSINŢ</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045711725"/>
                  </a:ext>
                </a:extLst>
              </a:tr>
              <a:tr h="288032">
                <a:tc>
                  <a:txBody>
                    <a:bodyPr/>
                    <a:lstStyle/>
                    <a:p>
                      <a:pPr algn="l" fontAlgn="b"/>
                      <a:r>
                        <a:rPr lang="en-US" sz="1600" u="none" strike="noStrike">
                          <a:effectLst/>
                        </a:rPr>
                        <a:t>ŞCOALA GIMNAZIALĂ "CRISTIAN HERBEI" VĂRĂDIA DE MUREŞ</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879732445"/>
                  </a:ext>
                </a:extLst>
              </a:tr>
              <a:tr h="288032">
                <a:tc>
                  <a:txBody>
                    <a:bodyPr/>
                    <a:lstStyle/>
                    <a:p>
                      <a:pPr algn="l" fontAlgn="b"/>
                      <a:r>
                        <a:rPr lang="it-IT" sz="1600" u="none" strike="noStrike">
                          <a:effectLst/>
                        </a:rPr>
                        <a:t>ŞCOALA GIMNAZIALĂ "PATRICHIE POPESCU" BATA</a:t>
                      </a:r>
                      <a:endParaRPr lang="it-IT"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648627701"/>
                  </a:ext>
                </a:extLst>
              </a:tr>
              <a:tr h="288032">
                <a:tc>
                  <a:txBody>
                    <a:bodyPr/>
                    <a:lstStyle/>
                    <a:p>
                      <a:pPr algn="l" fontAlgn="b"/>
                      <a:r>
                        <a:rPr lang="it-IT" sz="1600" u="none" strike="noStrike">
                          <a:effectLst/>
                        </a:rPr>
                        <a:t>ŞCOALA GIMNAZIALĂ "SABIN DRĂGOI" PETRIŞ</a:t>
                      </a:r>
                      <a:endParaRPr lang="it-IT"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897405875"/>
                  </a:ext>
                </a:extLst>
              </a:tr>
              <a:tr h="288032">
                <a:tc>
                  <a:txBody>
                    <a:bodyPr/>
                    <a:lstStyle/>
                    <a:p>
                      <a:pPr algn="l" fontAlgn="b"/>
                      <a:r>
                        <a:rPr lang="en-US" sz="1600" u="none" strike="noStrike">
                          <a:effectLst/>
                        </a:rPr>
                        <a:t>ŞCOALA GIMNAZIALĂ "SABIN MANUILĂ" SÎMBĂTENI</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431835704"/>
                  </a:ext>
                </a:extLst>
              </a:tr>
              <a:tr h="288032">
                <a:tc>
                  <a:txBody>
                    <a:bodyPr/>
                    <a:lstStyle/>
                    <a:p>
                      <a:pPr algn="l" fontAlgn="b"/>
                      <a:r>
                        <a:rPr lang="en-US" sz="1600" u="none" strike="noStrike">
                          <a:effectLst/>
                        </a:rPr>
                        <a:t>ŞCOALA GIMNAZIALĂ "ŞTEFAN CICIO-POP" CONOP</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490953203"/>
                  </a:ext>
                </a:extLst>
              </a:tr>
              <a:tr h="288032">
                <a:tc>
                  <a:txBody>
                    <a:bodyPr/>
                    <a:lstStyle/>
                    <a:p>
                      <a:pPr algn="l" fontAlgn="b"/>
                      <a:r>
                        <a:rPr lang="en-US" sz="1600" u="none" strike="noStrike">
                          <a:effectLst/>
                        </a:rPr>
                        <a:t>ŞCOALA GIMNAZIALĂ "TEODOR PĂCĂŢIAN" USUSĂU</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961873108"/>
                  </a:ext>
                </a:extLst>
              </a:tr>
              <a:tr h="288032">
                <a:tc>
                  <a:txBody>
                    <a:bodyPr/>
                    <a:lstStyle/>
                    <a:p>
                      <a:pPr algn="l" fontAlgn="b"/>
                      <a:r>
                        <a:rPr lang="en-US" sz="1600" u="none" strike="noStrike">
                          <a:effectLst/>
                        </a:rPr>
                        <a:t>ŞCOALA GIMNAZIALĂ BÂRZAVA</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651690945"/>
                  </a:ext>
                </a:extLst>
              </a:tr>
              <a:tr h="288032">
                <a:tc>
                  <a:txBody>
                    <a:bodyPr/>
                    <a:lstStyle/>
                    <a:p>
                      <a:pPr algn="l" fontAlgn="b"/>
                      <a:r>
                        <a:rPr lang="en-US" sz="1600" u="none" strike="noStrike" dirty="0">
                          <a:effectLst/>
                        </a:rPr>
                        <a:t>ŞCOALA GIMNAZIALĂ PĂULIŞ</a:t>
                      </a:r>
                      <a:endParaRPr lang="en-US"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038637196"/>
                  </a:ext>
                </a:extLst>
              </a:tr>
            </a:tbl>
          </a:graphicData>
        </a:graphic>
      </p:graphicFrame>
    </p:spTree>
    <p:extLst>
      <p:ext uri="{BB962C8B-B14F-4D97-AF65-F5344CB8AC3E}">
        <p14:creationId xmlns:p14="http://schemas.microsoft.com/office/powerpoint/2010/main" val="151484636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tLang="en-GB"/>
              <a:t>Cercuri pedagogice </a:t>
            </a:r>
            <a:endParaRPr lang="ro-RO" altLang="en-GB" dirty="0"/>
          </a:p>
        </p:txBody>
      </p:sp>
      <p:sp>
        <p:nvSpPr>
          <p:cNvPr id="3" name="Content Placeholder 2"/>
          <p:cNvSpPr>
            <a:spLocks noGrp="1"/>
          </p:cNvSpPr>
          <p:nvPr>
            <p:ph idx="1"/>
          </p:nvPr>
        </p:nvSpPr>
        <p:spPr>
          <a:xfrm>
            <a:off x="179387" y="1916832"/>
            <a:ext cx="8785225" cy="4191000"/>
          </a:xfrm>
        </p:spPr>
        <p:txBody>
          <a:bodyPr/>
          <a:lstStyle/>
          <a:p>
            <a:pPr algn="just"/>
            <a:r>
              <a:rPr lang="ro-RO" altLang="en-GB" sz="2200" dirty="0">
                <a:sym typeface="+mn-ea"/>
              </a:rPr>
              <a:t>zona Sebiș - </a:t>
            </a:r>
            <a:r>
              <a:rPr lang="en-US" altLang="en-GB" sz="2200" b="1" dirty="0" err="1">
                <a:sym typeface="+mn-ea"/>
              </a:rPr>
              <a:t>Costea</a:t>
            </a:r>
            <a:r>
              <a:rPr lang="en-US" altLang="en-GB" sz="2200" b="1" dirty="0">
                <a:sym typeface="+mn-ea"/>
              </a:rPr>
              <a:t> Angela </a:t>
            </a:r>
            <a:r>
              <a:rPr lang="ro-RO" altLang="en-GB" sz="2200" dirty="0">
                <a:sym typeface="+mn-ea"/>
              </a:rPr>
              <a:t>– Liceul</a:t>
            </a:r>
            <a:r>
              <a:rPr lang="en-US" altLang="en-GB" sz="2200" dirty="0">
                <a:sym typeface="+mn-ea"/>
              </a:rPr>
              <a:t> </a:t>
            </a:r>
            <a:r>
              <a:rPr lang="en-US" altLang="en-GB" sz="2200" dirty="0" err="1">
                <a:sym typeface="+mn-ea"/>
              </a:rPr>
              <a:t>Teoretic</a:t>
            </a:r>
            <a:r>
              <a:rPr lang="en-US" altLang="en-GB" sz="2200" dirty="0">
                <a:sym typeface="+mn-ea"/>
              </a:rPr>
              <a:t> </a:t>
            </a:r>
            <a:r>
              <a:rPr lang="en-US" altLang="en-GB" sz="2200" dirty="0" err="1">
                <a:sym typeface="+mn-ea"/>
              </a:rPr>
              <a:t>Sebiș</a:t>
            </a:r>
            <a:endParaRPr lang="ro-RO" altLang="en-GB" sz="2200" dirty="0">
              <a:sym typeface="+mn-ea"/>
            </a:endParaRPr>
          </a:p>
        </p:txBody>
      </p:sp>
      <p:graphicFrame>
        <p:nvGraphicFramePr>
          <p:cNvPr id="4" name="Table 3">
            <a:extLst>
              <a:ext uri="{FF2B5EF4-FFF2-40B4-BE49-F238E27FC236}">
                <a16:creationId xmlns:a16="http://schemas.microsoft.com/office/drawing/2014/main" id="{A9A49B74-333C-4257-9EBA-F65DD1E3C04F}"/>
              </a:ext>
            </a:extLst>
          </p:cNvPr>
          <p:cNvGraphicFramePr>
            <a:graphicFrameLocks noGrp="1"/>
          </p:cNvGraphicFramePr>
          <p:nvPr>
            <p:extLst>
              <p:ext uri="{D42A27DB-BD31-4B8C-83A1-F6EECF244321}">
                <p14:modId xmlns:p14="http://schemas.microsoft.com/office/powerpoint/2010/main" val="2695600944"/>
              </p:ext>
            </p:extLst>
          </p:nvPr>
        </p:nvGraphicFramePr>
        <p:xfrm>
          <a:off x="467544" y="2348880"/>
          <a:ext cx="7920880" cy="4074514"/>
        </p:xfrm>
        <a:graphic>
          <a:graphicData uri="http://schemas.openxmlformats.org/drawingml/2006/table">
            <a:tbl>
              <a:tblPr>
                <a:tableStyleId>{5C22544A-7EE6-4342-B048-85BDC9FD1C3A}</a:tableStyleId>
              </a:tblPr>
              <a:tblGrid>
                <a:gridCol w="7920880">
                  <a:extLst>
                    <a:ext uri="{9D8B030D-6E8A-4147-A177-3AD203B41FA5}">
                      <a16:colId xmlns:a16="http://schemas.microsoft.com/office/drawing/2014/main" val="2956762568"/>
                    </a:ext>
                  </a:extLst>
                </a:gridCol>
              </a:tblGrid>
              <a:tr h="274738">
                <a:tc>
                  <a:txBody>
                    <a:bodyPr/>
                    <a:lstStyle/>
                    <a:p>
                      <a:pPr algn="l" fontAlgn="b"/>
                      <a:r>
                        <a:rPr lang="en-US" sz="1600" u="none" strike="noStrike">
                          <a:effectLst/>
                        </a:rPr>
                        <a:t>LICEUL "IOAN BUTEANU" GURAHONŢ</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762852434"/>
                  </a:ext>
                </a:extLst>
              </a:tr>
              <a:tr h="229318">
                <a:tc>
                  <a:txBody>
                    <a:bodyPr/>
                    <a:lstStyle/>
                    <a:p>
                      <a:pPr algn="l" fontAlgn="b"/>
                      <a:r>
                        <a:rPr lang="en-US" sz="1600" u="none" strike="noStrike">
                          <a:effectLst/>
                        </a:rPr>
                        <a:t>LICEUL TEHNOLOGIC "MOGA VOIEVOD" HĂLMAGIU</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268599033"/>
                  </a:ext>
                </a:extLst>
              </a:tr>
              <a:tr h="274738">
                <a:tc>
                  <a:txBody>
                    <a:bodyPr/>
                    <a:lstStyle/>
                    <a:p>
                      <a:pPr algn="l" fontAlgn="b"/>
                      <a:r>
                        <a:rPr lang="en-US" sz="1600" u="none" strike="noStrike">
                          <a:effectLst/>
                        </a:rPr>
                        <a:t>LICEUL TEORETIC SEBIŞ</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130059149"/>
                  </a:ext>
                </a:extLst>
              </a:tr>
              <a:tr h="205517">
                <a:tc>
                  <a:txBody>
                    <a:bodyPr/>
                    <a:lstStyle/>
                    <a:p>
                      <a:pPr algn="l" fontAlgn="b"/>
                      <a:r>
                        <a:rPr lang="it-IT" sz="1600" u="none" strike="noStrike">
                          <a:effectLst/>
                        </a:rPr>
                        <a:t>ŞCOALA GIMNAZIALĂ "GHEORGHE GROZA" MONEASA</a:t>
                      </a:r>
                      <a:endParaRPr lang="it-IT"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52652524"/>
                  </a:ext>
                </a:extLst>
              </a:tr>
              <a:tr h="274738">
                <a:tc>
                  <a:txBody>
                    <a:bodyPr/>
                    <a:lstStyle/>
                    <a:p>
                      <a:pPr algn="l" fontAlgn="b"/>
                      <a:r>
                        <a:rPr lang="en-US" sz="1600" u="none" strike="noStrike">
                          <a:effectLst/>
                        </a:rPr>
                        <a:t>ŞCOALA GIMNAZIALĂ "LAZĂR TÂMPA" ALMAŞ</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799439602"/>
                  </a:ext>
                </a:extLst>
              </a:tr>
              <a:tr h="274738">
                <a:tc>
                  <a:txBody>
                    <a:bodyPr/>
                    <a:lstStyle/>
                    <a:p>
                      <a:pPr algn="l" fontAlgn="b"/>
                      <a:r>
                        <a:rPr lang="en-US" sz="1600" u="none" strike="noStrike">
                          <a:effectLst/>
                        </a:rPr>
                        <a:t>ŞCOALA GIMNAZIALĂ BÎRSA</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396923128"/>
                  </a:ext>
                </a:extLst>
              </a:tr>
              <a:tr h="274738">
                <a:tc>
                  <a:txBody>
                    <a:bodyPr/>
                    <a:lstStyle/>
                    <a:p>
                      <a:pPr algn="l" fontAlgn="b"/>
                      <a:r>
                        <a:rPr lang="it-IT" sz="1600" u="none" strike="noStrike">
                          <a:effectLst/>
                        </a:rPr>
                        <a:t>ŞCOALA GIMNAZIALĂ ”GABRIEL BROLA” BUTENI</a:t>
                      </a:r>
                      <a:endParaRPr lang="it-IT"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809119365"/>
                  </a:ext>
                </a:extLst>
              </a:tr>
              <a:tr h="274738">
                <a:tc>
                  <a:txBody>
                    <a:bodyPr/>
                    <a:lstStyle/>
                    <a:p>
                      <a:pPr algn="l" fontAlgn="b"/>
                      <a:r>
                        <a:rPr lang="en-US" sz="1600" u="none" strike="noStrike">
                          <a:effectLst/>
                        </a:rPr>
                        <a:t>ŞCOALA GIMNAZIALĂ CĂRAND</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99634392"/>
                  </a:ext>
                </a:extLst>
              </a:tr>
              <a:tr h="274738">
                <a:tc>
                  <a:txBody>
                    <a:bodyPr/>
                    <a:lstStyle/>
                    <a:p>
                      <a:pPr algn="l" fontAlgn="b"/>
                      <a:r>
                        <a:rPr lang="en-US" sz="1600" u="none" strike="noStrike">
                          <a:effectLst/>
                        </a:rPr>
                        <a:t>ŞCOALA GIMNAZIALĂ CHISINDIA</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289027843"/>
                  </a:ext>
                </a:extLst>
              </a:tr>
              <a:tr h="274738">
                <a:tc>
                  <a:txBody>
                    <a:bodyPr/>
                    <a:lstStyle/>
                    <a:p>
                      <a:pPr algn="l" fontAlgn="b"/>
                      <a:r>
                        <a:rPr lang="en-US" sz="1600" u="none" strike="noStrike">
                          <a:effectLst/>
                        </a:rPr>
                        <a:t>ŞCOALA GIMNAZIALĂ DEZNA</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87713036"/>
                  </a:ext>
                </a:extLst>
              </a:tr>
              <a:tr h="274738">
                <a:tc>
                  <a:txBody>
                    <a:bodyPr/>
                    <a:lstStyle/>
                    <a:p>
                      <a:pPr algn="l" fontAlgn="b"/>
                      <a:r>
                        <a:rPr lang="en-US" sz="1600" u="none" strike="noStrike">
                          <a:effectLst/>
                        </a:rPr>
                        <a:t>ŞCOALA GIMNAZIALĂ DIECI</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602087696"/>
                  </a:ext>
                </a:extLst>
              </a:tr>
              <a:tr h="274738">
                <a:tc>
                  <a:txBody>
                    <a:bodyPr/>
                    <a:lstStyle/>
                    <a:p>
                      <a:pPr algn="l" fontAlgn="b"/>
                      <a:r>
                        <a:rPr lang="en-US" sz="1600" u="none" strike="noStrike">
                          <a:effectLst/>
                        </a:rPr>
                        <a:t>ŞCOALA GIMNAZIALĂ HĂLMĂGEL</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54255661"/>
                  </a:ext>
                </a:extLst>
              </a:tr>
              <a:tr h="274738">
                <a:tc>
                  <a:txBody>
                    <a:bodyPr/>
                    <a:lstStyle/>
                    <a:p>
                      <a:pPr algn="l" fontAlgn="b"/>
                      <a:r>
                        <a:rPr lang="en-US" sz="1600" u="none" strike="noStrike">
                          <a:effectLst/>
                        </a:rPr>
                        <a:t>ŞCOALA GIMNAZIALĂ IACOBINI</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795862024"/>
                  </a:ext>
                </a:extLst>
              </a:tr>
              <a:tr h="274738">
                <a:tc>
                  <a:txBody>
                    <a:bodyPr/>
                    <a:lstStyle/>
                    <a:p>
                      <a:pPr algn="l" fontAlgn="b"/>
                      <a:r>
                        <a:rPr lang="en-US" sz="1600" u="none" strike="noStrike">
                          <a:effectLst/>
                        </a:rPr>
                        <a:t>ŞCOALA GIMNAZIALĂ PLEŞCUŢA</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4115619751"/>
                  </a:ext>
                </a:extLst>
              </a:tr>
              <a:tr h="274738">
                <a:tc>
                  <a:txBody>
                    <a:bodyPr/>
                    <a:lstStyle/>
                    <a:p>
                      <a:pPr algn="l" fontAlgn="b"/>
                      <a:r>
                        <a:rPr lang="en-US" sz="1600" u="none" strike="noStrike" dirty="0">
                          <a:effectLst/>
                        </a:rPr>
                        <a:t>ŞCOALA GIMNAZIALĂ VÂRFURILE</a:t>
                      </a:r>
                      <a:endParaRPr lang="en-US"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635361460"/>
                  </a:ext>
                </a:extLst>
              </a:tr>
            </a:tbl>
          </a:graphicData>
        </a:graphic>
      </p:graphicFrame>
    </p:spTree>
    <p:extLst>
      <p:ext uri="{BB962C8B-B14F-4D97-AF65-F5344CB8AC3E}">
        <p14:creationId xmlns:p14="http://schemas.microsoft.com/office/powerpoint/2010/main" val="73564703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844824"/>
            <a:ext cx="7772400" cy="4608512"/>
          </a:xfrm>
        </p:spPr>
        <p:txBody>
          <a:bodyPr/>
          <a:lstStyle/>
          <a:p>
            <a:pPr marL="0" indent="0" algn="just">
              <a:buNone/>
            </a:pPr>
            <a:r>
              <a:rPr lang="en-US" dirty="0" err="1">
                <a:solidFill>
                  <a:schemeClr val="tx2"/>
                </a:solidFill>
              </a:rPr>
              <a:t>Structura</a:t>
            </a:r>
            <a:r>
              <a:rPr lang="en-US" dirty="0">
                <a:solidFill>
                  <a:schemeClr val="tx2"/>
                </a:solidFill>
              </a:rPr>
              <a:t> de </a:t>
            </a:r>
            <a:r>
              <a:rPr lang="en-US" dirty="0" err="1">
                <a:solidFill>
                  <a:schemeClr val="tx2"/>
                </a:solidFill>
              </a:rPr>
              <a:t>conducere</a:t>
            </a:r>
            <a:r>
              <a:rPr lang="en-US" dirty="0">
                <a:solidFill>
                  <a:schemeClr val="tx2"/>
                </a:solidFill>
              </a:rPr>
              <a:t>:</a:t>
            </a:r>
          </a:p>
          <a:p>
            <a:pPr marL="0" indent="0" algn="just">
              <a:buNone/>
            </a:pPr>
            <a:r>
              <a:rPr lang="en-US" dirty="0" err="1">
                <a:solidFill>
                  <a:schemeClr val="tx2"/>
                </a:solidFill>
              </a:rPr>
              <a:t>Președinte</a:t>
            </a:r>
            <a:r>
              <a:rPr lang="en-US" dirty="0">
                <a:solidFill>
                  <a:schemeClr val="tx2"/>
                </a:solidFill>
              </a:rPr>
              <a:t>: </a:t>
            </a:r>
            <a:r>
              <a:rPr lang="en-US" dirty="0" err="1">
                <a:solidFill>
                  <a:schemeClr val="tx2"/>
                </a:solidFill>
              </a:rPr>
              <a:t>Bodrogean</a:t>
            </a:r>
            <a:r>
              <a:rPr lang="en-US" dirty="0">
                <a:solidFill>
                  <a:schemeClr val="tx2"/>
                </a:solidFill>
              </a:rPr>
              <a:t> Ovidiu</a:t>
            </a:r>
          </a:p>
          <a:p>
            <a:pPr marL="0" indent="0" algn="just">
              <a:buNone/>
            </a:pPr>
            <a:r>
              <a:rPr lang="en-US" dirty="0" err="1">
                <a:solidFill>
                  <a:schemeClr val="tx2"/>
                </a:solidFill>
              </a:rPr>
              <a:t>Vicepreședinte</a:t>
            </a:r>
            <a:r>
              <a:rPr lang="en-US" dirty="0">
                <a:solidFill>
                  <a:schemeClr val="tx2"/>
                </a:solidFill>
              </a:rPr>
              <a:t>: </a:t>
            </a:r>
            <a:r>
              <a:rPr lang="en-US" dirty="0" err="1">
                <a:solidFill>
                  <a:schemeClr val="tx2"/>
                </a:solidFill>
              </a:rPr>
              <a:t>Crucean</a:t>
            </a:r>
            <a:r>
              <a:rPr lang="en-US" dirty="0">
                <a:solidFill>
                  <a:schemeClr val="tx2"/>
                </a:solidFill>
              </a:rPr>
              <a:t> Adriana</a:t>
            </a:r>
          </a:p>
          <a:p>
            <a:pPr marL="0" indent="0" algn="just">
              <a:buNone/>
            </a:pPr>
            <a:r>
              <a:rPr lang="en-US" dirty="0" err="1">
                <a:solidFill>
                  <a:schemeClr val="tx2"/>
                </a:solidFill>
              </a:rPr>
              <a:t>Secretar</a:t>
            </a:r>
            <a:r>
              <a:rPr lang="en-US" dirty="0">
                <a:solidFill>
                  <a:schemeClr val="tx2"/>
                </a:solidFill>
              </a:rPr>
              <a:t>: </a:t>
            </a:r>
            <a:r>
              <a:rPr lang="en-US" dirty="0" err="1">
                <a:solidFill>
                  <a:schemeClr val="tx2"/>
                </a:solidFill>
              </a:rPr>
              <a:t>Schnakovszki</a:t>
            </a:r>
            <a:r>
              <a:rPr lang="en-US" dirty="0">
                <a:solidFill>
                  <a:schemeClr val="tx2"/>
                </a:solidFill>
              </a:rPr>
              <a:t> Catalina</a:t>
            </a:r>
          </a:p>
          <a:p>
            <a:pPr marL="0" indent="0" algn="just">
              <a:buNone/>
            </a:pPr>
            <a:r>
              <a:rPr lang="en-US" dirty="0" err="1">
                <a:solidFill>
                  <a:schemeClr val="tx2"/>
                </a:solidFill>
              </a:rPr>
              <a:t>Casier</a:t>
            </a:r>
            <a:r>
              <a:rPr lang="en-US" dirty="0">
                <a:solidFill>
                  <a:schemeClr val="tx2"/>
                </a:solidFill>
              </a:rPr>
              <a:t>: </a:t>
            </a:r>
            <a:r>
              <a:rPr lang="en-US" dirty="0" err="1">
                <a:solidFill>
                  <a:schemeClr val="tx2"/>
                </a:solidFill>
              </a:rPr>
              <a:t>Moraru</a:t>
            </a:r>
            <a:r>
              <a:rPr lang="en-US" dirty="0">
                <a:solidFill>
                  <a:schemeClr val="tx2"/>
                </a:solidFill>
              </a:rPr>
              <a:t> </a:t>
            </a:r>
            <a:r>
              <a:rPr lang="en-US" dirty="0" err="1">
                <a:solidFill>
                  <a:schemeClr val="tx2"/>
                </a:solidFill>
              </a:rPr>
              <a:t>Augustini</a:t>
            </a:r>
            <a:endParaRPr lang="en-US" dirty="0">
              <a:solidFill>
                <a:schemeClr val="tx2"/>
              </a:solidFill>
            </a:endParaRPr>
          </a:p>
          <a:p>
            <a:pPr marL="0" indent="0" algn="just">
              <a:buNone/>
            </a:pPr>
            <a:r>
              <a:rPr lang="en-US" dirty="0" err="1">
                <a:solidFill>
                  <a:schemeClr val="tx2"/>
                </a:solidFill>
              </a:rPr>
              <a:t>Comisia</a:t>
            </a:r>
            <a:r>
              <a:rPr lang="en-US" dirty="0">
                <a:solidFill>
                  <a:schemeClr val="tx2"/>
                </a:solidFill>
              </a:rPr>
              <a:t> de </a:t>
            </a:r>
            <a:r>
              <a:rPr lang="en-US" dirty="0" err="1">
                <a:solidFill>
                  <a:schemeClr val="tx2"/>
                </a:solidFill>
              </a:rPr>
              <a:t>cenzori</a:t>
            </a:r>
            <a:r>
              <a:rPr lang="en-US" dirty="0">
                <a:solidFill>
                  <a:schemeClr val="tx2"/>
                </a:solidFill>
              </a:rPr>
              <a:t>: </a:t>
            </a:r>
            <a:r>
              <a:rPr lang="en-US" dirty="0" err="1">
                <a:solidFill>
                  <a:schemeClr val="tx2"/>
                </a:solidFill>
              </a:rPr>
              <a:t>Președinte</a:t>
            </a:r>
            <a:r>
              <a:rPr lang="en-US" dirty="0">
                <a:solidFill>
                  <a:schemeClr val="tx2"/>
                </a:solidFill>
              </a:rPr>
              <a:t>: </a:t>
            </a:r>
            <a:r>
              <a:rPr lang="en-US" dirty="0" err="1">
                <a:solidFill>
                  <a:schemeClr val="tx2"/>
                </a:solidFill>
              </a:rPr>
              <a:t>Milas</a:t>
            </a:r>
            <a:r>
              <a:rPr lang="en-US" dirty="0">
                <a:solidFill>
                  <a:schemeClr val="tx2"/>
                </a:solidFill>
              </a:rPr>
              <a:t> </a:t>
            </a:r>
            <a:r>
              <a:rPr lang="en-US" dirty="0" err="1">
                <a:solidFill>
                  <a:schemeClr val="tx2"/>
                </a:solidFill>
              </a:rPr>
              <a:t>Florica</a:t>
            </a:r>
            <a:endParaRPr lang="en-US" dirty="0">
              <a:solidFill>
                <a:schemeClr val="tx2"/>
              </a:solidFill>
            </a:endParaRPr>
          </a:p>
          <a:p>
            <a:pPr marL="0" indent="0" algn="just">
              <a:buNone/>
            </a:pPr>
            <a:r>
              <a:rPr lang="en-US" dirty="0">
                <a:solidFill>
                  <a:schemeClr val="tx2"/>
                </a:solidFill>
              </a:rPr>
              <a:t>                                 </a:t>
            </a:r>
            <a:r>
              <a:rPr lang="en-US" dirty="0" err="1">
                <a:solidFill>
                  <a:schemeClr val="tx2"/>
                </a:solidFill>
              </a:rPr>
              <a:t>Membri</a:t>
            </a:r>
            <a:r>
              <a:rPr lang="en-US" dirty="0">
                <a:solidFill>
                  <a:schemeClr val="tx2"/>
                </a:solidFill>
              </a:rPr>
              <a:t>: Alexa </a:t>
            </a:r>
            <a:r>
              <a:rPr lang="en-US" dirty="0" err="1">
                <a:solidFill>
                  <a:schemeClr val="tx2"/>
                </a:solidFill>
              </a:rPr>
              <a:t>Titiana</a:t>
            </a:r>
            <a:endParaRPr lang="en-US" dirty="0">
              <a:solidFill>
                <a:schemeClr val="tx2"/>
              </a:solidFill>
            </a:endParaRPr>
          </a:p>
          <a:p>
            <a:pPr marL="0" indent="0" algn="just">
              <a:buNone/>
            </a:pPr>
            <a:r>
              <a:rPr lang="en-US" dirty="0">
                <a:solidFill>
                  <a:schemeClr val="tx2"/>
                </a:solidFill>
              </a:rPr>
              <a:t>				     </a:t>
            </a:r>
            <a:r>
              <a:rPr lang="en-US" dirty="0" err="1">
                <a:solidFill>
                  <a:schemeClr val="tx2"/>
                </a:solidFill>
              </a:rPr>
              <a:t>Tudorescu</a:t>
            </a:r>
            <a:r>
              <a:rPr lang="en-US" dirty="0">
                <a:solidFill>
                  <a:schemeClr val="tx2"/>
                </a:solidFill>
              </a:rPr>
              <a:t> Loredana</a:t>
            </a:r>
            <a:endParaRPr lang="ro-RO" dirty="0">
              <a:solidFill>
                <a:schemeClr val="tx2"/>
              </a:solidFill>
            </a:endParaRPr>
          </a:p>
          <a:p>
            <a:pPr marL="0" indent="0">
              <a:buNone/>
            </a:pPr>
            <a:endParaRPr lang="ro-RO" dirty="0"/>
          </a:p>
        </p:txBody>
      </p:sp>
      <p:sp>
        <p:nvSpPr>
          <p:cNvPr id="4" name="TextBox 3">
            <a:extLst>
              <a:ext uri="{FF2B5EF4-FFF2-40B4-BE49-F238E27FC236}">
                <a16:creationId xmlns:a16="http://schemas.microsoft.com/office/drawing/2014/main" id="{D84D140A-E132-49FE-810C-3374334DF1D2}"/>
              </a:ext>
            </a:extLst>
          </p:cNvPr>
          <p:cNvSpPr txBox="1"/>
          <p:nvPr/>
        </p:nvSpPr>
        <p:spPr>
          <a:xfrm>
            <a:off x="1547664" y="404664"/>
            <a:ext cx="4104456" cy="584775"/>
          </a:xfrm>
          <a:prstGeom prst="rect">
            <a:avLst/>
          </a:prstGeom>
          <a:noFill/>
        </p:spPr>
        <p:txBody>
          <a:bodyPr wrap="square">
            <a:spAutoFit/>
          </a:bodyPr>
          <a:lstStyle/>
          <a:p>
            <a:r>
              <a:rPr lang="en-US" sz="3200" b="1" dirty="0"/>
              <a:t>SSMR -  </a:t>
            </a:r>
            <a:r>
              <a:rPr lang="en-US" sz="3200" b="1" dirty="0" err="1"/>
              <a:t>Filiala</a:t>
            </a:r>
            <a:r>
              <a:rPr lang="en-US" sz="3200" b="1" dirty="0"/>
              <a:t> Arad</a:t>
            </a:r>
          </a:p>
        </p:txBody>
      </p:sp>
    </p:spTree>
    <p:extLst>
      <p:ext uri="{BB962C8B-B14F-4D97-AF65-F5344CB8AC3E}">
        <p14:creationId xmlns:p14="http://schemas.microsoft.com/office/powerpoint/2010/main" val="38134022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82602-1D12-C6A6-E528-734FB99D5A5D}"/>
              </a:ext>
            </a:extLst>
          </p:cNvPr>
          <p:cNvSpPr>
            <a:spLocks noGrp="1"/>
          </p:cNvSpPr>
          <p:nvPr>
            <p:ph type="title"/>
          </p:nvPr>
        </p:nvSpPr>
        <p:spPr/>
        <p:txBody>
          <a:bodyPr/>
          <a:lstStyle/>
          <a:p>
            <a:r>
              <a:rPr lang="en-US" dirty="0"/>
              <a:t>Diverse</a:t>
            </a:r>
          </a:p>
        </p:txBody>
      </p:sp>
      <p:sp>
        <p:nvSpPr>
          <p:cNvPr id="3" name="Content Placeholder 2">
            <a:extLst>
              <a:ext uri="{FF2B5EF4-FFF2-40B4-BE49-F238E27FC236}">
                <a16:creationId xmlns:a16="http://schemas.microsoft.com/office/drawing/2014/main" id="{F617A21C-0B8A-88E7-D716-156E0CE82FD7}"/>
              </a:ext>
            </a:extLst>
          </p:cNvPr>
          <p:cNvSpPr>
            <a:spLocks noGrp="1"/>
          </p:cNvSpPr>
          <p:nvPr>
            <p:ph idx="1"/>
          </p:nvPr>
        </p:nvSpPr>
        <p:spPr/>
        <p:txBody>
          <a:bodyPr>
            <a:normAutofit/>
          </a:bodyPr>
          <a:lstStyle/>
          <a:p>
            <a:r>
              <a:rPr lang="en-US" dirty="0" err="1"/>
              <a:t>Comunicarea</a:t>
            </a:r>
            <a:r>
              <a:rPr lang="en-US" dirty="0"/>
              <a:t> cu </a:t>
            </a:r>
            <a:r>
              <a:rPr lang="en-US" dirty="0" err="1"/>
              <a:t>elevii</a:t>
            </a:r>
            <a:endParaRPr lang="en-US" dirty="0"/>
          </a:p>
          <a:p>
            <a:r>
              <a:rPr lang="en-US" dirty="0" err="1"/>
              <a:t>Temele</a:t>
            </a:r>
            <a:r>
              <a:rPr lang="en-US" dirty="0"/>
              <a:t> de </a:t>
            </a:r>
            <a:r>
              <a:rPr lang="en-US" dirty="0" err="1"/>
              <a:t>casă</a:t>
            </a:r>
            <a:endParaRPr lang="en-US" dirty="0"/>
          </a:p>
          <a:p>
            <a:r>
              <a:rPr lang="en-US" dirty="0" err="1"/>
              <a:t>Încadrări</a:t>
            </a:r>
            <a:r>
              <a:rPr lang="en-US" dirty="0"/>
              <a:t> </a:t>
            </a:r>
            <a:r>
              <a:rPr lang="en-US" dirty="0" err="1"/>
              <a:t>în</a:t>
            </a:r>
            <a:r>
              <a:rPr lang="en-US" dirty="0"/>
              <a:t> </a:t>
            </a:r>
            <a:r>
              <a:rPr lang="en-US" dirty="0" err="1"/>
              <a:t>termene</a:t>
            </a:r>
            <a:r>
              <a:rPr lang="en-US" dirty="0"/>
              <a:t> </a:t>
            </a:r>
            <a:r>
              <a:rPr lang="en-US" dirty="0" err="1"/>
              <a:t>și</a:t>
            </a:r>
            <a:r>
              <a:rPr lang="en-US" dirty="0"/>
              <a:t> </a:t>
            </a:r>
            <a:r>
              <a:rPr lang="en-US" dirty="0" err="1"/>
              <a:t>modalitatea</a:t>
            </a:r>
            <a:r>
              <a:rPr lang="en-US" dirty="0"/>
              <a:t> de </a:t>
            </a:r>
            <a:r>
              <a:rPr lang="en-US" dirty="0" err="1"/>
              <a:t>completare</a:t>
            </a:r>
            <a:r>
              <a:rPr lang="en-US" dirty="0"/>
              <a:t> (</a:t>
            </a:r>
            <a:r>
              <a:rPr lang="en-US" dirty="0" err="1"/>
              <a:t>nume</a:t>
            </a:r>
            <a:r>
              <a:rPr lang="en-US" dirty="0"/>
              <a:t>, </a:t>
            </a:r>
            <a:r>
              <a:rPr lang="en-US" dirty="0" err="1"/>
              <a:t>prenume</a:t>
            </a:r>
            <a:r>
              <a:rPr lang="en-US" dirty="0"/>
              <a:t>, </a:t>
            </a:r>
            <a:r>
              <a:rPr lang="en-US" dirty="0" err="1"/>
              <a:t>diacritice</a:t>
            </a:r>
            <a:r>
              <a:rPr lang="en-US" dirty="0"/>
              <a:t>)</a:t>
            </a:r>
          </a:p>
          <a:p>
            <a:r>
              <a:rPr lang="en-US" sz="2800" dirty="0">
                <a:hlinkClick r:id="rId2"/>
              </a:rPr>
              <a:t>https://www.edu.ro/legislatie-ordine-ministru</a:t>
            </a:r>
            <a:endParaRPr lang="en-US" sz="2800" dirty="0"/>
          </a:p>
          <a:p>
            <a:pPr marL="0" indent="0">
              <a:buNone/>
            </a:pPr>
            <a:endParaRPr lang="en-US" dirty="0"/>
          </a:p>
        </p:txBody>
      </p:sp>
    </p:spTree>
    <p:extLst>
      <p:ext uri="{BB962C8B-B14F-4D97-AF65-F5344CB8AC3E}">
        <p14:creationId xmlns:p14="http://schemas.microsoft.com/office/powerpoint/2010/main" val="101819749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532" y="1916832"/>
            <a:ext cx="8424936" cy="3326904"/>
          </a:xfrm>
        </p:spPr>
        <p:txBody>
          <a:bodyPr>
            <a:normAutofit fontScale="77500" lnSpcReduction="20000"/>
          </a:bodyPr>
          <a:lstStyle/>
          <a:p>
            <a:r>
              <a:rPr lang="ro-RO" sz="3200" dirty="0"/>
              <a:t>Învățământ gimnazial: </a:t>
            </a:r>
            <a:r>
              <a:rPr lang="ro-RO" sz="3200" dirty="0">
                <a:hlinkClick r:id="rId2"/>
              </a:rPr>
              <a:t>https://www.rocnee.eu/index.php/dcee-oriz/curriculum-oriz/programe-scolare-front/programe-scolare-in-vigoare</a:t>
            </a:r>
            <a:endParaRPr lang="ro-RO" sz="3200" dirty="0"/>
          </a:p>
          <a:p>
            <a:r>
              <a:rPr lang="ro-RO" sz="3200" dirty="0"/>
              <a:t>Învățământ liceal: </a:t>
            </a:r>
            <a:r>
              <a:rPr lang="ro-RO" sz="3200" dirty="0">
                <a:hlinkClick r:id="rId3"/>
              </a:rPr>
              <a:t>https://www.rocnee.eu/index.php/dcee-oriz/curriculum-oriz/programe-scolare-front/planuri-cadru-de-invatamant-si-programe-scolare-invatamant-liceal-2023-docx</a:t>
            </a:r>
            <a:endParaRPr lang="ro-RO" sz="3200" dirty="0"/>
          </a:p>
        </p:txBody>
      </p:sp>
      <p:sp>
        <p:nvSpPr>
          <p:cNvPr id="4" name="TextBox 3">
            <a:extLst>
              <a:ext uri="{FF2B5EF4-FFF2-40B4-BE49-F238E27FC236}">
                <a16:creationId xmlns:a16="http://schemas.microsoft.com/office/drawing/2014/main" id="{1CEE4F61-CA78-5D67-A6F6-BBDAE99BF6AD}"/>
              </a:ext>
            </a:extLst>
          </p:cNvPr>
          <p:cNvSpPr txBox="1"/>
          <p:nvPr/>
        </p:nvSpPr>
        <p:spPr>
          <a:xfrm>
            <a:off x="1835696" y="591343"/>
            <a:ext cx="6336704" cy="707886"/>
          </a:xfrm>
          <a:prstGeom prst="rect">
            <a:avLst/>
          </a:prstGeom>
          <a:noFill/>
        </p:spPr>
        <p:txBody>
          <a:bodyPr wrap="square">
            <a:spAutoFit/>
          </a:bodyPr>
          <a:lstStyle/>
          <a:p>
            <a:r>
              <a:rPr lang="ro-RO" sz="4000" b="1" dirty="0"/>
              <a:t>Programe școlare în vigoare</a:t>
            </a:r>
            <a:endParaRPr lang="en-US" sz="4000" b="1" dirty="0"/>
          </a:p>
        </p:txBody>
      </p:sp>
    </p:spTree>
    <p:extLst>
      <p:ext uri="{BB962C8B-B14F-4D97-AF65-F5344CB8AC3E}">
        <p14:creationId xmlns:p14="http://schemas.microsoft.com/office/powerpoint/2010/main" val="37234521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532" y="2420888"/>
            <a:ext cx="8424936" cy="3326904"/>
          </a:xfrm>
        </p:spPr>
        <p:txBody>
          <a:bodyPr>
            <a:normAutofit fontScale="85000" lnSpcReduction="20000"/>
          </a:bodyPr>
          <a:lstStyle/>
          <a:p>
            <a:r>
              <a:rPr lang="en-US" dirty="0">
                <a:hlinkClick r:id="rId2"/>
              </a:rPr>
              <a:t>https://manuale.edu.ro</a:t>
            </a:r>
            <a:endParaRPr lang="en-US" dirty="0"/>
          </a:p>
          <a:p>
            <a:r>
              <a:rPr lang="en-US" sz="3200" dirty="0">
                <a:hlinkClick r:id="rId3"/>
              </a:rPr>
              <a:t>https://rocnee.eu/index.php/manuale-scolare/catalog-manuale-scolare-invatamant-preuniversitar-2022-2023-clasele-ix-xii</a:t>
            </a:r>
            <a:endParaRPr lang="en-US" sz="3200" dirty="0"/>
          </a:p>
          <a:p>
            <a:pPr marL="0" indent="0">
              <a:buNone/>
            </a:pPr>
            <a:r>
              <a:rPr lang="en-US" dirty="0" err="1"/>
              <a:t>sau</a:t>
            </a:r>
            <a:endParaRPr lang="en-US" sz="3200" dirty="0"/>
          </a:p>
          <a:p>
            <a:r>
              <a:rPr lang="ro-RO" altLang="ro-RO" sz="3200" dirty="0">
                <a:latin typeface="+mj-lt"/>
                <a:cs typeface="Arial" panose="020B0604020202020204" pitchFamily="34" charset="0"/>
                <a:hlinkClick r:id="rId4"/>
              </a:rPr>
              <a:t>https://rocnee.eu/index.php/dcee-oriz/curriculum-oriz/programe-scolare-front</a:t>
            </a:r>
            <a:endParaRPr lang="ro-RO" altLang="ro-RO" sz="3200" dirty="0">
              <a:latin typeface="+mj-lt"/>
              <a:cs typeface="Arial" panose="020B0604020202020204" pitchFamily="34" charset="0"/>
            </a:endParaRPr>
          </a:p>
          <a:p>
            <a:endParaRPr lang="en-US" sz="3200" dirty="0"/>
          </a:p>
        </p:txBody>
      </p:sp>
      <p:sp>
        <p:nvSpPr>
          <p:cNvPr id="4" name="TextBox 3">
            <a:extLst>
              <a:ext uri="{FF2B5EF4-FFF2-40B4-BE49-F238E27FC236}">
                <a16:creationId xmlns:a16="http://schemas.microsoft.com/office/drawing/2014/main" id="{1CEE4F61-CA78-5D67-A6F6-BBDAE99BF6AD}"/>
              </a:ext>
            </a:extLst>
          </p:cNvPr>
          <p:cNvSpPr txBox="1"/>
          <p:nvPr/>
        </p:nvSpPr>
        <p:spPr>
          <a:xfrm>
            <a:off x="1259632" y="279211"/>
            <a:ext cx="7056784" cy="830997"/>
          </a:xfrm>
          <a:prstGeom prst="rect">
            <a:avLst/>
          </a:prstGeom>
          <a:noFill/>
        </p:spPr>
        <p:txBody>
          <a:bodyPr wrap="square">
            <a:spAutoFit/>
          </a:bodyPr>
          <a:lstStyle/>
          <a:p>
            <a:pPr algn="ctr"/>
            <a:r>
              <a:rPr lang="ro-RO" sz="4800" b="1" dirty="0"/>
              <a:t>Manuale școlare</a:t>
            </a:r>
            <a:endParaRPr lang="en-US" sz="2800" b="1" dirty="0"/>
          </a:p>
        </p:txBody>
      </p:sp>
    </p:spTree>
    <p:extLst>
      <p:ext uri="{BB962C8B-B14F-4D97-AF65-F5344CB8AC3E}">
        <p14:creationId xmlns:p14="http://schemas.microsoft.com/office/powerpoint/2010/main" val="225243710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844824"/>
            <a:ext cx="7772400" cy="4191000"/>
          </a:xfrm>
        </p:spPr>
        <p:txBody>
          <a:bodyPr>
            <a:normAutofit fontScale="85000" lnSpcReduction="10000"/>
          </a:bodyPr>
          <a:lstStyle/>
          <a:p>
            <a:pPr marL="0" indent="0" algn="just">
              <a:buNone/>
            </a:pPr>
            <a:endParaRPr lang="en-US" dirty="0"/>
          </a:p>
          <a:p>
            <a:pPr marL="0" indent="0" algn="just">
              <a:buNone/>
            </a:pPr>
            <a:r>
              <a:rPr lang="ro-RO" dirty="0"/>
              <a:t>Vă </a:t>
            </a:r>
            <a:r>
              <a:rPr lang="en-US" dirty="0" err="1"/>
              <a:t>mulțumesc</a:t>
            </a:r>
            <a:r>
              <a:rPr lang="en-US" dirty="0"/>
              <a:t>!</a:t>
            </a:r>
            <a:endParaRPr lang="ro-RO" dirty="0"/>
          </a:p>
          <a:p>
            <a:pPr marL="0" indent="0" algn="r">
              <a:buNone/>
            </a:pPr>
            <a:endParaRPr lang="en-US" sz="2000" dirty="0"/>
          </a:p>
          <a:p>
            <a:pPr marL="0" indent="0" algn="r">
              <a:buNone/>
            </a:pPr>
            <a:endParaRPr lang="en-US" sz="2000" dirty="0"/>
          </a:p>
          <a:p>
            <a:pPr marL="0" indent="0" algn="r">
              <a:buNone/>
            </a:pPr>
            <a:endParaRPr lang="en-US" sz="2000" dirty="0"/>
          </a:p>
          <a:p>
            <a:pPr marL="0" indent="0" algn="r">
              <a:buNone/>
            </a:pPr>
            <a:endParaRPr lang="en-US" sz="2000" dirty="0"/>
          </a:p>
          <a:p>
            <a:pPr marL="0" indent="0" algn="r">
              <a:buNone/>
            </a:pPr>
            <a:endParaRPr lang="en-US" sz="2000" dirty="0"/>
          </a:p>
          <a:p>
            <a:pPr marL="0" indent="0" algn="r">
              <a:buNone/>
            </a:pPr>
            <a:endParaRPr lang="en-US" sz="2000" dirty="0"/>
          </a:p>
          <a:p>
            <a:pPr marL="0" indent="0" algn="r">
              <a:buNone/>
            </a:pPr>
            <a:endParaRPr lang="en-US" sz="2000" dirty="0"/>
          </a:p>
          <a:p>
            <a:pPr marL="0" indent="0" algn="r">
              <a:buNone/>
            </a:pPr>
            <a:r>
              <a:rPr lang="ro-RO" sz="2000" dirty="0"/>
              <a:t> prof. </a:t>
            </a:r>
            <a:r>
              <a:rPr lang="en-US" sz="2000" dirty="0" err="1"/>
              <a:t>Alexandru</a:t>
            </a:r>
            <a:r>
              <a:rPr lang="en-US" sz="2000" dirty="0"/>
              <a:t> Lucian POPA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E2CCF-4E4E-4159-9634-877AC7889B7F}"/>
              </a:ext>
            </a:extLst>
          </p:cNvPr>
          <p:cNvSpPr>
            <a:spLocks noGrp="1"/>
          </p:cNvSpPr>
          <p:nvPr>
            <p:ph type="title"/>
          </p:nvPr>
        </p:nvSpPr>
        <p:spPr>
          <a:xfrm>
            <a:off x="882700" y="188640"/>
            <a:ext cx="7429499" cy="1478570"/>
          </a:xfrm>
        </p:spPr>
        <p:txBody>
          <a:bodyPr/>
          <a:lstStyle/>
          <a:p>
            <a:r>
              <a:rPr lang="ro-RO" sz="4400" dirty="0">
                <a:effectLst/>
                <a:latin typeface="Times New Roman" panose="02020603050405020304" pitchFamily="18" charset="0"/>
                <a:ea typeface="SimSun" panose="02010600030101010101" pitchFamily="2" charset="-122"/>
              </a:rPr>
              <a:t>Analiza activității în anul școlar 202</a:t>
            </a:r>
            <a:r>
              <a:rPr lang="en-US" sz="4400" dirty="0">
                <a:effectLst/>
                <a:latin typeface="Times New Roman" panose="02020603050405020304" pitchFamily="18" charset="0"/>
                <a:ea typeface="SimSun" panose="02010600030101010101" pitchFamily="2" charset="-122"/>
              </a:rPr>
              <a:t>4</a:t>
            </a:r>
            <a:r>
              <a:rPr lang="ro-RO" sz="4400" dirty="0">
                <a:effectLst/>
                <a:latin typeface="Times New Roman" panose="02020603050405020304" pitchFamily="18" charset="0"/>
                <a:ea typeface="SimSun" panose="02010600030101010101" pitchFamily="2" charset="-122"/>
              </a:rPr>
              <a:t>-202</a:t>
            </a:r>
            <a:r>
              <a:rPr lang="en-US" sz="4400" dirty="0">
                <a:effectLst/>
                <a:latin typeface="Times New Roman" panose="02020603050405020304" pitchFamily="18" charset="0"/>
                <a:ea typeface="SimSun" panose="02010600030101010101" pitchFamily="2" charset="-122"/>
              </a:rPr>
              <a:t>5</a:t>
            </a:r>
            <a:endParaRPr lang="en-US" dirty="0"/>
          </a:p>
        </p:txBody>
      </p:sp>
      <p:sp>
        <p:nvSpPr>
          <p:cNvPr id="3" name="Content Placeholder 2">
            <a:extLst>
              <a:ext uri="{FF2B5EF4-FFF2-40B4-BE49-F238E27FC236}">
                <a16:creationId xmlns:a16="http://schemas.microsoft.com/office/drawing/2014/main" id="{A4CA2CBC-A0B2-4351-84F0-99F60E546A47}"/>
              </a:ext>
            </a:extLst>
          </p:cNvPr>
          <p:cNvSpPr>
            <a:spLocks noGrp="1"/>
          </p:cNvSpPr>
          <p:nvPr>
            <p:ph idx="1"/>
          </p:nvPr>
        </p:nvSpPr>
        <p:spPr>
          <a:xfrm>
            <a:off x="857250" y="1556792"/>
            <a:ext cx="7429499" cy="3946377"/>
          </a:xfrm>
        </p:spPr>
        <p:txBody>
          <a:bodyPr>
            <a:normAutofit/>
          </a:bodyPr>
          <a:lstStyle/>
          <a:p>
            <a:pPr>
              <a:lnSpc>
                <a:spcPct val="100000"/>
              </a:lnSpc>
            </a:pPr>
            <a:r>
              <a:rPr lang="en-US" sz="3000" dirty="0" err="1"/>
              <a:t>Examenul</a:t>
            </a:r>
            <a:r>
              <a:rPr lang="en-US" sz="3000" dirty="0"/>
              <a:t> </a:t>
            </a:r>
            <a:r>
              <a:rPr lang="en-US" sz="3000" dirty="0" err="1"/>
              <a:t>național</a:t>
            </a:r>
            <a:r>
              <a:rPr lang="en-US" sz="3000" dirty="0"/>
              <a:t> de </a:t>
            </a:r>
            <a:r>
              <a:rPr lang="en-US" sz="3000" dirty="0" err="1"/>
              <a:t>bacalaureat</a:t>
            </a:r>
            <a:r>
              <a:rPr lang="en-US" sz="3000" dirty="0"/>
              <a:t>, </a:t>
            </a:r>
            <a:r>
              <a:rPr lang="en-US" sz="3000" dirty="0" err="1"/>
              <a:t>sesiunea</a:t>
            </a:r>
            <a:r>
              <a:rPr lang="en-US" sz="3000" dirty="0"/>
              <a:t> </a:t>
            </a:r>
            <a:r>
              <a:rPr lang="en-US" sz="3000" dirty="0" err="1"/>
              <a:t>iunie</a:t>
            </a:r>
            <a:r>
              <a:rPr lang="en-US" sz="3000" dirty="0"/>
              <a:t> 2025, </a:t>
            </a:r>
            <a:r>
              <a:rPr lang="en-US" sz="3000" dirty="0" err="1"/>
              <a:t>Matematică</a:t>
            </a:r>
            <a:endParaRPr lang="en-US" sz="3000" dirty="0"/>
          </a:p>
          <a:p>
            <a:pPr>
              <a:lnSpc>
                <a:spcPct val="100000"/>
              </a:lnSpc>
            </a:pPr>
            <a:r>
              <a:rPr lang="fr-FR" dirty="0" err="1"/>
              <a:t>Promovabilitate</a:t>
            </a:r>
            <a:r>
              <a:rPr lang="fr-FR" dirty="0"/>
              <a:t>: 75,48% (peste 5), 57,22% (peste 6)</a:t>
            </a:r>
            <a:endParaRPr lang="en-US" sz="2800" dirty="0"/>
          </a:p>
          <a:p>
            <a:pPr>
              <a:lnSpc>
                <a:spcPct val="100000"/>
              </a:lnSpc>
            </a:pPr>
            <a:r>
              <a:rPr lang="fr-FR" sz="2000" dirty="0" err="1"/>
              <a:t>Promovabilitate</a:t>
            </a:r>
            <a:r>
              <a:rPr lang="fr-FR" sz="2000" dirty="0"/>
              <a:t> 2024: 80,63% (peste 5), 64,74% (peste 6)</a:t>
            </a:r>
            <a:endParaRPr lang="en-US" sz="2400" dirty="0"/>
          </a:p>
          <a:p>
            <a:pPr marL="0" indent="0">
              <a:buNone/>
            </a:pPr>
            <a:endParaRPr lang="en-US" dirty="0"/>
          </a:p>
        </p:txBody>
      </p:sp>
      <p:graphicFrame>
        <p:nvGraphicFramePr>
          <p:cNvPr id="4" name="Chart 3">
            <a:extLst>
              <a:ext uri="{FF2B5EF4-FFF2-40B4-BE49-F238E27FC236}">
                <a16:creationId xmlns:a16="http://schemas.microsoft.com/office/drawing/2014/main" id="{59161FD0-CE7E-4E3C-44A2-E374D52418EE}"/>
              </a:ext>
            </a:extLst>
          </p:cNvPr>
          <p:cNvGraphicFramePr/>
          <p:nvPr>
            <p:extLst>
              <p:ext uri="{D42A27DB-BD31-4B8C-83A1-F6EECF244321}">
                <p14:modId xmlns:p14="http://schemas.microsoft.com/office/powerpoint/2010/main" val="3137097607"/>
              </p:ext>
            </p:extLst>
          </p:nvPr>
        </p:nvGraphicFramePr>
        <p:xfrm>
          <a:off x="535335" y="3797940"/>
          <a:ext cx="7776864" cy="25742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7422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E2CCF-4E4E-4159-9634-877AC7889B7F}"/>
              </a:ext>
            </a:extLst>
          </p:cNvPr>
          <p:cNvSpPr>
            <a:spLocks noGrp="1"/>
          </p:cNvSpPr>
          <p:nvPr>
            <p:ph type="title"/>
          </p:nvPr>
        </p:nvSpPr>
        <p:spPr>
          <a:xfrm>
            <a:off x="856060" y="394211"/>
            <a:ext cx="7429499" cy="1478570"/>
          </a:xfrm>
        </p:spPr>
        <p:txBody>
          <a:bodyPr/>
          <a:lstStyle/>
          <a:p>
            <a:r>
              <a:rPr lang="ro-RO" sz="4400" dirty="0">
                <a:effectLst/>
                <a:latin typeface="Times New Roman" panose="02020603050405020304" pitchFamily="18" charset="0"/>
                <a:ea typeface="SimSun" panose="02010600030101010101" pitchFamily="2" charset="-122"/>
              </a:rPr>
              <a:t>Analiza activității în anul școlar 202</a:t>
            </a:r>
            <a:r>
              <a:rPr lang="en-US" sz="4400" dirty="0">
                <a:effectLst/>
                <a:latin typeface="Times New Roman" panose="02020603050405020304" pitchFamily="18" charset="0"/>
                <a:ea typeface="SimSun" panose="02010600030101010101" pitchFamily="2" charset="-122"/>
              </a:rPr>
              <a:t>4</a:t>
            </a:r>
            <a:r>
              <a:rPr lang="ro-RO" sz="4400" dirty="0">
                <a:effectLst/>
                <a:latin typeface="Times New Roman" panose="02020603050405020304" pitchFamily="18" charset="0"/>
                <a:ea typeface="SimSun" panose="02010600030101010101" pitchFamily="2" charset="-122"/>
              </a:rPr>
              <a:t>-202</a:t>
            </a:r>
            <a:r>
              <a:rPr lang="en-US" sz="4400" dirty="0">
                <a:effectLst/>
                <a:latin typeface="Times New Roman" panose="02020603050405020304" pitchFamily="18" charset="0"/>
                <a:ea typeface="SimSun" panose="02010600030101010101" pitchFamily="2" charset="-122"/>
              </a:rPr>
              <a:t>5</a:t>
            </a:r>
            <a:endParaRPr lang="en-US" dirty="0"/>
          </a:p>
        </p:txBody>
      </p:sp>
      <p:sp>
        <p:nvSpPr>
          <p:cNvPr id="3" name="Content Placeholder 2">
            <a:extLst>
              <a:ext uri="{FF2B5EF4-FFF2-40B4-BE49-F238E27FC236}">
                <a16:creationId xmlns:a16="http://schemas.microsoft.com/office/drawing/2014/main" id="{A4CA2CBC-A0B2-4351-84F0-99F60E546A47}"/>
              </a:ext>
            </a:extLst>
          </p:cNvPr>
          <p:cNvSpPr>
            <a:spLocks noGrp="1"/>
          </p:cNvSpPr>
          <p:nvPr>
            <p:ph idx="1"/>
          </p:nvPr>
        </p:nvSpPr>
        <p:spPr>
          <a:xfrm>
            <a:off x="852508" y="1842445"/>
            <a:ext cx="7429499" cy="3541714"/>
          </a:xfrm>
        </p:spPr>
        <p:txBody>
          <a:bodyPr/>
          <a:lstStyle/>
          <a:p>
            <a:r>
              <a:rPr lang="en-US" sz="2800" dirty="0" err="1"/>
              <a:t>Examenul</a:t>
            </a:r>
            <a:r>
              <a:rPr lang="en-US" sz="2800" dirty="0"/>
              <a:t> </a:t>
            </a:r>
            <a:r>
              <a:rPr lang="en-US" sz="2800" dirty="0" err="1"/>
              <a:t>național</a:t>
            </a:r>
            <a:r>
              <a:rPr lang="en-US" sz="2800" dirty="0"/>
              <a:t> de </a:t>
            </a:r>
            <a:r>
              <a:rPr lang="en-US" sz="2800" dirty="0" err="1"/>
              <a:t>bacalaureat</a:t>
            </a:r>
            <a:r>
              <a:rPr lang="en-US" sz="2800" dirty="0"/>
              <a:t>, </a:t>
            </a:r>
            <a:r>
              <a:rPr lang="en-US" sz="2800" dirty="0" err="1"/>
              <a:t>sesiunea</a:t>
            </a:r>
            <a:r>
              <a:rPr lang="en-US" sz="2800" dirty="0"/>
              <a:t> </a:t>
            </a:r>
            <a:r>
              <a:rPr lang="en-US" sz="2800" dirty="0" err="1"/>
              <a:t>iulie</a:t>
            </a:r>
            <a:r>
              <a:rPr lang="en-US" sz="2800" dirty="0"/>
              <a:t>-august 2025, </a:t>
            </a:r>
            <a:r>
              <a:rPr lang="en-US" sz="2800" dirty="0" err="1"/>
              <a:t>Matematică</a:t>
            </a:r>
            <a:endParaRPr lang="en-US" sz="2800" dirty="0"/>
          </a:p>
          <a:p>
            <a:pPr marL="0" indent="0">
              <a:buNone/>
            </a:pPr>
            <a:endParaRPr lang="en-US" dirty="0"/>
          </a:p>
        </p:txBody>
      </p:sp>
      <p:graphicFrame>
        <p:nvGraphicFramePr>
          <p:cNvPr id="4" name="Table 3">
            <a:extLst>
              <a:ext uri="{FF2B5EF4-FFF2-40B4-BE49-F238E27FC236}">
                <a16:creationId xmlns:a16="http://schemas.microsoft.com/office/drawing/2014/main" id="{53E02E4A-A42B-49F8-B322-148642F51BD2}"/>
              </a:ext>
            </a:extLst>
          </p:cNvPr>
          <p:cNvGraphicFramePr>
            <a:graphicFrameLocks noGrp="1"/>
          </p:cNvGraphicFramePr>
          <p:nvPr>
            <p:extLst>
              <p:ext uri="{D42A27DB-BD31-4B8C-83A1-F6EECF244321}">
                <p14:modId xmlns:p14="http://schemas.microsoft.com/office/powerpoint/2010/main" val="3650301662"/>
              </p:ext>
            </p:extLst>
          </p:nvPr>
        </p:nvGraphicFramePr>
        <p:xfrm>
          <a:off x="354790" y="3429000"/>
          <a:ext cx="8681704" cy="3044880"/>
        </p:xfrm>
        <a:graphic>
          <a:graphicData uri="http://schemas.openxmlformats.org/drawingml/2006/table">
            <a:tbl>
              <a:tblPr firstRow="1" firstCol="1" bandRow="1">
                <a:tableStyleId>{5C22544A-7EE6-4342-B048-85BDC9FD1C3A}</a:tableStyleId>
              </a:tblPr>
              <a:tblGrid>
                <a:gridCol w="964634">
                  <a:extLst>
                    <a:ext uri="{9D8B030D-6E8A-4147-A177-3AD203B41FA5}">
                      <a16:colId xmlns:a16="http://schemas.microsoft.com/office/drawing/2014/main" val="1161615603"/>
                    </a:ext>
                  </a:extLst>
                </a:gridCol>
                <a:gridCol w="667824">
                  <a:extLst>
                    <a:ext uri="{9D8B030D-6E8A-4147-A177-3AD203B41FA5}">
                      <a16:colId xmlns:a16="http://schemas.microsoft.com/office/drawing/2014/main" val="1571558008"/>
                    </a:ext>
                  </a:extLst>
                </a:gridCol>
                <a:gridCol w="742026">
                  <a:extLst>
                    <a:ext uri="{9D8B030D-6E8A-4147-A177-3AD203B41FA5}">
                      <a16:colId xmlns:a16="http://schemas.microsoft.com/office/drawing/2014/main" val="197309112"/>
                    </a:ext>
                  </a:extLst>
                </a:gridCol>
                <a:gridCol w="593621">
                  <a:extLst>
                    <a:ext uri="{9D8B030D-6E8A-4147-A177-3AD203B41FA5}">
                      <a16:colId xmlns:a16="http://schemas.microsoft.com/office/drawing/2014/main" val="3281714432"/>
                    </a:ext>
                  </a:extLst>
                </a:gridCol>
                <a:gridCol w="742026">
                  <a:extLst>
                    <a:ext uri="{9D8B030D-6E8A-4147-A177-3AD203B41FA5}">
                      <a16:colId xmlns:a16="http://schemas.microsoft.com/office/drawing/2014/main" val="1118277771"/>
                    </a:ext>
                  </a:extLst>
                </a:gridCol>
                <a:gridCol w="742026">
                  <a:extLst>
                    <a:ext uri="{9D8B030D-6E8A-4147-A177-3AD203B41FA5}">
                      <a16:colId xmlns:a16="http://schemas.microsoft.com/office/drawing/2014/main" val="975875295"/>
                    </a:ext>
                  </a:extLst>
                </a:gridCol>
                <a:gridCol w="667824">
                  <a:extLst>
                    <a:ext uri="{9D8B030D-6E8A-4147-A177-3AD203B41FA5}">
                      <a16:colId xmlns:a16="http://schemas.microsoft.com/office/drawing/2014/main" val="2898434397"/>
                    </a:ext>
                  </a:extLst>
                </a:gridCol>
                <a:gridCol w="742026">
                  <a:extLst>
                    <a:ext uri="{9D8B030D-6E8A-4147-A177-3AD203B41FA5}">
                      <a16:colId xmlns:a16="http://schemas.microsoft.com/office/drawing/2014/main" val="4147138580"/>
                    </a:ext>
                  </a:extLst>
                </a:gridCol>
                <a:gridCol w="667824">
                  <a:extLst>
                    <a:ext uri="{9D8B030D-6E8A-4147-A177-3AD203B41FA5}">
                      <a16:colId xmlns:a16="http://schemas.microsoft.com/office/drawing/2014/main" val="4100523080"/>
                    </a:ext>
                  </a:extLst>
                </a:gridCol>
                <a:gridCol w="742026">
                  <a:extLst>
                    <a:ext uri="{9D8B030D-6E8A-4147-A177-3AD203B41FA5}">
                      <a16:colId xmlns:a16="http://schemas.microsoft.com/office/drawing/2014/main" val="4234455186"/>
                    </a:ext>
                  </a:extLst>
                </a:gridCol>
                <a:gridCol w="742026">
                  <a:extLst>
                    <a:ext uri="{9D8B030D-6E8A-4147-A177-3AD203B41FA5}">
                      <a16:colId xmlns:a16="http://schemas.microsoft.com/office/drawing/2014/main" val="3860359185"/>
                    </a:ext>
                  </a:extLst>
                </a:gridCol>
                <a:gridCol w="667821">
                  <a:extLst>
                    <a:ext uri="{9D8B030D-6E8A-4147-A177-3AD203B41FA5}">
                      <a16:colId xmlns:a16="http://schemas.microsoft.com/office/drawing/2014/main" val="237216441"/>
                    </a:ext>
                  </a:extLst>
                </a:gridCol>
              </a:tblGrid>
              <a:tr h="648072">
                <a:tc>
                  <a:txBody>
                    <a:bodyPr/>
                    <a:lstStyle/>
                    <a:p>
                      <a:pPr algn="ctr"/>
                      <a:r>
                        <a:rPr lang="en-GB" sz="1200" dirty="0" err="1">
                          <a:effectLst/>
                        </a:rPr>
                        <a:t>Formă</a:t>
                      </a:r>
                      <a:r>
                        <a:rPr lang="en-GB" sz="1200" dirty="0">
                          <a:effectLst/>
                        </a:rPr>
                        <a:t> de </a:t>
                      </a:r>
                      <a:r>
                        <a:rPr lang="en-GB" sz="1200" dirty="0" err="1">
                          <a:effectLst/>
                        </a:rPr>
                        <a:t>învățământ</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r>
                        <a:rPr lang="en-GB" sz="1200" dirty="0">
                          <a:effectLst/>
                        </a:rPr>
                        <a:t>Cand. </a:t>
                      </a:r>
                      <a:r>
                        <a:rPr lang="en-GB" sz="1200" dirty="0" err="1">
                          <a:effectLst/>
                        </a:rPr>
                        <a:t>Înscriși</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r>
                        <a:rPr lang="en-GB" sz="1200" dirty="0">
                          <a:effectLst/>
                        </a:rPr>
                        <a:t>Cand. </a:t>
                      </a:r>
                      <a:r>
                        <a:rPr lang="en-GB" sz="1200" dirty="0" err="1">
                          <a:effectLst/>
                        </a:rPr>
                        <a:t>Reușiți</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r>
                        <a:rPr lang="en-GB" sz="1200" dirty="0">
                          <a:effectLst/>
                        </a:rPr>
                        <a:t>Note: 5-5,99</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r>
                        <a:rPr lang="en-GB" sz="1200" dirty="0">
                          <a:effectLst/>
                        </a:rPr>
                        <a:t>Note: 6-6,99</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r>
                        <a:rPr lang="en-GB" sz="1200" dirty="0">
                          <a:effectLst/>
                        </a:rPr>
                        <a:t>Note: 7-7,99</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r>
                        <a:rPr lang="en-GB" sz="1200" dirty="0">
                          <a:effectLst/>
                        </a:rPr>
                        <a:t>Note: 8-8,99</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r>
                        <a:rPr lang="en-GB" sz="1200" dirty="0">
                          <a:effectLst/>
                        </a:rPr>
                        <a:t>Note: 9-9,99</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r>
                        <a:rPr lang="en-GB" sz="1200" dirty="0">
                          <a:effectLst/>
                        </a:rPr>
                        <a:t>Note: 10</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r>
                        <a:rPr lang="en-GB" sz="1200" dirty="0">
                          <a:effectLst/>
                        </a:rPr>
                        <a:t>Nr. Cand. </a:t>
                      </a:r>
                      <a:r>
                        <a:rPr lang="en-GB" sz="1200" dirty="0" err="1">
                          <a:effectLst/>
                        </a:rPr>
                        <a:t>Respinși</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r>
                        <a:rPr lang="en-GB" sz="1200" dirty="0">
                          <a:effectLst/>
                        </a:rPr>
                        <a:t>Nr. Cand. </a:t>
                      </a:r>
                      <a:r>
                        <a:rPr lang="en-GB" sz="1200" dirty="0" err="1">
                          <a:effectLst/>
                        </a:rPr>
                        <a:t>Neprez</a:t>
                      </a:r>
                      <a:r>
                        <a:rPr lang="en-GB" sz="1200" dirty="0">
                          <a:effectLst/>
                        </a:rPr>
                        <a:t>.</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r>
                        <a:rPr lang="en-GB" sz="1200" dirty="0">
                          <a:effectLst/>
                        </a:rPr>
                        <a:t>Nr. Cand. Elim.</a:t>
                      </a:r>
                    </a:p>
                  </a:txBody>
                  <a:tcPr marL="68580" marR="68580" marT="0" marB="0" anchor="b"/>
                </a:tc>
                <a:extLst>
                  <a:ext uri="{0D108BD9-81ED-4DB2-BD59-A6C34878D82A}">
                    <a16:rowId xmlns:a16="http://schemas.microsoft.com/office/drawing/2014/main" val="401929816"/>
                  </a:ext>
                </a:extLst>
              </a:tr>
              <a:tr h="566077">
                <a:tc>
                  <a:txBody>
                    <a:bodyPr/>
                    <a:lstStyle/>
                    <a:p>
                      <a:pPr algn="ctr"/>
                      <a:r>
                        <a:rPr lang="en-GB" sz="1200" dirty="0">
                          <a:effectLst/>
                        </a:rPr>
                        <a:t>Zi</a:t>
                      </a:r>
                    </a:p>
                    <a:p>
                      <a:pPr algn="ct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fontAlgn="b">
                        <a:buNone/>
                      </a:pPr>
                      <a:r>
                        <a:rPr lang="en-US" sz="1000" b="0" i="0" u="none" strike="noStrike">
                          <a:effectLst/>
                          <a:latin typeface="Arial" panose="020B0604020202020204" pitchFamily="34" charset="0"/>
                        </a:rPr>
                        <a:t>528</a:t>
                      </a:r>
                    </a:p>
                  </a:txBody>
                  <a:tcPr marL="7620" marR="7620" marT="7620" marB="0" anchor="b"/>
                </a:tc>
                <a:tc>
                  <a:txBody>
                    <a:bodyPr/>
                    <a:lstStyle/>
                    <a:p>
                      <a:pPr algn="ctr" fontAlgn="b">
                        <a:buNone/>
                      </a:pPr>
                      <a:r>
                        <a:rPr lang="en-US" sz="1000" b="0" i="0" u="none" strike="noStrike">
                          <a:effectLst/>
                          <a:latin typeface="Arial" panose="020B0604020202020204" pitchFamily="34" charset="0"/>
                        </a:rPr>
                        <a:t>255 (53,91%)</a:t>
                      </a:r>
                    </a:p>
                  </a:txBody>
                  <a:tcPr marL="7620" marR="7620" marT="7620" marB="0" anchor="b"/>
                </a:tc>
                <a:tc>
                  <a:txBody>
                    <a:bodyPr/>
                    <a:lstStyle/>
                    <a:p>
                      <a:pPr algn="ctr" fontAlgn="b">
                        <a:buNone/>
                      </a:pPr>
                      <a:r>
                        <a:rPr lang="en-US" sz="1000" b="0" i="0" u="none" strike="noStrike">
                          <a:effectLst/>
                          <a:latin typeface="Arial" panose="020B0604020202020204" pitchFamily="34" charset="0"/>
                        </a:rPr>
                        <a:t>167 (65,49%)</a:t>
                      </a:r>
                    </a:p>
                  </a:txBody>
                  <a:tcPr marL="7620" marR="7620" marT="7620" marB="0" anchor="b"/>
                </a:tc>
                <a:tc>
                  <a:txBody>
                    <a:bodyPr/>
                    <a:lstStyle/>
                    <a:p>
                      <a:pPr algn="ctr" fontAlgn="b">
                        <a:buNone/>
                      </a:pPr>
                      <a:r>
                        <a:rPr lang="en-US" sz="1000" b="0" i="0" u="none" strike="noStrike">
                          <a:effectLst/>
                          <a:latin typeface="Arial" panose="020B0604020202020204" pitchFamily="34" charset="0"/>
                        </a:rPr>
                        <a:t>66 (25,88%)</a:t>
                      </a:r>
                    </a:p>
                  </a:txBody>
                  <a:tcPr marL="7620" marR="7620" marT="7620" marB="0" anchor="b"/>
                </a:tc>
                <a:tc>
                  <a:txBody>
                    <a:bodyPr/>
                    <a:lstStyle/>
                    <a:p>
                      <a:pPr algn="ctr" fontAlgn="b">
                        <a:buNone/>
                      </a:pPr>
                      <a:r>
                        <a:rPr lang="en-US" sz="1000" b="0" i="0" u="none" strike="noStrike">
                          <a:effectLst/>
                          <a:latin typeface="Arial" panose="020B0604020202020204" pitchFamily="34" charset="0"/>
                        </a:rPr>
                        <a:t>15 (5,88%)</a:t>
                      </a:r>
                    </a:p>
                  </a:txBody>
                  <a:tcPr marL="7620" marR="7620" marT="7620" marB="0" anchor="b"/>
                </a:tc>
                <a:tc>
                  <a:txBody>
                    <a:bodyPr/>
                    <a:lstStyle/>
                    <a:p>
                      <a:pPr algn="ctr" fontAlgn="b">
                        <a:buNone/>
                      </a:pPr>
                      <a:r>
                        <a:rPr lang="en-US" sz="1000" b="0" i="0" u="none" strike="noStrike">
                          <a:effectLst/>
                          <a:latin typeface="Arial" panose="020B0604020202020204" pitchFamily="34" charset="0"/>
                        </a:rPr>
                        <a:t>7 (2,75%)</a:t>
                      </a:r>
                    </a:p>
                  </a:txBody>
                  <a:tcPr marL="7620" marR="7620" marT="7620" marB="0" anchor="b"/>
                </a:tc>
                <a:tc>
                  <a:txBody>
                    <a:bodyPr/>
                    <a:lstStyle/>
                    <a:p>
                      <a:pPr algn="ctr" fontAlgn="b">
                        <a:buNone/>
                      </a:pPr>
                      <a:r>
                        <a:rPr lang="en-US" sz="1000" b="0" i="0" u="none" strike="noStrike">
                          <a:effectLst/>
                          <a:latin typeface="Arial" panose="020B0604020202020204" pitchFamily="34" charset="0"/>
                        </a:rPr>
                        <a:t>0 (0%)</a:t>
                      </a:r>
                    </a:p>
                  </a:txBody>
                  <a:tcPr marL="7620" marR="7620" marT="7620" marB="0" anchor="b"/>
                </a:tc>
                <a:tc>
                  <a:txBody>
                    <a:bodyPr/>
                    <a:lstStyle/>
                    <a:p>
                      <a:pPr algn="ctr" fontAlgn="b">
                        <a:buNone/>
                      </a:pPr>
                      <a:r>
                        <a:rPr lang="en-US" sz="1000" b="0" i="0" u="none" strike="noStrike">
                          <a:effectLst/>
                          <a:latin typeface="Arial" panose="020B0604020202020204" pitchFamily="34" charset="0"/>
                        </a:rPr>
                        <a:t>0 (0%)</a:t>
                      </a:r>
                    </a:p>
                  </a:txBody>
                  <a:tcPr marL="7620" marR="7620" marT="7620" marB="0" anchor="b"/>
                </a:tc>
                <a:tc>
                  <a:txBody>
                    <a:bodyPr/>
                    <a:lstStyle/>
                    <a:p>
                      <a:pPr algn="ctr" fontAlgn="b">
                        <a:buNone/>
                      </a:pPr>
                      <a:r>
                        <a:rPr lang="en-US" sz="1000" b="0" i="0" u="none" strike="noStrike" dirty="0">
                          <a:effectLst/>
                          <a:latin typeface="Arial" panose="020B0604020202020204" pitchFamily="34" charset="0"/>
                        </a:rPr>
                        <a:t>218 (46,09%)</a:t>
                      </a:r>
                    </a:p>
                  </a:txBody>
                  <a:tcPr marL="7620" marR="7620" marT="7620" marB="0" anchor="b"/>
                </a:tc>
                <a:tc>
                  <a:txBody>
                    <a:bodyPr/>
                    <a:lstStyle/>
                    <a:p>
                      <a:pPr algn="ctr" fontAlgn="b">
                        <a:buNone/>
                      </a:pPr>
                      <a:r>
                        <a:rPr lang="en-US" sz="1000" b="0" i="0" u="none" strike="noStrike" dirty="0">
                          <a:effectLst/>
                          <a:latin typeface="Arial" panose="020B0604020202020204" pitchFamily="34" charset="0"/>
                        </a:rPr>
                        <a:t>55 (10,42%)</a:t>
                      </a:r>
                    </a:p>
                  </a:txBody>
                  <a:tcPr marL="7620" marR="7620" marT="7620" marB="0" anchor="b"/>
                </a:tc>
                <a:tc>
                  <a:txBody>
                    <a:bodyPr/>
                    <a:lstStyle/>
                    <a:p>
                      <a:pPr algn="ctr" fontAlgn="b">
                        <a:buNone/>
                      </a:pPr>
                      <a:r>
                        <a:rPr lang="en-US" sz="1000" b="0" i="0" u="none" strike="noStrike" dirty="0">
                          <a:effectLst/>
                          <a:latin typeface="Arial" panose="020B0604020202020204" pitchFamily="34" charset="0"/>
                        </a:rPr>
                        <a:t>0 (0%)</a:t>
                      </a:r>
                    </a:p>
                  </a:txBody>
                  <a:tcPr marL="7620" marR="7620" marT="7620" marB="0" anchor="b"/>
                </a:tc>
                <a:extLst>
                  <a:ext uri="{0D108BD9-81ED-4DB2-BD59-A6C34878D82A}">
                    <a16:rowId xmlns:a16="http://schemas.microsoft.com/office/drawing/2014/main" val="1012040627"/>
                  </a:ext>
                </a:extLst>
              </a:tr>
              <a:tr h="611151">
                <a:tc>
                  <a:txBody>
                    <a:bodyPr/>
                    <a:lstStyle/>
                    <a:p>
                      <a:pPr algn="ctr"/>
                      <a:r>
                        <a:rPr lang="en-GB" sz="1200" dirty="0">
                          <a:effectLst/>
                        </a:rPr>
                        <a:t>Seral</a:t>
                      </a:r>
                    </a:p>
                    <a:p>
                      <a:pPr algn="ct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p>
                      <a:pPr algn="ct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fontAlgn="b">
                        <a:buNone/>
                      </a:pPr>
                      <a:r>
                        <a:rPr lang="en-US" sz="1000" b="0" i="0" u="none" strike="noStrike">
                          <a:effectLst/>
                          <a:latin typeface="Arial" panose="020B0604020202020204" pitchFamily="34" charset="0"/>
                        </a:rPr>
                        <a:t>19</a:t>
                      </a:r>
                    </a:p>
                  </a:txBody>
                  <a:tcPr marL="7620" marR="7620" marT="7620" marB="0" anchor="b"/>
                </a:tc>
                <a:tc>
                  <a:txBody>
                    <a:bodyPr/>
                    <a:lstStyle/>
                    <a:p>
                      <a:pPr algn="ctr" fontAlgn="b">
                        <a:buNone/>
                      </a:pPr>
                      <a:r>
                        <a:rPr lang="en-US" sz="1000" b="0" i="0" u="none" strike="noStrike">
                          <a:effectLst/>
                          <a:latin typeface="Arial" panose="020B0604020202020204" pitchFamily="34" charset="0"/>
                        </a:rPr>
                        <a:t>10 (66,67%)</a:t>
                      </a:r>
                    </a:p>
                  </a:txBody>
                  <a:tcPr marL="7620" marR="7620" marT="7620" marB="0" anchor="b"/>
                </a:tc>
                <a:tc>
                  <a:txBody>
                    <a:bodyPr/>
                    <a:lstStyle/>
                    <a:p>
                      <a:pPr algn="ctr" fontAlgn="b">
                        <a:buNone/>
                      </a:pPr>
                      <a:r>
                        <a:rPr lang="en-US" sz="1000" b="0" i="0" u="none" strike="noStrike">
                          <a:effectLst/>
                          <a:latin typeface="Arial" panose="020B0604020202020204" pitchFamily="34" charset="0"/>
                        </a:rPr>
                        <a:t>4 (40%)</a:t>
                      </a:r>
                    </a:p>
                  </a:txBody>
                  <a:tcPr marL="7620" marR="7620" marT="7620" marB="0" anchor="b"/>
                </a:tc>
                <a:tc>
                  <a:txBody>
                    <a:bodyPr/>
                    <a:lstStyle/>
                    <a:p>
                      <a:pPr algn="ctr" fontAlgn="b">
                        <a:buNone/>
                      </a:pPr>
                      <a:r>
                        <a:rPr lang="en-US" sz="1000" b="0" i="0" u="none" strike="noStrike">
                          <a:effectLst/>
                          <a:latin typeface="Arial" panose="020B0604020202020204" pitchFamily="34" charset="0"/>
                        </a:rPr>
                        <a:t>5 (50%)</a:t>
                      </a:r>
                    </a:p>
                  </a:txBody>
                  <a:tcPr marL="7620" marR="7620" marT="7620" marB="0" anchor="b"/>
                </a:tc>
                <a:tc>
                  <a:txBody>
                    <a:bodyPr/>
                    <a:lstStyle/>
                    <a:p>
                      <a:pPr algn="ctr" fontAlgn="b">
                        <a:buNone/>
                      </a:pPr>
                      <a:r>
                        <a:rPr lang="en-US" sz="1000" b="0" i="0" u="none" strike="noStrike">
                          <a:effectLst/>
                          <a:latin typeface="Arial" panose="020B0604020202020204" pitchFamily="34" charset="0"/>
                        </a:rPr>
                        <a:t>1 (10%)</a:t>
                      </a:r>
                    </a:p>
                  </a:txBody>
                  <a:tcPr marL="7620" marR="7620" marT="7620" marB="0" anchor="b"/>
                </a:tc>
                <a:tc>
                  <a:txBody>
                    <a:bodyPr/>
                    <a:lstStyle/>
                    <a:p>
                      <a:pPr algn="ctr" fontAlgn="b">
                        <a:buNone/>
                      </a:pPr>
                      <a:r>
                        <a:rPr lang="en-US" sz="1000" b="0" i="0" u="none" strike="noStrike">
                          <a:effectLst/>
                          <a:latin typeface="Arial" panose="020B0604020202020204" pitchFamily="34" charset="0"/>
                        </a:rPr>
                        <a:t>0 (0%)</a:t>
                      </a:r>
                    </a:p>
                  </a:txBody>
                  <a:tcPr marL="7620" marR="7620" marT="7620" marB="0" anchor="b"/>
                </a:tc>
                <a:tc>
                  <a:txBody>
                    <a:bodyPr/>
                    <a:lstStyle/>
                    <a:p>
                      <a:pPr algn="ctr" fontAlgn="b">
                        <a:buNone/>
                      </a:pPr>
                      <a:r>
                        <a:rPr lang="en-US" sz="1000" b="0" i="0" u="none" strike="noStrike">
                          <a:effectLst/>
                          <a:latin typeface="Arial" panose="020B0604020202020204" pitchFamily="34" charset="0"/>
                        </a:rPr>
                        <a:t>0 (0%)</a:t>
                      </a:r>
                    </a:p>
                  </a:txBody>
                  <a:tcPr marL="7620" marR="7620" marT="7620" marB="0" anchor="b"/>
                </a:tc>
                <a:tc>
                  <a:txBody>
                    <a:bodyPr/>
                    <a:lstStyle/>
                    <a:p>
                      <a:pPr algn="ctr" fontAlgn="b">
                        <a:buNone/>
                      </a:pPr>
                      <a:r>
                        <a:rPr lang="en-US" sz="1000" b="0" i="0" u="none" strike="noStrike">
                          <a:effectLst/>
                          <a:latin typeface="Arial" panose="020B0604020202020204" pitchFamily="34" charset="0"/>
                        </a:rPr>
                        <a:t>0 (0%)</a:t>
                      </a:r>
                    </a:p>
                  </a:txBody>
                  <a:tcPr marL="7620" marR="7620" marT="7620" marB="0" anchor="b"/>
                </a:tc>
                <a:tc>
                  <a:txBody>
                    <a:bodyPr/>
                    <a:lstStyle/>
                    <a:p>
                      <a:pPr algn="ctr" fontAlgn="b">
                        <a:buNone/>
                      </a:pPr>
                      <a:r>
                        <a:rPr lang="en-US" sz="1000" b="0" i="0" u="none" strike="noStrike">
                          <a:effectLst/>
                          <a:latin typeface="Arial" panose="020B0604020202020204" pitchFamily="34" charset="0"/>
                        </a:rPr>
                        <a:t>5 (33,33%)</a:t>
                      </a:r>
                    </a:p>
                  </a:txBody>
                  <a:tcPr marL="7620" marR="7620" marT="7620" marB="0" anchor="b"/>
                </a:tc>
                <a:tc>
                  <a:txBody>
                    <a:bodyPr/>
                    <a:lstStyle/>
                    <a:p>
                      <a:pPr algn="ctr" fontAlgn="b">
                        <a:buNone/>
                      </a:pPr>
                      <a:r>
                        <a:rPr lang="en-US" sz="1000" b="0" i="0" u="none" strike="noStrike" dirty="0">
                          <a:effectLst/>
                          <a:latin typeface="Arial" panose="020B0604020202020204" pitchFamily="34" charset="0"/>
                        </a:rPr>
                        <a:t>4 (21,05%)</a:t>
                      </a:r>
                    </a:p>
                  </a:txBody>
                  <a:tcPr marL="7620" marR="7620" marT="7620" marB="0" anchor="b"/>
                </a:tc>
                <a:tc>
                  <a:txBody>
                    <a:bodyPr/>
                    <a:lstStyle/>
                    <a:p>
                      <a:pPr algn="ctr" fontAlgn="b">
                        <a:buNone/>
                      </a:pPr>
                      <a:r>
                        <a:rPr lang="en-US" sz="1000" b="0" i="0" u="none" strike="noStrike" dirty="0">
                          <a:effectLst/>
                          <a:latin typeface="Arial" panose="020B0604020202020204" pitchFamily="34" charset="0"/>
                        </a:rPr>
                        <a:t>0 (0%)</a:t>
                      </a:r>
                    </a:p>
                  </a:txBody>
                  <a:tcPr marL="7620" marR="7620" marT="7620" marB="0" anchor="b"/>
                </a:tc>
                <a:extLst>
                  <a:ext uri="{0D108BD9-81ED-4DB2-BD59-A6C34878D82A}">
                    <a16:rowId xmlns:a16="http://schemas.microsoft.com/office/drawing/2014/main" val="1141252480"/>
                  </a:ext>
                </a:extLst>
              </a:tr>
              <a:tr h="609790">
                <a:tc>
                  <a:txBody>
                    <a:bodyPr/>
                    <a:lstStyle/>
                    <a:p>
                      <a:pPr marL="0" marR="0" algn="ctr" defTabSz="914400" rtl="0" eaLnBrk="1" latinLnBrk="0" hangingPunct="1">
                        <a:spcBef>
                          <a:spcPts val="0"/>
                        </a:spcBef>
                        <a:spcAft>
                          <a:spcPts val="0"/>
                        </a:spcAft>
                      </a:pPr>
                      <a:r>
                        <a:rPr lang="ro-RO" sz="1200" b="1" kern="1200" dirty="0">
                          <a:solidFill>
                            <a:schemeClr val="lt1"/>
                          </a:solidFill>
                          <a:effectLst/>
                          <a:latin typeface="+mn-lt"/>
                          <a:ea typeface="+mn-ea"/>
                          <a:cs typeface="+mn-cs"/>
                        </a:rPr>
                        <a:t>Frecvență redusă</a:t>
                      </a:r>
                      <a:endParaRPr lang="en-US" sz="1200" b="1" kern="1200" dirty="0">
                        <a:solidFill>
                          <a:schemeClr val="lt1"/>
                        </a:solidFill>
                        <a:effectLst/>
                        <a:latin typeface="+mn-lt"/>
                        <a:ea typeface="+mn-ea"/>
                        <a:cs typeface="+mn-cs"/>
                      </a:endParaRPr>
                    </a:p>
                  </a:txBody>
                  <a:tcPr marL="68580" marR="68580" marT="0" marB="0" anchor="ctr"/>
                </a:tc>
                <a:tc>
                  <a:txBody>
                    <a:bodyPr/>
                    <a:lstStyle/>
                    <a:p>
                      <a:pPr algn="ctr" fontAlgn="b">
                        <a:buNone/>
                      </a:pPr>
                      <a:r>
                        <a:rPr lang="en-US" sz="1000" b="0" i="0" u="none" strike="noStrike">
                          <a:effectLst/>
                          <a:latin typeface="Arial" panose="020B0604020202020204" pitchFamily="34" charset="0"/>
                        </a:rPr>
                        <a:t>5</a:t>
                      </a:r>
                    </a:p>
                  </a:txBody>
                  <a:tcPr marL="7620" marR="7620" marT="7620" marB="0" anchor="b"/>
                </a:tc>
                <a:tc>
                  <a:txBody>
                    <a:bodyPr/>
                    <a:lstStyle/>
                    <a:p>
                      <a:pPr algn="ctr" fontAlgn="b">
                        <a:buNone/>
                      </a:pPr>
                      <a:r>
                        <a:rPr lang="en-US" sz="1000" b="0" i="0" u="none" strike="noStrike">
                          <a:effectLst/>
                          <a:latin typeface="Arial" panose="020B0604020202020204" pitchFamily="34" charset="0"/>
                        </a:rPr>
                        <a:t>3 (100%)</a:t>
                      </a:r>
                    </a:p>
                  </a:txBody>
                  <a:tcPr marL="7620" marR="7620" marT="7620" marB="0" anchor="b"/>
                </a:tc>
                <a:tc>
                  <a:txBody>
                    <a:bodyPr/>
                    <a:lstStyle/>
                    <a:p>
                      <a:pPr algn="ctr" fontAlgn="b">
                        <a:buNone/>
                      </a:pPr>
                      <a:r>
                        <a:rPr lang="en-US" sz="1000" b="0" i="0" u="none" strike="noStrike">
                          <a:effectLst/>
                          <a:latin typeface="Arial" panose="020B0604020202020204" pitchFamily="34" charset="0"/>
                        </a:rPr>
                        <a:t>1 (33,33%)</a:t>
                      </a:r>
                    </a:p>
                  </a:txBody>
                  <a:tcPr marL="7620" marR="7620" marT="7620" marB="0" anchor="b"/>
                </a:tc>
                <a:tc>
                  <a:txBody>
                    <a:bodyPr/>
                    <a:lstStyle/>
                    <a:p>
                      <a:pPr algn="ctr" fontAlgn="b">
                        <a:buNone/>
                      </a:pPr>
                      <a:r>
                        <a:rPr lang="en-US" sz="1000" b="0" i="0" u="none" strike="noStrike">
                          <a:effectLst/>
                          <a:latin typeface="Arial" panose="020B0604020202020204" pitchFamily="34" charset="0"/>
                        </a:rPr>
                        <a:t>0 (0%)</a:t>
                      </a:r>
                    </a:p>
                  </a:txBody>
                  <a:tcPr marL="7620" marR="7620" marT="7620" marB="0" anchor="b"/>
                </a:tc>
                <a:tc>
                  <a:txBody>
                    <a:bodyPr/>
                    <a:lstStyle/>
                    <a:p>
                      <a:pPr algn="ctr" fontAlgn="b">
                        <a:buNone/>
                      </a:pPr>
                      <a:r>
                        <a:rPr lang="en-US" sz="1000" b="0" i="0" u="none" strike="noStrike">
                          <a:effectLst/>
                          <a:latin typeface="Arial" panose="020B0604020202020204" pitchFamily="34" charset="0"/>
                        </a:rPr>
                        <a:t>1 (33,33%)</a:t>
                      </a:r>
                    </a:p>
                  </a:txBody>
                  <a:tcPr marL="7620" marR="7620" marT="7620" marB="0" anchor="b"/>
                </a:tc>
                <a:tc>
                  <a:txBody>
                    <a:bodyPr/>
                    <a:lstStyle/>
                    <a:p>
                      <a:pPr algn="ctr" fontAlgn="b">
                        <a:buNone/>
                      </a:pPr>
                      <a:r>
                        <a:rPr lang="en-US" sz="1000" b="0" i="0" u="none" strike="noStrike" dirty="0">
                          <a:effectLst/>
                          <a:latin typeface="Arial" panose="020B0604020202020204" pitchFamily="34" charset="0"/>
                        </a:rPr>
                        <a:t>1 (33,33%)</a:t>
                      </a:r>
                    </a:p>
                  </a:txBody>
                  <a:tcPr marL="7620" marR="7620" marT="7620" marB="0" anchor="b"/>
                </a:tc>
                <a:tc>
                  <a:txBody>
                    <a:bodyPr/>
                    <a:lstStyle/>
                    <a:p>
                      <a:pPr algn="ctr" fontAlgn="b">
                        <a:buNone/>
                      </a:pPr>
                      <a:r>
                        <a:rPr lang="en-US" sz="1000" b="0" i="0" u="none" strike="noStrike">
                          <a:effectLst/>
                          <a:latin typeface="Arial" panose="020B0604020202020204" pitchFamily="34" charset="0"/>
                        </a:rPr>
                        <a:t>0 (0%)</a:t>
                      </a:r>
                    </a:p>
                  </a:txBody>
                  <a:tcPr marL="7620" marR="7620" marT="7620" marB="0" anchor="b"/>
                </a:tc>
                <a:tc>
                  <a:txBody>
                    <a:bodyPr/>
                    <a:lstStyle/>
                    <a:p>
                      <a:pPr algn="ctr" fontAlgn="b">
                        <a:buNone/>
                      </a:pPr>
                      <a:r>
                        <a:rPr lang="en-US" sz="1000" b="0" i="0" u="none" strike="noStrike">
                          <a:effectLst/>
                          <a:latin typeface="Arial" panose="020B0604020202020204" pitchFamily="34" charset="0"/>
                        </a:rPr>
                        <a:t>0 (0%)</a:t>
                      </a:r>
                    </a:p>
                  </a:txBody>
                  <a:tcPr marL="7620" marR="7620" marT="7620" marB="0" anchor="b"/>
                </a:tc>
                <a:tc>
                  <a:txBody>
                    <a:bodyPr/>
                    <a:lstStyle/>
                    <a:p>
                      <a:pPr algn="ctr" fontAlgn="b">
                        <a:buNone/>
                      </a:pPr>
                      <a:r>
                        <a:rPr lang="en-US" sz="1000" b="0" i="0" u="none" strike="noStrike">
                          <a:effectLst/>
                          <a:latin typeface="Arial" panose="020B0604020202020204" pitchFamily="34" charset="0"/>
                        </a:rPr>
                        <a:t>0 (0%)</a:t>
                      </a:r>
                    </a:p>
                  </a:txBody>
                  <a:tcPr marL="7620" marR="7620" marT="7620" marB="0" anchor="b"/>
                </a:tc>
                <a:tc>
                  <a:txBody>
                    <a:bodyPr/>
                    <a:lstStyle/>
                    <a:p>
                      <a:pPr algn="ctr" fontAlgn="b">
                        <a:buNone/>
                      </a:pPr>
                      <a:r>
                        <a:rPr lang="en-US" sz="1000" b="0" i="0" u="none" strike="noStrike" dirty="0">
                          <a:effectLst/>
                          <a:latin typeface="Arial" panose="020B0604020202020204" pitchFamily="34" charset="0"/>
                        </a:rPr>
                        <a:t>2 (40%)</a:t>
                      </a:r>
                    </a:p>
                  </a:txBody>
                  <a:tcPr marL="7620" marR="7620" marT="7620" marB="0" anchor="b"/>
                </a:tc>
                <a:tc>
                  <a:txBody>
                    <a:bodyPr/>
                    <a:lstStyle/>
                    <a:p>
                      <a:pPr algn="ctr" fontAlgn="b">
                        <a:buNone/>
                      </a:pPr>
                      <a:r>
                        <a:rPr lang="en-US" sz="1000" b="0" i="0" u="none" strike="noStrike" dirty="0">
                          <a:effectLst/>
                          <a:latin typeface="Arial" panose="020B0604020202020204" pitchFamily="34" charset="0"/>
                        </a:rPr>
                        <a:t>0 (0%)</a:t>
                      </a:r>
                    </a:p>
                  </a:txBody>
                  <a:tcPr marL="7620" marR="7620" marT="7620" marB="0" anchor="b"/>
                </a:tc>
                <a:extLst>
                  <a:ext uri="{0D108BD9-81ED-4DB2-BD59-A6C34878D82A}">
                    <a16:rowId xmlns:a16="http://schemas.microsoft.com/office/drawing/2014/main" val="3756688310"/>
                  </a:ext>
                </a:extLst>
              </a:tr>
              <a:tr h="609790">
                <a:tc>
                  <a:txBody>
                    <a:bodyPr/>
                    <a:lstStyle/>
                    <a:p>
                      <a:pPr marL="0" marR="0" algn="ctr" defTabSz="914400" rtl="0" eaLnBrk="1" latinLnBrk="0" hangingPunct="1">
                        <a:spcBef>
                          <a:spcPts val="0"/>
                        </a:spcBef>
                        <a:spcAft>
                          <a:spcPts val="0"/>
                        </a:spcAft>
                      </a:pPr>
                      <a:r>
                        <a:rPr lang="ro-RO" sz="1200" b="1" kern="1200" dirty="0">
                          <a:solidFill>
                            <a:schemeClr val="lt1"/>
                          </a:solidFill>
                          <a:effectLst/>
                          <a:latin typeface="+mn-lt"/>
                          <a:ea typeface="+mn-ea"/>
                          <a:cs typeface="+mn-cs"/>
                        </a:rPr>
                        <a:t>TOTAL</a:t>
                      </a:r>
                      <a:endParaRPr lang="en-US" sz="1200" b="1" kern="1200" dirty="0">
                        <a:solidFill>
                          <a:schemeClr val="lt1"/>
                        </a:solidFill>
                        <a:effectLst/>
                        <a:latin typeface="+mn-lt"/>
                        <a:ea typeface="+mn-ea"/>
                        <a:cs typeface="+mn-cs"/>
                      </a:endParaRPr>
                    </a:p>
                  </a:txBody>
                  <a:tcPr marL="68580" marR="68580" marT="0" marB="0" anchor="ctr"/>
                </a:tc>
                <a:tc>
                  <a:txBody>
                    <a:bodyPr/>
                    <a:lstStyle/>
                    <a:p>
                      <a:pPr algn="ctr" fontAlgn="b">
                        <a:buNone/>
                      </a:pPr>
                      <a:r>
                        <a:rPr lang="en-US" sz="1000" b="1" i="0" u="none" strike="noStrike">
                          <a:effectLst/>
                          <a:latin typeface="Arial" panose="020B0604020202020204" pitchFamily="34" charset="0"/>
                        </a:rPr>
                        <a:t>552</a:t>
                      </a:r>
                    </a:p>
                  </a:txBody>
                  <a:tcPr marL="7620" marR="7620" marT="7620" marB="0" anchor="b"/>
                </a:tc>
                <a:tc>
                  <a:txBody>
                    <a:bodyPr/>
                    <a:lstStyle/>
                    <a:p>
                      <a:pPr algn="ctr" fontAlgn="b">
                        <a:buNone/>
                      </a:pPr>
                      <a:r>
                        <a:rPr lang="en-US" sz="1000" b="1" i="0" u="none" strike="noStrike">
                          <a:effectLst/>
                          <a:latin typeface="Arial" panose="020B0604020202020204" pitchFamily="34" charset="0"/>
                        </a:rPr>
                        <a:t>268 (54,58%)</a:t>
                      </a:r>
                    </a:p>
                  </a:txBody>
                  <a:tcPr marL="7620" marR="7620" marT="7620" marB="0" anchor="b"/>
                </a:tc>
                <a:tc>
                  <a:txBody>
                    <a:bodyPr/>
                    <a:lstStyle/>
                    <a:p>
                      <a:pPr algn="ctr" fontAlgn="b">
                        <a:buNone/>
                      </a:pPr>
                      <a:r>
                        <a:rPr lang="en-US" sz="1000" b="1" i="0" u="none" strike="noStrike">
                          <a:effectLst/>
                          <a:latin typeface="Arial" panose="020B0604020202020204" pitchFamily="34" charset="0"/>
                        </a:rPr>
                        <a:t>172 (64,18%)</a:t>
                      </a:r>
                    </a:p>
                  </a:txBody>
                  <a:tcPr marL="7620" marR="7620" marT="7620" marB="0" anchor="b"/>
                </a:tc>
                <a:tc>
                  <a:txBody>
                    <a:bodyPr/>
                    <a:lstStyle/>
                    <a:p>
                      <a:pPr algn="ctr" fontAlgn="b">
                        <a:buNone/>
                      </a:pPr>
                      <a:r>
                        <a:rPr lang="en-US" sz="1000" b="1" i="0" u="none" strike="noStrike">
                          <a:effectLst/>
                          <a:latin typeface="Arial" panose="020B0604020202020204" pitchFamily="34" charset="0"/>
                        </a:rPr>
                        <a:t>71 (26,49%)</a:t>
                      </a:r>
                    </a:p>
                  </a:txBody>
                  <a:tcPr marL="7620" marR="7620" marT="7620" marB="0" anchor="b"/>
                </a:tc>
                <a:tc>
                  <a:txBody>
                    <a:bodyPr/>
                    <a:lstStyle/>
                    <a:p>
                      <a:pPr algn="ctr" fontAlgn="b">
                        <a:buNone/>
                      </a:pPr>
                      <a:r>
                        <a:rPr lang="en-US" sz="1000" b="1" i="0" u="none" strike="noStrike">
                          <a:effectLst/>
                          <a:latin typeface="Arial" panose="020B0604020202020204" pitchFamily="34" charset="0"/>
                        </a:rPr>
                        <a:t>17 (6,34%)</a:t>
                      </a:r>
                    </a:p>
                  </a:txBody>
                  <a:tcPr marL="7620" marR="7620" marT="7620" marB="0" anchor="b"/>
                </a:tc>
                <a:tc>
                  <a:txBody>
                    <a:bodyPr/>
                    <a:lstStyle/>
                    <a:p>
                      <a:pPr algn="ctr" fontAlgn="b">
                        <a:buNone/>
                      </a:pPr>
                      <a:r>
                        <a:rPr lang="en-US" sz="1000" b="1" i="0" u="none" strike="noStrike">
                          <a:effectLst/>
                          <a:latin typeface="Arial" panose="020B0604020202020204" pitchFamily="34" charset="0"/>
                        </a:rPr>
                        <a:t>8 (2,99%)</a:t>
                      </a:r>
                    </a:p>
                  </a:txBody>
                  <a:tcPr marL="7620" marR="7620" marT="7620" marB="0" anchor="b"/>
                </a:tc>
                <a:tc>
                  <a:txBody>
                    <a:bodyPr/>
                    <a:lstStyle/>
                    <a:p>
                      <a:pPr algn="ctr" fontAlgn="b">
                        <a:buNone/>
                      </a:pPr>
                      <a:r>
                        <a:rPr lang="en-US" sz="1000" b="1" i="0" u="none" strike="noStrike">
                          <a:effectLst/>
                          <a:latin typeface="Arial" panose="020B0604020202020204" pitchFamily="34" charset="0"/>
                        </a:rPr>
                        <a:t>0 (0%)</a:t>
                      </a:r>
                    </a:p>
                  </a:txBody>
                  <a:tcPr marL="7620" marR="7620" marT="7620" marB="0" anchor="b"/>
                </a:tc>
                <a:tc>
                  <a:txBody>
                    <a:bodyPr/>
                    <a:lstStyle/>
                    <a:p>
                      <a:pPr algn="ctr" fontAlgn="b">
                        <a:buNone/>
                      </a:pPr>
                      <a:r>
                        <a:rPr lang="en-US" sz="1000" b="1" i="0" u="none" strike="noStrike">
                          <a:effectLst/>
                          <a:latin typeface="Arial" panose="020B0604020202020204" pitchFamily="34" charset="0"/>
                        </a:rPr>
                        <a:t>0 (0%)</a:t>
                      </a:r>
                    </a:p>
                  </a:txBody>
                  <a:tcPr marL="7620" marR="7620" marT="7620" marB="0" anchor="b"/>
                </a:tc>
                <a:tc>
                  <a:txBody>
                    <a:bodyPr/>
                    <a:lstStyle/>
                    <a:p>
                      <a:pPr algn="ctr" fontAlgn="b">
                        <a:buNone/>
                      </a:pPr>
                      <a:r>
                        <a:rPr lang="en-US" sz="1000" b="1" i="0" u="none" strike="noStrike">
                          <a:effectLst/>
                          <a:latin typeface="Arial" panose="020B0604020202020204" pitchFamily="34" charset="0"/>
                        </a:rPr>
                        <a:t>223 (45,42%)</a:t>
                      </a:r>
                    </a:p>
                  </a:txBody>
                  <a:tcPr marL="7620" marR="7620" marT="7620" marB="0" anchor="b"/>
                </a:tc>
                <a:tc>
                  <a:txBody>
                    <a:bodyPr/>
                    <a:lstStyle/>
                    <a:p>
                      <a:pPr algn="ctr" fontAlgn="b">
                        <a:buNone/>
                      </a:pPr>
                      <a:r>
                        <a:rPr lang="en-US" sz="1000" b="1" i="0" u="none" strike="noStrike" dirty="0">
                          <a:effectLst/>
                          <a:latin typeface="Arial" panose="020B0604020202020204" pitchFamily="34" charset="0"/>
                        </a:rPr>
                        <a:t>61 (11,05%)</a:t>
                      </a:r>
                    </a:p>
                  </a:txBody>
                  <a:tcPr marL="7620" marR="7620" marT="7620" marB="0" anchor="b"/>
                </a:tc>
                <a:tc>
                  <a:txBody>
                    <a:bodyPr/>
                    <a:lstStyle/>
                    <a:p>
                      <a:pPr algn="ctr" fontAlgn="b">
                        <a:buNone/>
                      </a:pPr>
                      <a:r>
                        <a:rPr lang="en-US" sz="1000" b="1" i="0" u="none" strike="noStrike" dirty="0">
                          <a:effectLst/>
                          <a:latin typeface="Arial" panose="020B0604020202020204" pitchFamily="34" charset="0"/>
                        </a:rPr>
                        <a:t>0 (0%)</a:t>
                      </a:r>
                    </a:p>
                  </a:txBody>
                  <a:tcPr marL="7620" marR="7620" marT="7620" marB="0" anchor="b"/>
                </a:tc>
                <a:extLst>
                  <a:ext uri="{0D108BD9-81ED-4DB2-BD59-A6C34878D82A}">
                    <a16:rowId xmlns:a16="http://schemas.microsoft.com/office/drawing/2014/main" val="956983660"/>
                  </a:ext>
                </a:extLst>
              </a:tr>
            </a:tbl>
          </a:graphicData>
        </a:graphic>
      </p:graphicFrame>
    </p:spTree>
    <p:extLst>
      <p:ext uri="{BB962C8B-B14F-4D97-AF65-F5344CB8AC3E}">
        <p14:creationId xmlns:p14="http://schemas.microsoft.com/office/powerpoint/2010/main" val="1341133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E2CCF-4E4E-4159-9634-877AC7889B7F}"/>
              </a:ext>
            </a:extLst>
          </p:cNvPr>
          <p:cNvSpPr>
            <a:spLocks noGrp="1"/>
          </p:cNvSpPr>
          <p:nvPr>
            <p:ph type="title"/>
          </p:nvPr>
        </p:nvSpPr>
        <p:spPr>
          <a:xfrm>
            <a:off x="869772" y="327514"/>
            <a:ext cx="7429499" cy="1478570"/>
          </a:xfrm>
        </p:spPr>
        <p:txBody>
          <a:bodyPr/>
          <a:lstStyle/>
          <a:p>
            <a:r>
              <a:rPr lang="ro-RO" sz="4400" dirty="0">
                <a:effectLst/>
                <a:latin typeface="Times New Roman" panose="02020603050405020304" pitchFamily="18" charset="0"/>
                <a:ea typeface="SimSun" panose="02010600030101010101" pitchFamily="2" charset="-122"/>
              </a:rPr>
              <a:t>Analiza activității în anul școlar 202</a:t>
            </a:r>
            <a:r>
              <a:rPr lang="en-US" sz="4400" dirty="0">
                <a:effectLst/>
                <a:latin typeface="Times New Roman" panose="02020603050405020304" pitchFamily="18" charset="0"/>
                <a:ea typeface="SimSun" panose="02010600030101010101" pitchFamily="2" charset="-122"/>
              </a:rPr>
              <a:t>4</a:t>
            </a:r>
            <a:r>
              <a:rPr lang="ro-RO" sz="4400" dirty="0">
                <a:effectLst/>
                <a:latin typeface="Times New Roman" panose="02020603050405020304" pitchFamily="18" charset="0"/>
                <a:ea typeface="SimSun" panose="02010600030101010101" pitchFamily="2" charset="-122"/>
              </a:rPr>
              <a:t>-202</a:t>
            </a:r>
            <a:r>
              <a:rPr lang="en-US" sz="4400" dirty="0">
                <a:latin typeface="Times New Roman" panose="02020603050405020304" pitchFamily="18" charset="0"/>
                <a:ea typeface="SimSun" panose="02010600030101010101" pitchFamily="2" charset="-122"/>
              </a:rPr>
              <a:t>5</a:t>
            </a:r>
            <a:endParaRPr lang="en-US" dirty="0"/>
          </a:p>
        </p:txBody>
      </p:sp>
      <p:sp>
        <p:nvSpPr>
          <p:cNvPr id="3" name="Content Placeholder 2">
            <a:extLst>
              <a:ext uri="{FF2B5EF4-FFF2-40B4-BE49-F238E27FC236}">
                <a16:creationId xmlns:a16="http://schemas.microsoft.com/office/drawing/2014/main" id="{A4CA2CBC-A0B2-4351-84F0-99F60E546A47}"/>
              </a:ext>
            </a:extLst>
          </p:cNvPr>
          <p:cNvSpPr>
            <a:spLocks noGrp="1"/>
          </p:cNvSpPr>
          <p:nvPr>
            <p:ph idx="1"/>
          </p:nvPr>
        </p:nvSpPr>
        <p:spPr>
          <a:xfrm>
            <a:off x="958306" y="1658143"/>
            <a:ext cx="7429499" cy="3541714"/>
          </a:xfrm>
        </p:spPr>
        <p:txBody>
          <a:bodyPr>
            <a:normAutofit/>
          </a:bodyPr>
          <a:lstStyle/>
          <a:p>
            <a:r>
              <a:rPr lang="en-US" sz="2800" dirty="0" err="1"/>
              <a:t>Examenul</a:t>
            </a:r>
            <a:r>
              <a:rPr lang="en-US" sz="2800" dirty="0"/>
              <a:t> </a:t>
            </a:r>
            <a:r>
              <a:rPr lang="en-US" sz="2800" dirty="0" err="1"/>
              <a:t>național</a:t>
            </a:r>
            <a:r>
              <a:rPr lang="en-US" sz="2800" dirty="0"/>
              <a:t> de </a:t>
            </a:r>
            <a:r>
              <a:rPr lang="en-US" sz="2800" dirty="0" err="1"/>
              <a:t>bacalaureat</a:t>
            </a:r>
            <a:r>
              <a:rPr lang="en-US" sz="2800" dirty="0"/>
              <a:t>, </a:t>
            </a:r>
            <a:r>
              <a:rPr lang="en-US" sz="2800" dirty="0" err="1"/>
              <a:t>sesiunea</a:t>
            </a:r>
            <a:r>
              <a:rPr lang="en-US" sz="2800" dirty="0"/>
              <a:t> </a:t>
            </a:r>
            <a:r>
              <a:rPr lang="en-US" sz="2800" dirty="0" err="1"/>
              <a:t>iulie</a:t>
            </a:r>
            <a:r>
              <a:rPr lang="en-US" sz="2800" dirty="0"/>
              <a:t>-august 2025, </a:t>
            </a:r>
            <a:r>
              <a:rPr lang="en-US" sz="2800" dirty="0" err="1"/>
              <a:t>Matematică</a:t>
            </a:r>
            <a:endParaRPr lang="en-US" sz="2800" dirty="0"/>
          </a:p>
          <a:p>
            <a:r>
              <a:rPr lang="fr-FR" dirty="0" err="1"/>
              <a:t>Promovabilitate</a:t>
            </a:r>
            <a:r>
              <a:rPr lang="fr-FR" dirty="0"/>
              <a:t>: 54,58% (peste 5), 19,55% (peste 6)</a:t>
            </a:r>
            <a:endParaRPr lang="en-US" dirty="0"/>
          </a:p>
          <a:p>
            <a:r>
              <a:rPr lang="fr-FR" sz="2000" dirty="0" err="1"/>
              <a:t>Promovabilitate</a:t>
            </a:r>
            <a:r>
              <a:rPr lang="fr-FR" sz="2000" dirty="0"/>
              <a:t> 2024: 61,97% (peste 5), 24,12% (peste 6)</a:t>
            </a:r>
            <a:endParaRPr lang="en-US" sz="2400" dirty="0"/>
          </a:p>
          <a:p>
            <a:endParaRPr lang="en-US" sz="2800" dirty="0"/>
          </a:p>
          <a:p>
            <a:pPr marL="0" indent="0">
              <a:buNone/>
            </a:pPr>
            <a:endParaRPr lang="en-US" dirty="0"/>
          </a:p>
        </p:txBody>
      </p:sp>
      <p:graphicFrame>
        <p:nvGraphicFramePr>
          <p:cNvPr id="4" name="Chart 3">
            <a:extLst>
              <a:ext uri="{FF2B5EF4-FFF2-40B4-BE49-F238E27FC236}">
                <a16:creationId xmlns:a16="http://schemas.microsoft.com/office/drawing/2014/main" id="{8A28CEA6-514C-9163-43E1-BC280FB55889}"/>
              </a:ext>
            </a:extLst>
          </p:cNvPr>
          <p:cNvGraphicFramePr>
            <a:graphicFrameLocks/>
          </p:cNvGraphicFramePr>
          <p:nvPr>
            <p:extLst>
              <p:ext uri="{D42A27DB-BD31-4B8C-83A1-F6EECF244321}">
                <p14:modId xmlns:p14="http://schemas.microsoft.com/office/powerpoint/2010/main" val="3079042782"/>
              </p:ext>
            </p:extLst>
          </p:nvPr>
        </p:nvGraphicFramePr>
        <p:xfrm>
          <a:off x="1013478" y="4005064"/>
          <a:ext cx="7142086"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979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5CD1D-B18A-4C72-A074-B17BC83D9ADF}"/>
              </a:ext>
            </a:extLst>
          </p:cNvPr>
          <p:cNvSpPr>
            <a:spLocks noGrp="1"/>
          </p:cNvSpPr>
          <p:nvPr>
            <p:ph type="title"/>
          </p:nvPr>
        </p:nvSpPr>
        <p:spPr>
          <a:xfrm>
            <a:off x="822028" y="327514"/>
            <a:ext cx="7429499" cy="1478570"/>
          </a:xfrm>
        </p:spPr>
        <p:txBody>
          <a:bodyPr>
            <a:normAutofit/>
          </a:bodyPr>
          <a:lstStyle/>
          <a:p>
            <a:r>
              <a:rPr lang="ro-RO" sz="4400" dirty="0">
                <a:effectLst/>
                <a:latin typeface="Times New Roman" panose="02020603050405020304" pitchFamily="18" charset="0"/>
                <a:ea typeface="SimSun" panose="02010600030101010101" pitchFamily="2" charset="-122"/>
              </a:rPr>
              <a:t>Analiza activității în anul școlar</a:t>
            </a:r>
            <a:r>
              <a:rPr lang="en-US" sz="4400" dirty="0">
                <a:effectLst/>
                <a:latin typeface="Times New Roman" panose="02020603050405020304" pitchFamily="18" charset="0"/>
                <a:ea typeface="SimSun" panose="02010600030101010101" pitchFamily="2" charset="-122"/>
              </a:rPr>
              <a:t> </a:t>
            </a:r>
            <a:r>
              <a:rPr lang="ro-RO" sz="4400" dirty="0">
                <a:effectLst/>
                <a:latin typeface="Times New Roman" panose="02020603050405020304" pitchFamily="18" charset="0"/>
                <a:ea typeface="SimSun" panose="02010600030101010101" pitchFamily="2" charset="-122"/>
              </a:rPr>
              <a:t>202</a:t>
            </a:r>
            <a:r>
              <a:rPr lang="en-US" sz="4400" dirty="0">
                <a:effectLst/>
                <a:latin typeface="Times New Roman" panose="02020603050405020304" pitchFamily="18" charset="0"/>
                <a:ea typeface="SimSun" panose="02010600030101010101" pitchFamily="2" charset="-122"/>
              </a:rPr>
              <a:t>4</a:t>
            </a:r>
            <a:r>
              <a:rPr lang="ro-RO" sz="4400" dirty="0">
                <a:effectLst/>
                <a:latin typeface="Times New Roman" panose="02020603050405020304" pitchFamily="18" charset="0"/>
                <a:ea typeface="SimSun" panose="02010600030101010101" pitchFamily="2" charset="-122"/>
              </a:rPr>
              <a:t>-202</a:t>
            </a:r>
            <a:r>
              <a:rPr lang="en-US" sz="4400" dirty="0">
                <a:effectLst/>
                <a:latin typeface="Times New Roman" panose="02020603050405020304" pitchFamily="18" charset="0"/>
                <a:ea typeface="SimSun" panose="02010600030101010101" pitchFamily="2" charset="-122"/>
              </a:rPr>
              <a:t>5</a:t>
            </a:r>
            <a:endParaRPr lang="en-US" dirty="0"/>
          </a:p>
        </p:txBody>
      </p:sp>
      <p:sp>
        <p:nvSpPr>
          <p:cNvPr id="3" name="Content Placeholder 2">
            <a:extLst>
              <a:ext uri="{FF2B5EF4-FFF2-40B4-BE49-F238E27FC236}">
                <a16:creationId xmlns:a16="http://schemas.microsoft.com/office/drawing/2014/main" id="{985FEA40-0936-4B13-ACAA-4217FCA2A96E}"/>
              </a:ext>
            </a:extLst>
          </p:cNvPr>
          <p:cNvSpPr>
            <a:spLocks noGrp="1"/>
          </p:cNvSpPr>
          <p:nvPr>
            <p:ph idx="1"/>
          </p:nvPr>
        </p:nvSpPr>
        <p:spPr>
          <a:xfrm>
            <a:off x="748124" y="1658143"/>
            <a:ext cx="7429499" cy="3541714"/>
          </a:xfrm>
        </p:spPr>
        <p:txBody>
          <a:bodyPr>
            <a:normAutofit lnSpcReduction="10000"/>
          </a:bodyPr>
          <a:lstStyle/>
          <a:p>
            <a:pPr algn="just"/>
            <a:r>
              <a:rPr lang="ro-RO" sz="2800" b="1" dirty="0">
                <a:effectLst/>
                <a:latin typeface="Times New Roman" panose="02020603050405020304" pitchFamily="18" charset="0"/>
                <a:ea typeface="SimSun" panose="02010600030101010101" pitchFamily="2" charset="-122"/>
                <a:cs typeface="Times New Roman" panose="02020603050405020304" pitchFamily="18" charset="0"/>
              </a:rPr>
              <a:t>Examenul național de definitivare în învățământ</a:t>
            </a:r>
            <a:endParaRPr lang="en-US" sz="2800" b="1" dirty="0">
              <a:latin typeface="Calibri" panose="020F0502020204030204" pitchFamily="34" charset="0"/>
              <a:ea typeface="SimSun" panose="02010600030101010101" pitchFamily="2" charset="-122"/>
              <a:cs typeface="Times New Roman" panose="02020603050405020304" pitchFamily="18" charset="0"/>
            </a:endParaRPr>
          </a:p>
          <a:p>
            <a:pPr marL="0" indent="0" algn="just">
              <a:buNone/>
            </a:pPr>
            <a:r>
              <a:rPr lang="ro-RO" sz="2400" dirty="0">
                <a:effectLst/>
                <a:latin typeface="Times New Roman" panose="02020603050405020304" pitchFamily="18" charset="0"/>
                <a:ea typeface="SimSun" panose="02010600030101010101" pitchFamily="2" charset="-122"/>
                <a:cs typeface="Times New Roman" panose="02020603050405020304" pitchFamily="18" charset="0"/>
              </a:rPr>
              <a:t>Examenul scris a fost organizat la nivel naţional, cu responsabilitate maximă şi cu exigenţă. </a:t>
            </a:r>
            <a:endParaRPr lang="en-US" sz="24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lgn="just">
              <a:buNone/>
            </a:pPr>
            <a:r>
              <a:rPr lang="ro-RO" sz="2400" dirty="0">
                <a:effectLst/>
                <a:latin typeface="Times New Roman" panose="02020603050405020304" pitchFamily="18" charset="0"/>
                <a:ea typeface="SimSun" panose="02010600030101010101" pitchFamily="2" charset="-122"/>
                <a:cs typeface="Times New Roman" panose="02020603050405020304" pitchFamily="18" charset="0"/>
              </a:rPr>
              <a:t>La disciplina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matematică</a:t>
            </a:r>
            <a:r>
              <a:rPr lang="ro-RO" sz="2400" dirty="0">
                <a:effectLst/>
                <a:latin typeface="Times New Roman" panose="02020603050405020304" pitchFamily="18" charset="0"/>
                <a:ea typeface="SimSun" panose="02010600030101010101" pitchFamily="2" charset="-122"/>
                <a:cs typeface="Times New Roman" panose="02020603050405020304" pitchFamily="18" charset="0"/>
              </a:rPr>
              <a:t> s-au înscris </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4</a:t>
            </a:r>
            <a:r>
              <a:rPr lang="ro-RO" sz="2400" dirty="0">
                <a:effectLst/>
                <a:latin typeface="Times New Roman" panose="02020603050405020304" pitchFamily="18" charset="0"/>
                <a:ea typeface="SimSun" panose="02010600030101010101" pitchFamily="2" charset="-122"/>
                <a:cs typeface="Times New Roman" panose="02020603050405020304" pitchFamily="18" charset="0"/>
              </a:rPr>
              <a:t> candidați la etapele specifice examenului național de definitivare în învățământ.</a:t>
            </a:r>
            <a:endParaRPr lang="en-US" sz="24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en-US" dirty="0"/>
          </a:p>
        </p:txBody>
      </p:sp>
      <p:graphicFrame>
        <p:nvGraphicFramePr>
          <p:cNvPr id="4" name="Table 3">
            <a:extLst>
              <a:ext uri="{FF2B5EF4-FFF2-40B4-BE49-F238E27FC236}">
                <a16:creationId xmlns:a16="http://schemas.microsoft.com/office/drawing/2014/main" id="{AFD207B0-4357-4B77-A8F7-703DAB3B9279}"/>
              </a:ext>
            </a:extLst>
          </p:cNvPr>
          <p:cNvGraphicFramePr>
            <a:graphicFrameLocks noGrp="1"/>
          </p:cNvGraphicFramePr>
          <p:nvPr>
            <p:extLst>
              <p:ext uri="{D42A27DB-BD31-4B8C-83A1-F6EECF244321}">
                <p14:modId xmlns:p14="http://schemas.microsoft.com/office/powerpoint/2010/main" val="1174380023"/>
              </p:ext>
            </p:extLst>
          </p:nvPr>
        </p:nvGraphicFramePr>
        <p:xfrm>
          <a:off x="467543" y="5199857"/>
          <a:ext cx="7990660" cy="1128125"/>
        </p:xfrm>
        <a:graphic>
          <a:graphicData uri="http://schemas.openxmlformats.org/drawingml/2006/table">
            <a:tbl>
              <a:tblPr firstRow="1" firstCol="1" bandRow="1">
                <a:tableStyleId>{5C22544A-7EE6-4342-B048-85BDC9FD1C3A}</a:tableStyleId>
              </a:tblPr>
              <a:tblGrid>
                <a:gridCol w="799066">
                  <a:extLst>
                    <a:ext uri="{9D8B030D-6E8A-4147-A177-3AD203B41FA5}">
                      <a16:colId xmlns:a16="http://schemas.microsoft.com/office/drawing/2014/main" val="4085146731"/>
                    </a:ext>
                  </a:extLst>
                </a:gridCol>
                <a:gridCol w="799066">
                  <a:extLst>
                    <a:ext uri="{9D8B030D-6E8A-4147-A177-3AD203B41FA5}">
                      <a16:colId xmlns:a16="http://schemas.microsoft.com/office/drawing/2014/main" val="4225594706"/>
                    </a:ext>
                  </a:extLst>
                </a:gridCol>
                <a:gridCol w="799066">
                  <a:extLst>
                    <a:ext uri="{9D8B030D-6E8A-4147-A177-3AD203B41FA5}">
                      <a16:colId xmlns:a16="http://schemas.microsoft.com/office/drawing/2014/main" val="2341641817"/>
                    </a:ext>
                  </a:extLst>
                </a:gridCol>
                <a:gridCol w="799066">
                  <a:extLst>
                    <a:ext uri="{9D8B030D-6E8A-4147-A177-3AD203B41FA5}">
                      <a16:colId xmlns:a16="http://schemas.microsoft.com/office/drawing/2014/main" val="1043872603"/>
                    </a:ext>
                  </a:extLst>
                </a:gridCol>
                <a:gridCol w="799066">
                  <a:extLst>
                    <a:ext uri="{9D8B030D-6E8A-4147-A177-3AD203B41FA5}">
                      <a16:colId xmlns:a16="http://schemas.microsoft.com/office/drawing/2014/main" val="3590808619"/>
                    </a:ext>
                  </a:extLst>
                </a:gridCol>
                <a:gridCol w="799066">
                  <a:extLst>
                    <a:ext uri="{9D8B030D-6E8A-4147-A177-3AD203B41FA5}">
                      <a16:colId xmlns:a16="http://schemas.microsoft.com/office/drawing/2014/main" val="2447152671"/>
                    </a:ext>
                  </a:extLst>
                </a:gridCol>
                <a:gridCol w="799066">
                  <a:extLst>
                    <a:ext uri="{9D8B030D-6E8A-4147-A177-3AD203B41FA5}">
                      <a16:colId xmlns:a16="http://schemas.microsoft.com/office/drawing/2014/main" val="1670686549"/>
                    </a:ext>
                  </a:extLst>
                </a:gridCol>
                <a:gridCol w="799066">
                  <a:extLst>
                    <a:ext uri="{9D8B030D-6E8A-4147-A177-3AD203B41FA5}">
                      <a16:colId xmlns:a16="http://schemas.microsoft.com/office/drawing/2014/main" val="2945184549"/>
                    </a:ext>
                  </a:extLst>
                </a:gridCol>
                <a:gridCol w="799066">
                  <a:extLst>
                    <a:ext uri="{9D8B030D-6E8A-4147-A177-3AD203B41FA5}">
                      <a16:colId xmlns:a16="http://schemas.microsoft.com/office/drawing/2014/main" val="2411679374"/>
                    </a:ext>
                  </a:extLst>
                </a:gridCol>
                <a:gridCol w="799066">
                  <a:extLst>
                    <a:ext uri="{9D8B030D-6E8A-4147-A177-3AD203B41FA5}">
                      <a16:colId xmlns:a16="http://schemas.microsoft.com/office/drawing/2014/main" val="1306924178"/>
                    </a:ext>
                  </a:extLst>
                </a:gridCol>
              </a:tblGrid>
              <a:tr h="648072">
                <a:tc>
                  <a:txBody>
                    <a:bodyPr/>
                    <a:lstStyle/>
                    <a:p>
                      <a:pPr algn="ctr"/>
                      <a:r>
                        <a:rPr lang="ro-RO" sz="1400" dirty="0">
                          <a:effectLst/>
                        </a:rPr>
                        <a:t>Note </a:t>
                      </a:r>
                      <a:endParaRPr lang="en-US" sz="1400" dirty="0">
                        <a:effectLst/>
                      </a:endParaRPr>
                    </a:p>
                    <a:p>
                      <a:pPr algn="ctr"/>
                      <a:r>
                        <a:rPr lang="ro-RO" sz="1400" dirty="0">
                          <a:effectLst/>
                        </a:rPr>
                        <a:t>1-1,99</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r>
                        <a:rPr lang="ro-RO" sz="1400" dirty="0">
                          <a:effectLst/>
                        </a:rPr>
                        <a:t>Note </a:t>
                      </a:r>
                      <a:endParaRPr lang="en-US" sz="1400" dirty="0">
                        <a:effectLst/>
                      </a:endParaRPr>
                    </a:p>
                    <a:p>
                      <a:pPr algn="ctr"/>
                      <a:r>
                        <a:rPr lang="ro-RO" sz="1400" dirty="0">
                          <a:effectLst/>
                        </a:rPr>
                        <a:t>2-2,99</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r>
                        <a:rPr lang="ro-RO" sz="1400" dirty="0">
                          <a:effectLst/>
                        </a:rPr>
                        <a:t>Note </a:t>
                      </a:r>
                      <a:endParaRPr lang="en-US" sz="1400" dirty="0">
                        <a:effectLst/>
                      </a:endParaRPr>
                    </a:p>
                    <a:p>
                      <a:pPr algn="ctr"/>
                      <a:r>
                        <a:rPr lang="ro-RO" sz="1400" dirty="0">
                          <a:effectLst/>
                        </a:rPr>
                        <a:t>3-3,99</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r>
                        <a:rPr lang="ro-RO" sz="1400" dirty="0">
                          <a:effectLst/>
                        </a:rPr>
                        <a:t>Note </a:t>
                      </a:r>
                      <a:endParaRPr lang="en-US" sz="1400" dirty="0">
                        <a:effectLst/>
                      </a:endParaRPr>
                    </a:p>
                    <a:p>
                      <a:pPr algn="ctr"/>
                      <a:r>
                        <a:rPr lang="ro-RO" sz="1400" dirty="0">
                          <a:effectLst/>
                        </a:rPr>
                        <a:t>4-4,99</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r>
                        <a:rPr lang="ro-RO" sz="1400" dirty="0">
                          <a:effectLst/>
                        </a:rPr>
                        <a:t>Note </a:t>
                      </a:r>
                      <a:endParaRPr lang="en-US" sz="1400" dirty="0">
                        <a:effectLst/>
                      </a:endParaRPr>
                    </a:p>
                    <a:p>
                      <a:pPr algn="ctr"/>
                      <a:r>
                        <a:rPr lang="ro-RO" sz="1400" dirty="0">
                          <a:effectLst/>
                        </a:rPr>
                        <a:t>5-5,99</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r>
                        <a:rPr lang="ro-RO" sz="1400" dirty="0">
                          <a:effectLst/>
                        </a:rPr>
                        <a:t>Note</a:t>
                      </a:r>
                      <a:endParaRPr lang="en-US" sz="1400" dirty="0">
                        <a:effectLst/>
                      </a:endParaRPr>
                    </a:p>
                    <a:p>
                      <a:pPr algn="ctr"/>
                      <a:r>
                        <a:rPr lang="ro-RO" sz="1400" dirty="0">
                          <a:effectLst/>
                        </a:rPr>
                        <a:t>6-6,99 </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r>
                        <a:rPr lang="ro-RO" sz="1400" dirty="0">
                          <a:effectLst/>
                        </a:rPr>
                        <a:t>Note</a:t>
                      </a:r>
                      <a:endParaRPr lang="en-US" sz="1400" dirty="0">
                        <a:effectLst/>
                      </a:endParaRPr>
                    </a:p>
                    <a:p>
                      <a:pPr algn="ctr"/>
                      <a:r>
                        <a:rPr lang="ro-RO" sz="1400" dirty="0">
                          <a:effectLst/>
                        </a:rPr>
                        <a:t>7-7,99 </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r>
                        <a:rPr lang="ro-RO" sz="1400" dirty="0">
                          <a:effectLst/>
                        </a:rPr>
                        <a:t>Note</a:t>
                      </a:r>
                      <a:endParaRPr lang="en-US" sz="1400" dirty="0">
                        <a:effectLst/>
                      </a:endParaRPr>
                    </a:p>
                    <a:p>
                      <a:pPr algn="ctr"/>
                      <a:r>
                        <a:rPr lang="ro-RO" sz="1400" dirty="0">
                          <a:effectLst/>
                        </a:rPr>
                        <a:t>8-8,99 </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r>
                        <a:rPr lang="ro-RO" sz="1400" dirty="0">
                          <a:effectLst/>
                        </a:rPr>
                        <a:t>Note</a:t>
                      </a:r>
                      <a:endParaRPr lang="en-US" sz="1400" dirty="0">
                        <a:effectLst/>
                      </a:endParaRPr>
                    </a:p>
                    <a:p>
                      <a:pPr algn="ctr"/>
                      <a:r>
                        <a:rPr lang="ro-RO" sz="1400" dirty="0">
                          <a:effectLst/>
                        </a:rPr>
                        <a:t>9-9,99 </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r>
                        <a:rPr lang="ro-RO" sz="1400" dirty="0">
                          <a:effectLst/>
                        </a:rPr>
                        <a:t>Note </a:t>
                      </a:r>
                      <a:endParaRPr lang="en-US" sz="1400" dirty="0">
                        <a:effectLst/>
                      </a:endParaRPr>
                    </a:p>
                    <a:p>
                      <a:pPr algn="ctr"/>
                      <a:r>
                        <a:rPr lang="ro-RO" sz="1400" dirty="0">
                          <a:effectLst/>
                        </a:rPr>
                        <a:t>10</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253654829"/>
                  </a:ext>
                </a:extLst>
              </a:tr>
              <a:tr h="480053">
                <a:tc>
                  <a:txBody>
                    <a:bodyPr/>
                    <a:lstStyle/>
                    <a:p>
                      <a:pPr algn="ctr">
                        <a:buNone/>
                      </a:pPr>
                      <a:r>
                        <a:rPr lang="ro-RO" sz="2800" b="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0</a:t>
                      </a:r>
                      <a:endParaRPr lang="en-US" sz="2000" b="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2800" dirty="0">
                          <a:effectLst/>
                          <a:latin typeface="Calibri" panose="020F0502020204030204" pitchFamily="34" charset="0"/>
                          <a:ea typeface="SimSun" panose="02010600030101010101" pitchFamily="2" charset="-122"/>
                          <a:cs typeface="Times New Roman" panose="02020603050405020304" pitchFamily="18" charset="0"/>
                        </a:rPr>
                        <a:t>0</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2800" dirty="0">
                          <a:effectLst/>
                          <a:latin typeface="Calibri" panose="020F0502020204030204" pitchFamily="34" charset="0"/>
                          <a:ea typeface="SimSun" panose="02010600030101010101" pitchFamily="2" charset="-122"/>
                          <a:cs typeface="Times New Roman" panose="02020603050405020304" pitchFamily="18" charset="0"/>
                        </a:rPr>
                        <a:t>0</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2800">
                          <a:effectLst/>
                          <a:latin typeface="Calibri" panose="020F0502020204030204" pitchFamily="34" charset="0"/>
                          <a:ea typeface="SimSun" panose="02010600030101010101" pitchFamily="2" charset="-122"/>
                          <a:cs typeface="Times New Roman" panose="02020603050405020304" pitchFamily="18" charset="0"/>
                        </a:rPr>
                        <a:t>0</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2800">
                          <a:effectLst/>
                          <a:latin typeface="Calibri" panose="020F0502020204030204" pitchFamily="34" charset="0"/>
                          <a:ea typeface="SimSun" panose="02010600030101010101" pitchFamily="2" charset="-122"/>
                          <a:cs typeface="Times New Roman" panose="02020603050405020304" pitchFamily="18" charset="0"/>
                        </a:rPr>
                        <a:t>0</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2800">
                          <a:effectLst/>
                          <a:latin typeface="Calibri" panose="020F0502020204030204" pitchFamily="34" charset="0"/>
                          <a:ea typeface="SimSun" panose="02010600030101010101" pitchFamily="2" charset="-122"/>
                          <a:cs typeface="Times New Roman" panose="02020603050405020304" pitchFamily="18" charset="0"/>
                        </a:rPr>
                        <a:t>1</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2800">
                          <a:effectLst/>
                          <a:latin typeface="Calibri" panose="020F0502020204030204" pitchFamily="34" charset="0"/>
                          <a:ea typeface="SimSun" panose="02010600030101010101" pitchFamily="2" charset="-122"/>
                          <a:cs typeface="Times New Roman" panose="02020603050405020304" pitchFamily="18" charset="0"/>
                        </a:rPr>
                        <a:t>3</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2800">
                          <a:effectLst/>
                          <a:latin typeface="Calibri" panose="020F0502020204030204" pitchFamily="34" charset="0"/>
                          <a:ea typeface="SimSun" panose="02010600030101010101" pitchFamily="2" charset="-122"/>
                          <a:cs typeface="Times New Roman" panose="02020603050405020304" pitchFamily="18" charset="0"/>
                        </a:rPr>
                        <a:t>1</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2800">
                          <a:effectLst/>
                          <a:latin typeface="Calibri" panose="020F0502020204030204" pitchFamily="34" charset="0"/>
                          <a:ea typeface="SimSun" panose="02010600030101010101" pitchFamily="2" charset="-122"/>
                          <a:cs typeface="Times New Roman" panose="02020603050405020304" pitchFamily="18" charset="0"/>
                        </a:rPr>
                        <a:t>0</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2800" dirty="0">
                          <a:effectLst/>
                          <a:latin typeface="Calibri" panose="020F0502020204030204" pitchFamily="34" charset="0"/>
                          <a:ea typeface="SimSun" panose="02010600030101010101" pitchFamily="2" charset="-122"/>
                          <a:cs typeface="Times New Roman" panose="02020603050405020304" pitchFamily="18" charset="0"/>
                        </a:rPr>
                        <a:t>0</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200573674"/>
                  </a:ext>
                </a:extLst>
              </a:tr>
            </a:tbl>
          </a:graphicData>
        </a:graphic>
      </p:graphicFrame>
    </p:spTree>
    <p:extLst>
      <p:ext uri="{BB962C8B-B14F-4D97-AF65-F5344CB8AC3E}">
        <p14:creationId xmlns:p14="http://schemas.microsoft.com/office/powerpoint/2010/main" val="1373612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5CD1D-B18A-4C72-A074-B17BC83D9ADF}"/>
              </a:ext>
            </a:extLst>
          </p:cNvPr>
          <p:cNvSpPr>
            <a:spLocks noGrp="1"/>
          </p:cNvSpPr>
          <p:nvPr>
            <p:ph type="title"/>
          </p:nvPr>
        </p:nvSpPr>
        <p:spPr>
          <a:xfrm>
            <a:off x="683568" y="188640"/>
            <a:ext cx="7429499" cy="1478570"/>
          </a:xfrm>
        </p:spPr>
        <p:txBody>
          <a:bodyPr>
            <a:normAutofit/>
          </a:bodyPr>
          <a:lstStyle/>
          <a:p>
            <a:r>
              <a:rPr lang="ro-RO" sz="4400" dirty="0">
                <a:effectLst/>
                <a:latin typeface="Times New Roman" panose="02020603050405020304" pitchFamily="18" charset="0"/>
                <a:ea typeface="SimSun" panose="02010600030101010101" pitchFamily="2" charset="-122"/>
              </a:rPr>
              <a:t>Analiza activității în anul școlar 202</a:t>
            </a:r>
            <a:r>
              <a:rPr lang="en-US" sz="4400" dirty="0">
                <a:effectLst/>
                <a:latin typeface="Times New Roman" panose="02020603050405020304" pitchFamily="18" charset="0"/>
                <a:ea typeface="SimSun" panose="02010600030101010101" pitchFamily="2" charset="-122"/>
              </a:rPr>
              <a:t>4</a:t>
            </a:r>
            <a:r>
              <a:rPr lang="ro-RO" sz="4400" dirty="0">
                <a:effectLst/>
                <a:latin typeface="Times New Roman" panose="02020603050405020304" pitchFamily="18" charset="0"/>
                <a:ea typeface="SimSun" panose="02010600030101010101" pitchFamily="2" charset="-122"/>
              </a:rPr>
              <a:t>-202</a:t>
            </a:r>
            <a:r>
              <a:rPr lang="en-US" sz="4400" dirty="0">
                <a:effectLst/>
                <a:latin typeface="Times New Roman" panose="02020603050405020304" pitchFamily="18" charset="0"/>
                <a:ea typeface="SimSun" panose="02010600030101010101" pitchFamily="2" charset="-122"/>
              </a:rPr>
              <a:t>5</a:t>
            </a:r>
            <a:endParaRPr lang="en-US" dirty="0"/>
          </a:p>
        </p:txBody>
      </p:sp>
      <p:sp>
        <p:nvSpPr>
          <p:cNvPr id="3" name="Content Placeholder 2">
            <a:extLst>
              <a:ext uri="{FF2B5EF4-FFF2-40B4-BE49-F238E27FC236}">
                <a16:creationId xmlns:a16="http://schemas.microsoft.com/office/drawing/2014/main" id="{985FEA40-0936-4B13-ACAA-4217FCA2A96E}"/>
              </a:ext>
            </a:extLst>
          </p:cNvPr>
          <p:cNvSpPr>
            <a:spLocks noGrp="1"/>
          </p:cNvSpPr>
          <p:nvPr>
            <p:ph idx="1"/>
          </p:nvPr>
        </p:nvSpPr>
        <p:spPr>
          <a:xfrm>
            <a:off x="857250" y="1484784"/>
            <a:ext cx="7429499" cy="3541714"/>
          </a:xfrm>
        </p:spPr>
        <p:txBody>
          <a:bodyPr/>
          <a:lstStyle/>
          <a:p>
            <a:pPr algn="just"/>
            <a:r>
              <a:rPr lang="ro-RO" sz="2800" dirty="0">
                <a:effectLst/>
                <a:latin typeface="Times New Roman" panose="02020603050405020304" pitchFamily="18" charset="0"/>
                <a:ea typeface="SimSun" panose="02010600030101010101" pitchFamily="2" charset="-122"/>
                <a:cs typeface="Times New Roman" panose="02020603050405020304" pitchFamily="18" charset="0"/>
              </a:rPr>
              <a:t>Examenul național de definitivare în învățământ</a:t>
            </a:r>
            <a:endParaRPr lang="en-US" sz="2800" dirty="0">
              <a:effectLst/>
              <a:latin typeface="Times New Roman" panose="02020603050405020304" pitchFamily="18" charset="0"/>
              <a:ea typeface="SimSun" panose="02010600030101010101" pitchFamily="2" charset="-122"/>
              <a:cs typeface="Times New Roman" panose="02020603050405020304" pitchFamily="18" charset="0"/>
            </a:endParaRPr>
          </a:p>
          <a:p>
            <a:pPr algn="just"/>
            <a:r>
              <a:rPr lang="fr-FR" sz="2000" dirty="0" err="1"/>
              <a:t>Promovabilitate</a:t>
            </a:r>
            <a:r>
              <a:rPr lang="fr-FR" sz="2000" dirty="0"/>
              <a:t>: 80% (peste 8)</a:t>
            </a:r>
            <a:endParaRPr lang="en-US" sz="2800" b="1" dirty="0">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en-US" dirty="0"/>
          </a:p>
        </p:txBody>
      </p:sp>
      <p:graphicFrame>
        <p:nvGraphicFramePr>
          <p:cNvPr id="4" name="Chart 3">
            <a:extLst>
              <a:ext uri="{FF2B5EF4-FFF2-40B4-BE49-F238E27FC236}">
                <a16:creationId xmlns:a16="http://schemas.microsoft.com/office/drawing/2014/main" id="{5E4D2E76-D810-96BB-2C74-94FFB9B3B475}"/>
              </a:ext>
            </a:extLst>
          </p:cNvPr>
          <p:cNvGraphicFramePr/>
          <p:nvPr>
            <p:extLst>
              <p:ext uri="{D42A27DB-BD31-4B8C-83A1-F6EECF244321}">
                <p14:modId xmlns:p14="http://schemas.microsoft.com/office/powerpoint/2010/main" val="426067762"/>
              </p:ext>
            </p:extLst>
          </p:nvPr>
        </p:nvGraphicFramePr>
        <p:xfrm>
          <a:off x="539552" y="2771800"/>
          <a:ext cx="7992888" cy="35417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5920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5CD1D-B18A-4C72-A074-B17BC83D9ADF}"/>
              </a:ext>
            </a:extLst>
          </p:cNvPr>
          <p:cNvSpPr>
            <a:spLocks noGrp="1"/>
          </p:cNvSpPr>
          <p:nvPr>
            <p:ph type="title"/>
          </p:nvPr>
        </p:nvSpPr>
        <p:spPr>
          <a:xfrm>
            <a:off x="748124" y="285014"/>
            <a:ext cx="7429499" cy="1478570"/>
          </a:xfrm>
        </p:spPr>
        <p:txBody>
          <a:bodyPr>
            <a:normAutofit/>
          </a:bodyPr>
          <a:lstStyle/>
          <a:p>
            <a:r>
              <a:rPr lang="ro-RO" sz="4400" dirty="0">
                <a:effectLst/>
                <a:latin typeface="Times New Roman" panose="02020603050405020304" pitchFamily="18" charset="0"/>
                <a:ea typeface="SimSun" panose="02010600030101010101" pitchFamily="2" charset="-122"/>
              </a:rPr>
              <a:t>Analiza activității în anul școlar</a:t>
            </a:r>
            <a:r>
              <a:rPr lang="en-US" sz="4400" dirty="0">
                <a:effectLst/>
                <a:latin typeface="Times New Roman" panose="02020603050405020304" pitchFamily="18" charset="0"/>
                <a:ea typeface="SimSun" panose="02010600030101010101" pitchFamily="2" charset="-122"/>
              </a:rPr>
              <a:t> </a:t>
            </a:r>
            <a:r>
              <a:rPr lang="ro-RO" sz="4400" dirty="0">
                <a:effectLst/>
                <a:latin typeface="Times New Roman" panose="02020603050405020304" pitchFamily="18" charset="0"/>
                <a:ea typeface="SimSun" panose="02010600030101010101" pitchFamily="2" charset="-122"/>
              </a:rPr>
              <a:t>202</a:t>
            </a:r>
            <a:r>
              <a:rPr lang="en-US" sz="4400" dirty="0">
                <a:latin typeface="Times New Roman" panose="02020603050405020304" pitchFamily="18" charset="0"/>
                <a:ea typeface="SimSun" panose="02010600030101010101" pitchFamily="2" charset="-122"/>
              </a:rPr>
              <a:t>4</a:t>
            </a:r>
            <a:r>
              <a:rPr lang="ro-RO" sz="4400" dirty="0">
                <a:effectLst/>
                <a:latin typeface="Times New Roman" panose="02020603050405020304" pitchFamily="18" charset="0"/>
                <a:ea typeface="SimSun" panose="02010600030101010101" pitchFamily="2" charset="-122"/>
              </a:rPr>
              <a:t>-202</a:t>
            </a:r>
            <a:r>
              <a:rPr lang="en-US" sz="4400" dirty="0">
                <a:latin typeface="Times New Roman" panose="02020603050405020304" pitchFamily="18" charset="0"/>
                <a:ea typeface="SimSun" panose="02010600030101010101" pitchFamily="2" charset="-122"/>
              </a:rPr>
              <a:t>5</a:t>
            </a:r>
            <a:endParaRPr lang="en-US" dirty="0"/>
          </a:p>
        </p:txBody>
      </p:sp>
      <p:sp>
        <p:nvSpPr>
          <p:cNvPr id="3" name="Content Placeholder 2">
            <a:extLst>
              <a:ext uri="{FF2B5EF4-FFF2-40B4-BE49-F238E27FC236}">
                <a16:creationId xmlns:a16="http://schemas.microsoft.com/office/drawing/2014/main" id="{985FEA40-0936-4B13-ACAA-4217FCA2A96E}"/>
              </a:ext>
            </a:extLst>
          </p:cNvPr>
          <p:cNvSpPr>
            <a:spLocks noGrp="1"/>
          </p:cNvSpPr>
          <p:nvPr>
            <p:ph idx="1"/>
          </p:nvPr>
        </p:nvSpPr>
        <p:spPr>
          <a:xfrm>
            <a:off x="685800" y="1772816"/>
            <a:ext cx="7772400" cy="2592288"/>
          </a:xfrm>
        </p:spPr>
        <p:txBody>
          <a:bodyPr>
            <a:normAutofit/>
          </a:bodyPr>
          <a:lstStyle/>
          <a:p>
            <a:pPr algn="just"/>
            <a:r>
              <a:rPr lang="ro-RO" sz="2400" b="1" dirty="0">
                <a:effectLst/>
                <a:latin typeface="Times New Roman" panose="02020603050405020304" pitchFamily="18" charset="0"/>
                <a:ea typeface="SimSun" panose="02010600030101010101" pitchFamily="2" charset="-122"/>
                <a:cs typeface="Times New Roman" panose="02020603050405020304" pitchFamily="18" charset="0"/>
              </a:rPr>
              <a:t>Examenul național de </a:t>
            </a:r>
            <a:r>
              <a:rPr lang="en-US" sz="2400" b="1" dirty="0" err="1">
                <a:effectLst/>
                <a:latin typeface="Times New Roman" panose="02020603050405020304" pitchFamily="18" charset="0"/>
                <a:ea typeface="SimSun" panose="02010600030101010101" pitchFamily="2" charset="-122"/>
                <a:cs typeface="Times New Roman" panose="02020603050405020304" pitchFamily="18" charset="0"/>
              </a:rPr>
              <a:t>titulariz</a:t>
            </a:r>
            <a:r>
              <a:rPr lang="ro-RO" sz="2400" b="1" dirty="0">
                <a:effectLst/>
                <a:latin typeface="Times New Roman" panose="02020603050405020304" pitchFamily="18" charset="0"/>
                <a:ea typeface="SimSun" panose="02010600030101010101" pitchFamily="2" charset="-122"/>
                <a:cs typeface="Times New Roman" panose="02020603050405020304" pitchFamily="18" charset="0"/>
              </a:rPr>
              <a:t>are în învățământ</a:t>
            </a:r>
            <a:endParaRPr lang="en-US" sz="2400" b="1" dirty="0">
              <a:latin typeface="Calibri" panose="020F0502020204030204" pitchFamily="34" charset="0"/>
              <a:ea typeface="SimSun" panose="02010600030101010101" pitchFamily="2" charset="-122"/>
              <a:cs typeface="Times New Roman" panose="02020603050405020304" pitchFamily="18" charset="0"/>
            </a:endParaRPr>
          </a:p>
          <a:p>
            <a:pPr marL="0" indent="0" algn="just">
              <a:buNone/>
            </a:pPr>
            <a:r>
              <a:rPr lang="ro-RO" sz="2400" dirty="0">
                <a:effectLst/>
                <a:latin typeface="Times New Roman" panose="02020603050405020304" pitchFamily="18" charset="0"/>
                <a:ea typeface="SimSun" panose="02010600030101010101" pitchFamily="2" charset="-122"/>
                <a:cs typeface="Times New Roman" panose="02020603050405020304" pitchFamily="18" charset="0"/>
              </a:rPr>
              <a:t>La disciplina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matematică</a:t>
            </a:r>
            <a:r>
              <a:rPr lang="ro-RO" sz="2400" dirty="0">
                <a:effectLst/>
                <a:latin typeface="Times New Roman" panose="02020603050405020304" pitchFamily="18" charset="0"/>
                <a:ea typeface="SimSun" panose="02010600030101010101" pitchFamily="2" charset="-122"/>
                <a:cs typeface="Times New Roman" panose="02020603050405020304" pitchFamily="18" charset="0"/>
              </a:rPr>
              <a:t> s-au înscris </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55</a:t>
            </a:r>
            <a:r>
              <a:rPr lang="ro-RO" sz="2400" dirty="0">
                <a:effectLst/>
                <a:latin typeface="Times New Roman" panose="02020603050405020304" pitchFamily="18" charset="0"/>
                <a:ea typeface="SimSun" panose="02010600030101010101" pitchFamily="2" charset="-122"/>
                <a:cs typeface="Times New Roman" panose="02020603050405020304" pitchFamily="18" charset="0"/>
              </a:rPr>
              <a:t> candidați la etapele specifice examenului național de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titulariz</a:t>
            </a:r>
            <a:r>
              <a:rPr lang="ro-RO" sz="2400" dirty="0">
                <a:effectLst/>
                <a:latin typeface="Times New Roman" panose="02020603050405020304" pitchFamily="18" charset="0"/>
                <a:ea typeface="SimSun" panose="02010600030101010101" pitchFamily="2" charset="-122"/>
                <a:cs typeface="Times New Roman" panose="02020603050405020304" pitchFamily="18" charset="0"/>
              </a:rPr>
              <a:t>are în învățământ.</a:t>
            </a:r>
            <a:endParaRPr lang="en-US" sz="24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en-US" sz="2800" dirty="0"/>
          </a:p>
        </p:txBody>
      </p:sp>
      <p:graphicFrame>
        <p:nvGraphicFramePr>
          <p:cNvPr id="4" name="Table 3">
            <a:extLst>
              <a:ext uri="{FF2B5EF4-FFF2-40B4-BE49-F238E27FC236}">
                <a16:creationId xmlns:a16="http://schemas.microsoft.com/office/drawing/2014/main" id="{AFD207B0-4357-4B77-A8F7-703DAB3B9279}"/>
              </a:ext>
            </a:extLst>
          </p:cNvPr>
          <p:cNvGraphicFramePr>
            <a:graphicFrameLocks noGrp="1"/>
          </p:cNvGraphicFramePr>
          <p:nvPr>
            <p:extLst>
              <p:ext uri="{D42A27DB-BD31-4B8C-83A1-F6EECF244321}">
                <p14:modId xmlns:p14="http://schemas.microsoft.com/office/powerpoint/2010/main" val="60649863"/>
              </p:ext>
            </p:extLst>
          </p:nvPr>
        </p:nvGraphicFramePr>
        <p:xfrm>
          <a:off x="467543" y="3933056"/>
          <a:ext cx="7990660" cy="1176131"/>
        </p:xfrm>
        <a:graphic>
          <a:graphicData uri="http://schemas.openxmlformats.org/drawingml/2006/table">
            <a:tbl>
              <a:tblPr firstRow="1" firstCol="1" bandRow="1">
                <a:tableStyleId>{5C22544A-7EE6-4342-B048-85BDC9FD1C3A}</a:tableStyleId>
              </a:tblPr>
              <a:tblGrid>
                <a:gridCol w="799066">
                  <a:extLst>
                    <a:ext uri="{9D8B030D-6E8A-4147-A177-3AD203B41FA5}">
                      <a16:colId xmlns:a16="http://schemas.microsoft.com/office/drawing/2014/main" val="4085146731"/>
                    </a:ext>
                  </a:extLst>
                </a:gridCol>
                <a:gridCol w="799066">
                  <a:extLst>
                    <a:ext uri="{9D8B030D-6E8A-4147-A177-3AD203B41FA5}">
                      <a16:colId xmlns:a16="http://schemas.microsoft.com/office/drawing/2014/main" val="4225594706"/>
                    </a:ext>
                  </a:extLst>
                </a:gridCol>
                <a:gridCol w="799066">
                  <a:extLst>
                    <a:ext uri="{9D8B030D-6E8A-4147-A177-3AD203B41FA5}">
                      <a16:colId xmlns:a16="http://schemas.microsoft.com/office/drawing/2014/main" val="2341641817"/>
                    </a:ext>
                  </a:extLst>
                </a:gridCol>
                <a:gridCol w="799066">
                  <a:extLst>
                    <a:ext uri="{9D8B030D-6E8A-4147-A177-3AD203B41FA5}">
                      <a16:colId xmlns:a16="http://schemas.microsoft.com/office/drawing/2014/main" val="1043872603"/>
                    </a:ext>
                  </a:extLst>
                </a:gridCol>
                <a:gridCol w="799066">
                  <a:extLst>
                    <a:ext uri="{9D8B030D-6E8A-4147-A177-3AD203B41FA5}">
                      <a16:colId xmlns:a16="http://schemas.microsoft.com/office/drawing/2014/main" val="3590808619"/>
                    </a:ext>
                  </a:extLst>
                </a:gridCol>
                <a:gridCol w="799066">
                  <a:extLst>
                    <a:ext uri="{9D8B030D-6E8A-4147-A177-3AD203B41FA5}">
                      <a16:colId xmlns:a16="http://schemas.microsoft.com/office/drawing/2014/main" val="2447152671"/>
                    </a:ext>
                  </a:extLst>
                </a:gridCol>
                <a:gridCol w="799066">
                  <a:extLst>
                    <a:ext uri="{9D8B030D-6E8A-4147-A177-3AD203B41FA5}">
                      <a16:colId xmlns:a16="http://schemas.microsoft.com/office/drawing/2014/main" val="1670686549"/>
                    </a:ext>
                  </a:extLst>
                </a:gridCol>
                <a:gridCol w="799066">
                  <a:extLst>
                    <a:ext uri="{9D8B030D-6E8A-4147-A177-3AD203B41FA5}">
                      <a16:colId xmlns:a16="http://schemas.microsoft.com/office/drawing/2014/main" val="2945184549"/>
                    </a:ext>
                  </a:extLst>
                </a:gridCol>
                <a:gridCol w="799066">
                  <a:extLst>
                    <a:ext uri="{9D8B030D-6E8A-4147-A177-3AD203B41FA5}">
                      <a16:colId xmlns:a16="http://schemas.microsoft.com/office/drawing/2014/main" val="2411679374"/>
                    </a:ext>
                  </a:extLst>
                </a:gridCol>
                <a:gridCol w="799066">
                  <a:extLst>
                    <a:ext uri="{9D8B030D-6E8A-4147-A177-3AD203B41FA5}">
                      <a16:colId xmlns:a16="http://schemas.microsoft.com/office/drawing/2014/main" val="1306924178"/>
                    </a:ext>
                  </a:extLst>
                </a:gridCol>
              </a:tblGrid>
              <a:tr h="648072">
                <a:tc>
                  <a:txBody>
                    <a:bodyPr/>
                    <a:lstStyle/>
                    <a:p>
                      <a:pPr algn="ctr"/>
                      <a:r>
                        <a:rPr lang="ro-RO" sz="1400" dirty="0">
                          <a:effectLst/>
                        </a:rPr>
                        <a:t>Note </a:t>
                      </a:r>
                      <a:endParaRPr lang="en-US" sz="1400" dirty="0">
                        <a:effectLst/>
                      </a:endParaRPr>
                    </a:p>
                    <a:p>
                      <a:pPr algn="ctr"/>
                      <a:r>
                        <a:rPr lang="ro-RO" sz="1400" dirty="0">
                          <a:effectLst/>
                        </a:rPr>
                        <a:t>1-1,99</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r>
                        <a:rPr lang="ro-RO" sz="1400" dirty="0">
                          <a:effectLst/>
                        </a:rPr>
                        <a:t>Note </a:t>
                      </a:r>
                      <a:endParaRPr lang="en-US" sz="1400" dirty="0">
                        <a:effectLst/>
                      </a:endParaRPr>
                    </a:p>
                    <a:p>
                      <a:pPr algn="ctr"/>
                      <a:r>
                        <a:rPr lang="ro-RO" sz="1400" dirty="0">
                          <a:effectLst/>
                        </a:rPr>
                        <a:t>2-2,99</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r>
                        <a:rPr lang="ro-RO" sz="1400" dirty="0">
                          <a:effectLst/>
                        </a:rPr>
                        <a:t>Note </a:t>
                      </a:r>
                      <a:endParaRPr lang="en-US" sz="1400" dirty="0">
                        <a:effectLst/>
                      </a:endParaRPr>
                    </a:p>
                    <a:p>
                      <a:pPr algn="ctr"/>
                      <a:r>
                        <a:rPr lang="ro-RO" sz="1400" dirty="0">
                          <a:effectLst/>
                        </a:rPr>
                        <a:t>3-3,99</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r>
                        <a:rPr lang="ro-RO" sz="1400" dirty="0">
                          <a:effectLst/>
                        </a:rPr>
                        <a:t>Note </a:t>
                      </a:r>
                      <a:endParaRPr lang="en-US" sz="1400" dirty="0">
                        <a:effectLst/>
                      </a:endParaRPr>
                    </a:p>
                    <a:p>
                      <a:pPr algn="ctr"/>
                      <a:r>
                        <a:rPr lang="ro-RO" sz="1400" dirty="0">
                          <a:effectLst/>
                        </a:rPr>
                        <a:t>4-4,99</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r>
                        <a:rPr lang="ro-RO" sz="1400" dirty="0">
                          <a:effectLst/>
                        </a:rPr>
                        <a:t>Note </a:t>
                      </a:r>
                      <a:endParaRPr lang="en-US" sz="1400" dirty="0">
                        <a:effectLst/>
                      </a:endParaRPr>
                    </a:p>
                    <a:p>
                      <a:pPr algn="ctr"/>
                      <a:r>
                        <a:rPr lang="ro-RO" sz="1400" dirty="0">
                          <a:effectLst/>
                        </a:rPr>
                        <a:t>5-5,99</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r>
                        <a:rPr lang="ro-RO" sz="1400" dirty="0">
                          <a:effectLst/>
                        </a:rPr>
                        <a:t>Note</a:t>
                      </a:r>
                      <a:endParaRPr lang="en-US" sz="1400" dirty="0">
                        <a:effectLst/>
                      </a:endParaRPr>
                    </a:p>
                    <a:p>
                      <a:pPr algn="ctr"/>
                      <a:r>
                        <a:rPr lang="ro-RO" sz="1400" dirty="0">
                          <a:effectLst/>
                        </a:rPr>
                        <a:t>6-6,99 </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r>
                        <a:rPr lang="ro-RO" sz="1400" dirty="0">
                          <a:effectLst/>
                        </a:rPr>
                        <a:t>Note</a:t>
                      </a:r>
                      <a:endParaRPr lang="en-US" sz="1400" dirty="0">
                        <a:effectLst/>
                      </a:endParaRPr>
                    </a:p>
                    <a:p>
                      <a:pPr algn="ctr"/>
                      <a:r>
                        <a:rPr lang="ro-RO" sz="1400" dirty="0">
                          <a:effectLst/>
                        </a:rPr>
                        <a:t>7-7,99 </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r>
                        <a:rPr lang="ro-RO" sz="1400" dirty="0">
                          <a:effectLst/>
                        </a:rPr>
                        <a:t>Note</a:t>
                      </a:r>
                      <a:endParaRPr lang="en-US" sz="1400" dirty="0">
                        <a:effectLst/>
                      </a:endParaRPr>
                    </a:p>
                    <a:p>
                      <a:pPr algn="ctr"/>
                      <a:r>
                        <a:rPr lang="ro-RO" sz="1400" dirty="0">
                          <a:effectLst/>
                        </a:rPr>
                        <a:t>8-8,99 </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r>
                        <a:rPr lang="ro-RO" sz="1400" dirty="0">
                          <a:effectLst/>
                        </a:rPr>
                        <a:t>Note</a:t>
                      </a:r>
                      <a:endParaRPr lang="en-US" sz="1400" dirty="0">
                        <a:effectLst/>
                      </a:endParaRPr>
                    </a:p>
                    <a:p>
                      <a:pPr algn="ctr"/>
                      <a:r>
                        <a:rPr lang="ro-RO" sz="1400" dirty="0">
                          <a:effectLst/>
                        </a:rPr>
                        <a:t>9-9,99 </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r>
                        <a:rPr lang="ro-RO" sz="1400" dirty="0">
                          <a:effectLst/>
                        </a:rPr>
                        <a:t>Note </a:t>
                      </a:r>
                      <a:endParaRPr lang="en-US" sz="1400" dirty="0">
                        <a:effectLst/>
                      </a:endParaRPr>
                    </a:p>
                    <a:p>
                      <a:pPr algn="ctr"/>
                      <a:r>
                        <a:rPr lang="ro-RO" sz="1400" dirty="0">
                          <a:effectLst/>
                        </a:rPr>
                        <a:t>10</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253654829"/>
                  </a:ext>
                </a:extLst>
              </a:tr>
              <a:tr h="528059">
                <a:tc>
                  <a:txBody>
                    <a:bodyPr/>
                    <a:lstStyle/>
                    <a:p>
                      <a:pPr algn="ctr">
                        <a:buNone/>
                      </a:pPr>
                      <a:r>
                        <a:rPr lang="ro-RO" sz="2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b="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200573674"/>
                  </a:ext>
                </a:extLst>
              </a:tr>
            </a:tbl>
          </a:graphicData>
        </a:graphic>
      </p:graphicFrame>
    </p:spTree>
    <p:extLst>
      <p:ext uri="{BB962C8B-B14F-4D97-AF65-F5344CB8AC3E}">
        <p14:creationId xmlns:p14="http://schemas.microsoft.com/office/powerpoint/2010/main" val="2311291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5CD1D-B18A-4C72-A074-B17BC83D9ADF}"/>
              </a:ext>
            </a:extLst>
          </p:cNvPr>
          <p:cNvSpPr>
            <a:spLocks noGrp="1"/>
          </p:cNvSpPr>
          <p:nvPr>
            <p:ph type="title"/>
          </p:nvPr>
        </p:nvSpPr>
        <p:spPr>
          <a:xfrm>
            <a:off x="857250" y="188640"/>
            <a:ext cx="7429499" cy="1478570"/>
          </a:xfrm>
        </p:spPr>
        <p:txBody>
          <a:bodyPr>
            <a:normAutofit/>
          </a:bodyPr>
          <a:lstStyle/>
          <a:p>
            <a:r>
              <a:rPr lang="ro-RO" sz="4400" dirty="0">
                <a:effectLst/>
                <a:latin typeface="Times New Roman" panose="02020603050405020304" pitchFamily="18" charset="0"/>
                <a:ea typeface="SimSun" panose="02010600030101010101" pitchFamily="2" charset="-122"/>
              </a:rPr>
              <a:t>Analiza activității în anul școlar 202</a:t>
            </a:r>
            <a:r>
              <a:rPr lang="en-US" sz="4400" dirty="0">
                <a:latin typeface="Times New Roman" panose="02020603050405020304" pitchFamily="18" charset="0"/>
                <a:ea typeface="SimSun" panose="02010600030101010101" pitchFamily="2" charset="-122"/>
              </a:rPr>
              <a:t>4</a:t>
            </a:r>
            <a:r>
              <a:rPr lang="ro-RO" sz="4400" dirty="0">
                <a:effectLst/>
                <a:latin typeface="Times New Roman" panose="02020603050405020304" pitchFamily="18" charset="0"/>
                <a:ea typeface="SimSun" panose="02010600030101010101" pitchFamily="2" charset="-122"/>
              </a:rPr>
              <a:t>-202</a:t>
            </a:r>
            <a:r>
              <a:rPr lang="en-US" sz="4400" dirty="0">
                <a:latin typeface="Times New Roman" panose="02020603050405020304" pitchFamily="18" charset="0"/>
                <a:ea typeface="SimSun" panose="02010600030101010101" pitchFamily="2" charset="-122"/>
              </a:rPr>
              <a:t>5</a:t>
            </a:r>
            <a:endParaRPr lang="en-US" dirty="0"/>
          </a:p>
        </p:txBody>
      </p:sp>
      <p:sp>
        <p:nvSpPr>
          <p:cNvPr id="3" name="Content Placeholder 2">
            <a:extLst>
              <a:ext uri="{FF2B5EF4-FFF2-40B4-BE49-F238E27FC236}">
                <a16:creationId xmlns:a16="http://schemas.microsoft.com/office/drawing/2014/main" id="{985FEA40-0936-4B13-ACAA-4217FCA2A96E}"/>
              </a:ext>
            </a:extLst>
          </p:cNvPr>
          <p:cNvSpPr>
            <a:spLocks noGrp="1"/>
          </p:cNvSpPr>
          <p:nvPr>
            <p:ph idx="1"/>
          </p:nvPr>
        </p:nvSpPr>
        <p:spPr>
          <a:xfrm>
            <a:off x="685800" y="1772815"/>
            <a:ext cx="7772400" cy="4801021"/>
          </a:xfrm>
        </p:spPr>
        <p:txBody>
          <a:bodyPr/>
          <a:lstStyle/>
          <a:p>
            <a:pPr algn="just"/>
            <a:r>
              <a:rPr lang="ro-RO" sz="2400" dirty="0">
                <a:effectLst/>
                <a:latin typeface="Times New Roman" panose="02020603050405020304" pitchFamily="18" charset="0"/>
                <a:ea typeface="SimSun" panose="02010600030101010101" pitchFamily="2" charset="-122"/>
                <a:cs typeface="Times New Roman" panose="02020603050405020304" pitchFamily="18" charset="0"/>
              </a:rPr>
              <a:t>Examenul național de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titulariz</a:t>
            </a:r>
            <a:r>
              <a:rPr lang="ro-RO" sz="2400" dirty="0">
                <a:effectLst/>
                <a:latin typeface="Times New Roman" panose="02020603050405020304" pitchFamily="18" charset="0"/>
                <a:ea typeface="SimSun" panose="02010600030101010101" pitchFamily="2" charset="-122"/>
                <a:cs typeface="Times New Roman" panose="02020603050405020304" pitchFamily="18" charset="0"/>
              </a:rPr>
              <a:t>are în învățământ</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pPr algn="just"/>
            <a:r>
              <a:rPr lang="fr-FR" dirty="0" err="1"/>
              <a:t>Promovabilitate</a:t>
            </a:r>
            <a:r>
              <a:rPr lang="fr-FR" dirty="0"/>
              <a:t>: 83,64% (peste 5), 21,82% (peste 7)</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r>
              <a:rPr lang="fr-FR" sz="2000" dirty="0" err="1"/>
              <a:t>Promovabilitate</a:t>
            </a:r>
            <a:r>
              <a:rPr lang="fr-FR" sz="2000" dirty="0"/>
              <a:t> </a:t>
            </a:r>
            <a:r>
              <a:rPr lang="fr-FR" sz="2000" dirty="0" err="1"/>
              <a:t>în</a:t>
            </a:r>
            <a:r>
              <a:rPr lang="fr-FR" sz="2000" dirty="0"/>
              <a:t> 2024: 76,92% (peste 5), 12,82% (peste 7)</a:t>
            </a:r>
            <a:endParaRPr lang="en-US" sz="2400" dirty="0"/>
          </a:p>
        </p:txBody>
      </p:sp>
      <p:graphicFrame>
        <p:nvGraphicFramePr>
          <p:cNvPr id="4" name="Chart 3">
            <a:extLst>
              <a:ext uri="{FF2B5EF4-FFF2-40B4-BE49-F238E27FC236}">
                <a16:creationId xmlns:a16="http://schemas.microsoft.com/office/drawing/2014/main" id="{6931F1CC-51A2-5724-2831-910A9CB61F97}"/>
              </a:ext>
            </a:extLst>
          </p:cNvPr>
          <p:cNvGraphicFramePr/>
          <p:nvPr>
            <p:extLst>
              <p:ext uri="{D42A27DB-BD31-4B8C-83A1-F6EECF244321}">
                <p14:modId xmlns:p14="http://schemas.microsoft.com/office/powerpoint/2010/main" val="1263388825"/>
              </p:ext>
            </p:extLst>
          </p:nvPr>
        </p:nvGraphicFramePr>
        <p:xfrm>
          <a:off x="685799" y="3429000"/>
          <a:ext cx="7600949" cy="30457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374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5D515-E4E9-4A53-B02D-C82AC197D669}"/>
              </a:ext>
            </a:extLst>
          </p:cNvPr>
          <p:cNvSpPr>
            <a:spLocks noGrp="1"/>
          </p:cNvSpPr>
          <p:nvPr>
            <p:ph type="title"/>
          </p:nvPr>
        </p:nvSpPr>
        <p:spPr>
          <a:xfrm>
            <a:off x="856060" y="328599"/>
            <a:ext cx="7429499" cy="1476400"/>
          </a:xfrm>
        </p:spPr>
        <p:txBody>
          <a:bodyPr>
            <a:normAutofit/>
          </a:bodyPr>
          <a:lstStyle/>
          <a:p>
            <a:r>
              <a:rPr lang="ro-RO" sz="4400" dirty="0">
                <a:effectLst/>
                <a:latin typeface="Times New Roman" panose="02020603050405020304" pitchFamily="18" charset="0"/>
                <a:ea typeface="SimSun" panose="02010600030101010101" pitchFamily="2" charset="-122"/>
              </a:rPr>
              <a:t>Analiza activității în anul școlar 202</a:t>
            </a:r>
            <a:r>
              <a:rPr lang="en-US" sz="4400" dirty="0">
                <a:latin typeface="Times New Roman" panose="02020603050405020304" pitchFamily="18" charset="0"/>
                <a:ea typeface="SimSun" panose="02010600030101010101" pitchFamily="2" charset="-122"/>
              </a:rPr>
              <a:t>4</a:t>
            </a:r>
            <a:r>
              <a:rPr lang="ro-RO" sz="4400" dirty="0">
                <a:effectLst/>
                <a:latin typeface="Times New Roman" panose="02020603050405020304" pitchFamily="18" charset="0"/>
                <a:ea typeface="SimSun" panose="02010600030101010101" pitchFamily="2" charset="-122"/>
              </a:rPr>
              <a:t>-202</a:t>
            </a:r>
            <a:r>
              <a:rPr lang="en-US" sz="4400" dirty="0">
                <a:latin typeface="Times New Roman" panose="02020603050405020304" pitchFamily="18" charset="0"/>
                <a:ea typeface="SimSun" panose="02010600030101010101" pitchFamily="2" charset="-122"/>
              </a:rPr>
              <a:t>5</a:t>
            </a:r>
            <a:endParaRPr lang="en-US" dirty="0"/>
          </a:p>
        </p:txBody>
      </p:sp>
      <p:sp>
        <p:nvSpPr>
          <p:cNvPr id="3" name="Content Placeholder 2">
            <a:extLst>
              <a:ext uri="{FF2B5EF4-FFF2-40B4-BE49-F238E27FC236}">
                <a16:creationId xmlns:a16="http://schemas.microsoft.com/office/drawing/2014/main" id="{ED121154-50AD-40C9-AC3C-0E92E39350C8}"/>
              </a:ext>
            </a:extLst>
          </p:cNvPr>
          <p:cNvSpPr>
            <a:spLocks noGrp="1"/>
          </p:cNvSpPr>
          <p:nvPr>
            <p:ph idx="1"/>
          </p:nvPr>
        </p:nvSpPr>
        <p:spPr/>
        <p:txBody>
          <a:bodyPr>
            <a:normAutofit fontScale="92500" lnSpcReduction="10000"/>
          </a:bodyPr>
          <a:lstStyle/>
          <a:p>
            <a:pPr marL="0" indent="0" algn="just">
              <a:buNone/>
            </a:pPr>
            <a:r>
              <a:rPr lang="ro-RO" b="1" dirty="0">
                <a:effectLst/>
                <a:latin typeface="Times New Roman" panose="02020603050405020304" pitchFamily="18" charset="0"/>
                <a:ea typeface="SimSun" panose="02010600030101010101" pitchFamily="2" charset="-122"/>
              </a:rPr>
              <a:t>Concursurile și olimpiadele școlare </a:t>
            </a:r>
            <a:r>
              <a:rPr lang="en-US" b="1" dirty="0">
                <a:effectLst/>
                <a:latin typeface="Times New Roman" panose="02020603050405020304" pitchFamily="18" charset="0"/>
                <a:ea typeface="SimSun" panose="02010600030101010101" pitchFamily="2" charset="-122"/>
              </a:rPr>
              <a:t>s-</a:t>
            </a:r>
            <a:r>
              <a:rPr lang="ro-RO" b="1" dirty="0">
                <a:effectLst/>
                <a:latin typeface="Times New Roman" panose="02020603050405020304" pitchFamily="18" charset="0"/>
                <a:ea typeface="SimSun" panose="02010600030101010101" pitchFamily="2" charset="-122"/>
              </a:rPr>
              <a:t>au </a:t>
            </a:r>
            <a:r>
              <a:rPr lang="en-US" b="1" dirty="0" err="1">
                <a:effectLst/>
                <a:latin typeface="Times New Roman" panose="02020603050405020304" pitchFamily="18" charset="0"/>
                <a:ea typeface="SimSun" panose="02010600030101010101" pitchFamily="2" charset="-122"/>
              </a:rPr>
              <a:t>desfășurat</a:t>
            </a:r>
            <a:r>
              <a:rPr lang="ro-RO" b="1" dirty="0">
                <a:effectLst/>
                <a:latin typeface="Times New Roman" panose="02020603050405020304" pitchFamily="18" charset="0"/>
                <a:ea typeface="SimSun" panose="02010600030101010101" pitchFamily="2" charset="-122"/>
              </a:rPr>
              <a:t> </a:t>
            </a:r>
            <a:r>
              <a:rPr lang="ro-RO" dirty="0">
                <a:effectLst/>
                <a:latin typeface="Times New Roman" panose="02020603050405020304" pitchFamily="18" charset="0"/>
                <a:ea typeface="SimSun" panose="02010600030101010101" pitchFamily="2" charset="-122"/>
              </a:rPr>
              <a:t>în conformitate cu</a:t>
            </a:r>
            <a:r>
              <a:rPr lang="ro-RO" dirty="0">
                <a:solidFill>
                  <a:srgbClr val="000000"/>
                </a:solidFill>
                <a:effectLst/>
                <a:latin typeface="Times New Roman" panose="02020603050405020304" pitchFamily="18" charset="0"/>
                <a:ea typeface="SimSun" panose="02010600030101010101" pitchFamily="2" charset="-122"/>
              </a:rPr>
              <a:t> </a:t>
            </a:r>
            <a:r>
              <a:rPr lang="ro-RO" dirty="0">
                <a:effectLst/>
                <a:latin typeface="Times New Roman" panose="02020603050405020304" pitchFamily="18" charset="0"/>
                <a:ea typeface="SimSun" panose="02010600030101010101" pitchFamily="2" charset="-122"/>
              </a:rPr>
              <a:t>Ordinul ministrului educației, cercetării, tineretului și sportului nr. 3.035/2012 privind aprobarea Metodologiei-cadru de organizare și desfășurare a competițiilor școlare și a Regulamentului de organizare a activităților cuprinse în calendarul activităților educative, școlare și extrașcolare și cu </a:t>
            </a:r>
            <a:r>
              <a:rPr lang="ro-RO" dirty="0">
                <a:latin typeface="Times New Roman" panose="02020603050405020304" pitchFamily="18" charset="0"/>
                <a:ea typeface="SimSun" panose="02010600030101010101" pitchFamily="2" charset="-122"/>
              </a:rPr>
              <a:t>Calendarul competițiilor naționale pe discipline școlare la care participă elevi români, în anul școlar 2024-2025 cu nr. 24184/ 15.01.2025.</a:t>
            </a:r>
            <a:endParaRPr lang="en-US"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110394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5D515-E4E9-4A53-B02D-C82AC197D669}"/>
              </a:ext>
            </a:extLst>
          </p:cNvPr>
          <p:cNvSpPr>
            <a:spLocks noGrp="1"/>
          </p:cNvSpPr>
          <p:nvPr>
            <p:ph type="title"/>
          </p:nvPr>
        </p:nvSpPr>
        <p:spPr>
          <a:xfrm>
            <a:off x="885652" y="260648"/>
            <a:ext cx="7602140" cy="1478570"/>
          </a:xfrm>
        </p:spPr>
        <p:txBody>
          <a:bodyPr>
            <a:normAutofit/>
          </a:bodyPr>
          <a:lstStyle/>
          <a:p>
            <a:r>
              <a:rPr lang="ro-RO" sz="4400" dirty="0">
                <a:effectLst/>
                <a:latin typeface="Times New Roman" panose="02020603050405020304" pitchFamily="18" charset="0"/>
                <a:ea typeface="SimSun" panose="02010600030101010101" pitchFamily="2" charset="-122"/>
              </a:rPr>
              <a:t>Analiza activității în anul școlar 202</a:t>
            </a:r>
            <a:r>
              <a:rPr lang="en-US" sz="4400" dirty="0">
                <a:effectLst/>
                <a:latin typeface="Times New Roman" panose="02020603050405020304" pitchFamily="18" charset="0"/>
                <a:ea typeface="SimSun" panose="02010600030101010101" pitchFamily="2" charset="-122"/>
              </a:rPr>
              <a:t>4</a:t>
            </a:r>
            <a:r>
              <a:rPr lang="ro-RO" sz="4400" dirty="0">
                <a:effectLst/>
                <a:latin typeface="Times New Roman" panose="02020603050405020304" pitchFamily="18" charset="0"/>
                <a:ea typeface="SimSun" panose="02010600030101010101" pitchFamily="2" charset="-122"/>
              </a:rPr>
              <a:t>-202</a:t>
            </a:r>
            <a:r>
              <a:rPr lang="en-US" sz="4400" dirty="0">
                <a:effectLst/>
                <a:latin typeface="Times New Roman" panose="02020603050405020304" pitchFamily="18" charset="0"/>
                <a:ea typeface="SimSun" panose="02010600030101010101" pitchFamily="2" charset="-122"/>
              </a:rPr>
              <a:t>5</a:t>
            </a:r>
            <a:endParaRPr lang="en-US" dirty="0"/>
          </a:p>
        </p:txBody>
      </p:sp>
      <p:sp>
        <p:nvSpPr>
          <p:cNvPr id="3" name="Content Placeholder 2">
            <a:extLst>
              <a:ext uri="{FF2B5EF4-FFF2-40B4-BE49-F238E27FC236}">
                <a16:creationId xmlns:a16="http://schemas.microsoft.com/office/drawing/2014/main" id="{ED121154-50AD-40C9-AC3C-0E92E39350C8}"/>
              </a:ext>
            </a:extLst>
          </p:cNvPr>
          <p:cNvSpPr>
            <a:spLocks noGrp="1"/>
          </p:cNvSpPr>
          <p:nvPr>
            <p:ph idx="1"/>
          </p:nvPr>
        </p:nvSpPr>
        <p:spPr>
          <a:xfrm>
            <a:off x="685800" y="1988840"/>
            <a:ext cx="7772400" cy="4191000"/>
          </a:xfrm>
        </p:spPr>
        <p:txBody>
          <a:bodyPr>
            <a:normAutofit fontScale="85000" lnSpcReduction="20000"/>
          </a:bodyPr>
          <a:lstStyle/>
          <a:p>
            <a:pPr marL="0" marR="0" indent="228600" algn="just">
              <a:spcBef>
                <a:spcPts val="0"/>
              </a:spcBef>
              <a:spcAft>
                <a:spcPts val="0"/>
              </a:spcAft>
            </a:pPr>
            <a:r>
              <a:rPr lang="ro-RO"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La nivelul județului Arad s-au desfășurat următoarele competiții</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l</a:t>
            </a:r>
            <a:r>
              <a:rPr lang="ro-RO"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disciplina Matematică:</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SzPts val="1000"/>
              <a:buFont typeface="Symbol" panose="05050102010706020507" pitchFamily="18" charset="2"/>
              <a:buChar char=""/>
            </a:pPr>
            <a:r>
              <a:rPr lang="ro-RO" sz="2400" dirty="0">
                <a:effectLst/>
                <a:latin typeface="Times New Roman" panose="02020603050405020304" pitchFamily="18" charset="0"/>
                <a:ea typeface="Symbol" panose="05050102010706020507" pitchFamily="18" charset="2"/>
                <a:cs typeface="Symbol" panose="05050102010706020507" pitchFamily="18" charset="2"/>
              </a:rPr>
              <a:t>Olimpiada Națională de Matematică - clasele V – XII</a:t>
            </a:r>
            <a:endParaRPr lang="en-US" sz="2400" dirty="0">
              <a:effectLst/>
              <a:latin typeface="Calibri" panose="020F0502020204030204" pitchFamily="34" charset="0"/>
              <a:ea typeface="Symbol" panose="05050102010706020507" pitchFamily="18" charset="2"/>
              <a:cs typeface="Symbol" panose="05050102010706020507" pitchFamily="18" charset="2"/>
            </a:endParaRPr>
          </a:p>
          <a:p>
            <a:pPr marL="342900" marR="0" lvl="0" indent="-342900" algn="just">
              <a:spcBef>
                <a:spcPts val="0"/>
              </a:spcBef>
              <a:spcAft>
                <a:spcPts val="0"/>
              </a:spcAft>
              <a:buFont typeface="Courier New" panose="02070309020205020404" pitchFamily="49" charset="0"/>
              <a:buChar char="o"/>
            </a:pPr>
            <a:r>
              <a:rPr lang="ro-RO" sz="2000" dirty="0">
                <a:effectLst/>
                <a:latin typeface="Times New Roman" panose="02020603050405020304" pitchFamily="18" charset="0"/>
                <a:ea typeface="SimSun" panose="02010600030101010101" pitchFamily="2" charset="-122"/>
                <a:cs typeface="Times New Roman" panose="02020603050405020304" pitchFamily="18" charset="0"/>
              </a:rPr>
              <a:t>etapa locală s-a susținut s-a susținut la Colegiul Național ”</a:t>
            </a:r>
            <a:r>
              <a:rPr lang="en-US" sz="2000" dirty="0" err="1">
                <a:effectLst/>
                <a:latin typeface="Times New Roman" panose="02020603050405020304" pitchFamily="18" charset="0"/>
                <a:ea typeface="SimSun" panose="02010600030101010101" pitchFamily="2" charset="-122"/>
                <a:cs typeface="Times New Roman" panose="02020603050405020304" pitchFamily="18" charset="0"/>
              </a:rPr>
              <a:t>Preparandia</a:t>
            </a: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 – D. </a:t>
            </a:r>
            <a:r>
              <a:rPr lang="en-US" sz="2000" dirty="0" err="1">
                <a:effectLst/>
                <a:latin typeface="Times New Roman" panose="02020603050405020304" pitchFamily="18" charset="0"/>
                <a:ea typeface="SimSun" panose="02010600030101010101" pitchFamily="2" charset="-122"/>
                <a:cs typeface="Times New Roman" panose="02020603050405020304" pitchFamily="18" charset="0"/>
              </a:rPr>
              <a:t>Țichindeal</a:t>
            </a:r>
            <a:r>
              <a:rPr lang="ro-RO" sz="2000" dirty="0">
                <a:effectLst/>
                <a:latin typeface="Times New Roman" panose="02020603050405020304" pitchFamily="18" charset="0"/>
                <a:ea typeface="SimSun" panose="02010600030101010101" pitchFamily="2" charset="-122"/>
                <a:cs typeface="Times New Roman" panose="02020603050405020304" pitchFamily="18" charset="0"/>
              </a:rPr>
              <a:t>” Arad</a:t>
            </a: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dirty="0" err="1">
                <a:effectLst/>
                <a:latin typeface="Times New Roman" panose="02020603050405020304" pitchFamily="18" charset="0"/>
                <a:ea typeface="SimSun" panose="02010600030101010101" pitchFamily="2" charset="-122"/>
                <a:cs typeface="Times New Roman" panose="02020603050405020304" pitchFamily="18" charset="0"/>
              </a:rPr>
              <a:t>și</a:t>
            </a: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ro-RO" sz="2000" dirty="0">
                <a:effectLst/>
                <a:latin typeface="Times New Roman" panose="02020603050405020304" pitchFamily="18" charset="0"/>
                <a:ea typeface="SimSun" panose="02010600030101010101" pitchFamily="2" charset="-122"/>
                <a:cs typeface="Times New Roman" panose="02020603050405020304" pitchFamily="18" charset="0"/>
              </a:rPr>
              <a:t>Colegiul Național ”Moise Nicoară” Arad</a:t>
            </a: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dirty="0" err="1">
                <a:effectLst/>
                <a:latin typeface="Times New Roman" panose="02020603050405020304" pitchFamily="18" charset="0"/>
                <a:ea typeface="SimSun" panose="02010600030101010101" pitchFamily="2" charset="-122"/>
                <a:cs typeface="Times New Roman" panose="02020603050405020304" pitchFamily="18" charset="0"/>
              </a:rPr>
              <a:t>în</a:t>
            </a: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dirty="0" err="1">
                <a:effectLst/>
                <a:latin typeface="Times New Roman" panose="02020603050405020304" pitchFamily="18" charset="0"/>
                <a:ea typeface="SimSun" panose="02010600030101010101" pitchFamily="2" charset="-122"/>
                <a:cs typeface="Times New Roman" panose="02020603050405020304" pitchFamily="18" charset="0"/>
              </a:rPr>
              <a:t>municipiu</a:t>
            </a: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dirty="0" err="1">
                <a:effectLst/>
                <a:latin typeface="Times New Roman" panose="02020603050405020304" pitchFamily="18" charset="0"/>
                <a:ea typeface="SimSun" panose="02010600030101010101" pitchFamily="2" charset="-122"/>
                <a:cs typeface="Times New Roman" panose="02020603050405020304" pitchFamily="18" charset="0"/>
              </a:rPr>
              <a:t>și</a:t>
            </a: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dirty="0" err="1">
                <a:effectLst/>
                <a:latin typeface="Times New Roman" panose="02020603050405020304" pitchFamily="18" charset="0"/>
                <a:ea typeface="SimSun" panose="02010600030101010101" pitchFamily="2" charset="-122"/>
                <a:cs typeface="Times New Roman" panose="02020603050405020304" pitchFamily="18" charset="0"/>
              </a:rPr>
              <a:t>alte</a:t>
            </a: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 11 </a:t>
            </a:r>
            <a:r>
              <a:rPr lang="en-US" sz="2000" dirty="0" err="1">
                <a:effectLst/>
                <a:latin typeface="Times New Roman" panose="02020603050405020304" pitchFamily="18" charset="0"/>
                <a:ea typeface="SimSun" panose="02010600030101010101" pitchFamily="2" charset="-122"/>
                <a:cs typeface="Times New Roman" panose="02020603050405020304" pitchFamily="18" charset="0"/>
              </a:rPr>
              <a:t>centre</a:t>
            </a: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 din </a:t>
            </a:r>
            <a:r>
              <a:rPr lang="en-US" sz="2000" dirty="0" err="1">
                <a:effectLst/>
                <a:latin typeface="Times New Roman" panose="02020603050405020304" pitchFamily="18" charset="0"/>
                <a:ea typeface="SimSun" panose="02010600030101010101" pitchFamily="2" charset="-122"/>
                <a:cs typeface="Times New Roman" panose="02020603050405020304" pitchFamily="18" charset="0"/>
              </a:rPr>
              <a:t>județ</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gn="just">
              <a:spcBef>
                <a:spcPts val="0"/>
              </a:spcBef>
              <a:spcAft>
                <a:spcPts val="0"/>
              </a:spcAft>
              <a:buFont typeface="Courier New" panose="02070309020205020404" pitchFamily="49" charset="0"/>
              <a:buChar char="o"/>
            </a:pPr>
            <a:r>
              <a:rPr lang="ro-RO" sz="2000" dirty="0">
                <a:effectLst/>
                <a:latin typeface="Times New Roman" panose="02020603050405020304" pitchFamily="18" charset="0"/>
                <a:ea typeface="SimSun" panose="02010600030101010101" pitchFamily="2" charset="-122"/>
                <a:cs typeface="Times New Roman" panose="02020603050405020304" pitchFamily="18" charset="0"/>
              </a:rPr>
              <a:t>etapa județeană s-a susținut la Colegiul Național ”Moise Nicoară” Arad</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rtl="0">
              <a:buFont typeface="Courier New" panose="02070309020205020404" pitchFamily="49" charset="0"/>
              <a:buChar char="o"/>
            </a:pPr>
            <a:r>
              <a:rPr lang="ro-RO" sz="2000" dirty="0">
                <a:effectLst/>
                <a:latin typeface="Times New Roman" panose="02020603050405020304" pitchFamily="18" charset="0"/>
                <a:ea typeface="SimSun" panose="02010600030101010101" pitchFamily="2" charset="-122"/>
                <a:cs typeface="Times New Roman" panose="02020603050405020304" pitchFamily="18" charset="0"/>
              </a:rPr>
              <a:t>la etapa națională s-au calificat câte </a:t>
            </a:r>
            <a:r>
              <a:rPr lang="ro-RO" sz="2000" dirty="0">
                <a:latin typeface="Times New Roman" panose="02020603050405020304" pitchFamily="18" charset="0"/>
                <a:ea typeface="SimSun" panose="02010600030101010101" pitchFamily="2" charset="-122"/>
                <a:cs typeface="Times New Roman" panose="02020603050405020304" pitchFamily="18" charset="0"/>
              </a:rPr>
              <a:t>un elev din clas</a:t>
            </a:r>
            <a:r>
              <a:rPr lang="en-US" sz="2000" dirty="0" err="1">
                <a:latin typeface="Times New Roman" panose="02020603050405020304" pitchFamily="18" charset="0"/>
                <a:ea typeface="SimSun" panose="02010600030101010101" pitchFamily="2" charset="-122"/>
                <a:cs typeface="Times New Roman" panose="02020603050405020304" pitchFamily="18" charset="0"/>
              </a:rPr>
              <a:t>ele</a:t>
            </a:r>
            <a:r>
              <a:rPr lang="ro-RO" sz="2000" dirty="0">
                <a:latin typeface="Times New Roman" panose="02020603050405020304" pitchFamily="18" charset="0"/>
                <a:ea typeface="SimSun" panose="02010600030101010101" pitchFamily="2" charset="-122"/>
                <a:cs typeface="Times New Roman" panose="02020603050405020304" pitchFamily="18" charset="0"/>
              </a:rPr>
              <a:t> a V-a</a:t>
            </a:r>
            <a:r>
              <a:rPr lang="en-US" sz="2000" dirty="0">
                <a:latin typeface="Times New Roman" panose="02020603050405020304" pitchFamily="18" charset="0"/>
                <a:ea typeface="SimSun" panose="02010600030101010101" pitchFamily="2" charset="-122"/>
                <a:cs typeface="Times New Roman" panose="02020603050405020304" pitchFamily="18" charset="0"/>
              </a:rPr>
              <a:t> - </a:t>
            </a:r>
            <a:r>
              <a:rPr lang="ro-RO" sz="2000" dirty="0">
                <a:latin typeface="Times New Roman" panose="02020603050405020304" pitchFamily="18" charset="0"/>
                <a:ea typeface="SimSun" panose="02010600030101010101" pitchFamily="2" charset="-122"/>
                <a:cs typeface="Times New Roman" panose="02020603050405020304" pitchFamily="18" charset="0"/>
              </a:rPr>
              <a:t>XI-a, respectiv doi elevi din clasa a </a:t>
            </a:r>
            <a:r>
              <a:rPr lang="en-US" sz="2000" dirty="0">
                <a:latin typeface="Times New Roman" panose="02020603050405020304" pitchFamily="18" charset="0"/>
                <a:ea typeface="SimSun" panose="02010600030101010101" pitchFamily="2" charset="-122"/>
                <a:cs typeface="Times New Roman" panose="02020603050405020304" pitchFamily="18" charset="0"/>
              </a:rPr>
              <a:t>X</a:t>
            </a:r>
            <a:r>
              <a:rPr lang="ro-RO" sz="2000" dirty="0">
                <a:latin typeface="Times New Roman" panose="02020603050405020304" pitchFamily="18" charset="0"/>
                <a:ea typeface="SimSun" panose="02010600030101010101" pitchFamily="2" charset="-122"/>
                <a:cs typeface="Times New Roman" panose="02020603050405020304" pitchFamily="18" charset="0"/>
              </a:rPr>
              <a:t>II-a</a:t>
            </a:r>
            <a:r>
              <a:rPr lang="en-US" sz="2000" dirty="0">
                <a:latin typeface="Times New Roman" panose="02020603050405020304" pitchFamily="18" charset="0"/>
                <a:ea typeface="SimSun" panose="02010600030101010101" pitchFamily="2" charset="-122"/>
                <a:cs typeface="Times New Roman" panose="02020603050405020304" pitchFamily="18" charset="0"/>
              </a:rPr>
              <a:t>,</a:t>
            </a:r>
            <a:r>
              <a:rPr lang="ro-RO" sz="2000" dirty="0">
                <a:latin typeface="Times New Roman" panose="02020603050405020304" pitchFamily="18" charset="0"/>
                <a:ea typeface="SimSun" panose="02010600030101010101" pitchFamily="2" charset="-122"/>
                <a:cs typeface="Times New Roman" panose="02020603050405020304" pitchFamily="18" charset="0"/>
              </a:rPr>
              <a:t> unde au obținut:</a:t>
            </a:r>
            <a:endParaRPr lang="en-US" sz="2000" dirty="0">
              <a:latin typeface="Times New Roman" panose="02020603050405020304" pitchFamily="18" charset="0"/>
              <a:ea typeface="SimSun" panose="02010600030101010101" pitchFamily="2" charset="-122"/>
              <a:cs typeface="Times New Roman" panose="02020603050405020304" pitchFamily="18" charset="0"/>
            </a:endParaRPr>
          </a:p>
          <a:p>
            <a:pPr lvl="0">
              <a:buFont typeface="Wingdings" panose="05000000000000000000" pitchFamily="2" charset="2"/>
              <a:buChar char="ü"/>
            </a:pPr>
            <a:r>
              <a:rPr lang="ro-RO" dirty="0"/>
              <a:t>un premiu III + medalie de aur la clasa a XII-a</a:t>
            </a:r>
            <a:endParaRPr lang="en-US" dirty="0"/>
          </a:p>
          <a:p>
            <a:pPr lvl="0">
              <a:buFont typeface="Wingdings" panose="05000000000000000000" pitchFamily="2" charset="2"/>
              <a:buChar char="ü"/>
            </a:pPr>
            <a:r>
              <a:rPr lang="ro-RO" dirty="0"/>
              <a:t>o medalie de bronz la clasa a V-a</a:t>
            </a:r>
            <a:endParaRPr lang="en-US" dirty="0"/>
          </a:p>
          <a:p>
            <a:pPr lvl="0">
              <a:buFont typeface="Wingdings" panose="05000000000000000000" pitchFamily="2" charset="2"/>
              <a:buChar char="ü"/>
            </a:pPr>
            <a:r>
              <a:rPr lang="ro-RO" dirty="0"/>
              <a:t>câte o mențiune de onoare la clasa a VI-a și a XI-a</a:t>
            </a:r>
            <a:endParaRPr lang="en-US" dirty="0"/>
          </a:p>
          <a:p>
            <a:pPr marL="0" indent="0">
              <a:buNone/>
            </a:pPr>
            <a:endParaRPr lang="en-US" sz="1800" dirty="0"/>
          </a:p>
        </p:txBody>
      </p:sp>
    </p:spTree>
    <p:extLst>
      <p:ext uri="{BB962C8B-B14F-4D97-AF65-F5344CB8AC3E}">
        <p14:creationId xmlns:p14="http://schemas.microsoft.com/office/powerpoint/2010/main" val="2944506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PROGRAMUL ACTIVITĂȚII</a:t>
            </a:r>
            <a:endParaRPr lang="ro-RO" altLang="en-US" dirty="0"/>
          </a:p>
        </p:txBody>
      </p:sp>
      <p:sp>
        <p:nvSpPr>
          <p:cNvPr id="3" name="Content Placeholder 2"/>
          <p:cNvSpPr>
            <a:spLocks noGrp="1"/>
          </p:cNvSpPr>
          <p:nvPr>
            <p:ph idx="1"/>
          </p:nvPr>
        </p:nvSpPr>
        <p:spPr>
          <a:xfrm>
            <a:off x="685800" y="1700808"/>
            <a:ext cx="7772400" cy="4680520"/>
          </a:xfrm>
        </p:spPr>
        <p:txBody>
          <a:bodyPr>
            <a:normAutofit fontScale="85000" lnSpcReduction="20000"/>
          </a:bodyPr>
          <a:lstStyle/>
          <a:p>
            <a:pPr algn="just">
              <a:buFont typeface="+mj-lt"/>
              <a:buAutoNum type="arabicPeriod"/>
            </a:pPr>
            <a:r>
              <a:rPr lang="en-US" dirty="0">
                <a:solidFill>
                  <a:schemeClr val="tx2"/>
                </a:solidFill>
                <a:latin typeface="+mj-lt"/>
                <a:ea typeface="SimSun" panose="02010600030101010101" pitchFamily="2" charset="-122"/>
                <a:cs typeface="Times New Roman" panose="02020603050405020304" pitchFamily="18" charset="0"/>
              </a:rPr>
              <a:t> </a:t>
            </a:r>
            <a:r>
              <a:rPr lang="ro-RO" dirty="0">
                <a:solidFill>
                  <a:schemeClr val="tx2"/>
                </a:solidFill>
                <a:latin typeface="+mj-lt"/>
                <a:ea typeface="SimSun" panose="02010600030101010101" pitchFamily="2" charset="-122"/>
                <a:cs typeface="Times New Roman" panose="02020603050405020304" pitchFamily="18" charset="0"/>
              </a:rPr>
              <a:t>Analiza activității de predare-învățare-evaluare în anul</a:t>
            </a:r>
            <a:r>
              <a:rPr lang="ro-RO" sz="2400" dirty="0">
                <a:effectLst/>
                <a:latin typeface="+mj-lt"/>
                <a:ea typeface="SimSun" panose="02010600030101010101" pitchFamily="2" charset="-122"/>
                <a:cs typeface="Times New Roman" panose="02020603050405020304" pitchFamily="18" charset="0"/>
              </a:rPr>
              <a:t> </a:t>
            </a:r>
            <a:r>
              <a:rPr lang="ro-RO" dirty="0">
                <a:solidFill>
                  <a:schemeClr val="tx2"/>
                </a:solidFill>
                <a:latin typeface="+mj-lt"/>
                <a:ea typeface="SimSun" panose="02010600030101010101" pitchFamily="2" charset="-122"/>
                <a:cs typeface="Times New Roman" panose="02020603050405020304" pitchFamily="18" charset="0"/>
              </a:rPr>
              <a:t>școla</a:t>
            </a:r>
            <a:r>
              <a:rPr lang="ro-RO" sz="2400" dirty="0">
                <a:solidFill>
                  <a:schemeClr val="tx2"/>
                </a:solidFill>
                <a:effectLst/>
                <a:latin typeface="+mj-lt"/>
                <a:ea typeface="SimSun" panose="02010600030101010101" pitchFamily="2" charset="-122"/>
                <a:cs typeface="Times New Roman" panose="02020603050405020304" pitchFamily="18" charset="0"/>
              </a:rPr>
              <a:t>r 202</a:t>
            </a:r>
            <a:r>
              <a:rPr lang="en-US" sz="2400" dirty="0">
                <a:solidFill>
                  <a:schemeClr val="tx2"/>
                </a:solidFill>
                <a:effectLst/>
                <a:latin typeface="+mj-lt"/>
                <a:ea typeface="SimSun" panose="02010600030101010101" pitchFamily="2" charset="-122"/>
                <a:cs typeface="Times New Roman" panose="02020603050405020304" pitchFamily="18" charset="0"/>
              </a:rPr>
              <a:t>4</a:t>
            </a:r>
            <a:r>
              <a:rPr lang="ro-RO" sz="2400" dirty="0">
                <a:solidFill>
                  <a:schemeClr val="tx2"/>
                </a:solidFill>
                <a:effectLst/>
                <a:latin typeface="+mj-lt"/>
                <a:ea typeface="SimSun" panose="02010600030101010101" pitchFamily="2" charset="-122"/>
                <a:cs typeface="Times New Roman" panose="02020603050405020304" pitchFamily="18" charset="0"/>
              </a:rPr>
              <a:t>-202</a:t>
            </a:r>
            <a:r>
              <a:rPr lang="en-US" dirty="0">
                <a:solidFill>
                  <a:schemeClr val="tx2"/>
                </a:solidFill>
                <a:effectLst/>
                <a:latin typeface="+mj-lt"/>
                <a:ea typeface="SimSun" panose="02010600030101010101" pitchFamily="2" charset="-122"/>
                <a:cs typeface="Times New Roman" panose="02020603050405020304" pitchFamily="18" charset="0"/>
              </a:rPr>
              <a:t>5</a:t>
            </a:r>
            <a:r>
              <a:rPr lang="en-US" sz="2400" dirty="0">
                <a:solidFill>
                  <a:schemeClr val="tx2"/>
                </a:solidFill>
                <a:effectLst/>
                <a:latin typeface="+mj-lt"/>
                <a:ea typeface="SimSun" panose="02010600030101010101" pitchFamily="2" charset="-122"/>
                <a:cs typeface="Times New Roman" panose="02020603050405020304" pitchFamily="18" charset="0"/>
              </a:rPr>
              <a:t> (4)</a:t>
            </a:r>
            <a:r>
              <a:rPr lang="ro-RO" sz="2400" dirty="0">
                <a:solidFill>
                  <a:schemeClr val="tx2"/>
                </a:solidFill>
                <a:effectLst/>
                <a:latin typeface="+mj-lt"/>
                <a:ea typeface="SimSun" panose="02010600030101010101" pitchFamily="2" charset="-122"/>
                <a:cs typeface="Times New Roman" panose="02020603050405020304" pitchFamily="18" charset="0"/>
              </a:rPr>
              <a:t>;</a:t>
            </a:r>
            <a:endParaRPr lang="en-US" sz="2400" dirty="0">
              <a:solidFill>
                <a:schemeClr val="tx2"/>
              </a:solidFill>
              <a:effectLst/>
              <a:latin typeface="+mj-lt"/>
              <a:ea typeface="SimSun" panose="02010600030101010101" pitchFamily="2" charset="-122"/>
              <a:cs typeface="Times New Roman" panose="02020603050405020304" pitchFamily="18" charset="0"/>
            </a:endParaRPr>
          </a:p>
          <a:p>
            <a:pPr algn="just">
              <a:buFont typeface="+mj-lt"/>
              <a:buAutoNum type="arabicPeriod"/>
            </a:pPr>
            <a:r>
              <a:rPr lang="en-US" sz="2400" dirty="0" err="1">
                <a:solidFill>
                  <a:schemeClr val="tx2"/>
                </a:solidFill>
                <a:effectLst/>
                <a:latin typeface="+mj-lt"/>
                <a:ea typeface="SimSun" panose="02010600030101010101" pitchFamily="2" charset="-122"/>
                <a:cs typeface="Times New Roman" panose="02020603050405020304" pitchFamily="18" charset="0"/>
              </a:rPr>
              <a:t>Rezumatul</a:t>
            </a:r>
            <a:r>
              <a:rPr lang="en-US" sz="2400" dirty="0">
                <a:solidFill>
                  <a:schemeClr val="tx2"/>
                </a:solidFill>
                <a:effectLst/>
                <a:latin typeface="+mj-lt"/>
                <a:ea typeface="SimSun" panose="02010600030101010101" pitchFamily="2" charset="-122"/>
                <a:cs typeface="Times New Roman" panose="02020603050405020304" pitchFamily="18" charset="0"/>
              </a:rPr>
              <a:t> </a:t>
            </a:r>
            <a:r>
              <a:rPr lang="en-US" sz="2400" dirty="0" err="1">
                <a:solidFill>
                  <a:schemeClr val="tx2"/>
                </a:solidFill>
                <a:effectLst/>
                <a:latin typeface="+mj-lt"/>
                <a:ea typeface="SimSun" panose="02010600030101010101" pitchFamily="2" charset="-122"/>
                <a:cs typeface="Times New Roman" panose="02020603050405020304" pitchFamily="18" charset="0"/>
              </a:rPr>
              <a:t>consfătuirilor</a:t>
            </a:r>
            <a:r>
              <a:rPr lang="en-US" sz="2400" dirty="0">
                <a:solidFill>
                  <a:schemeClr val="tx2"/>
                </a:solidFill>
                <a:effectLst/>
                <a:latin typeface="+mj-lt"/>
                <a:ea typeface="SimSun" panose="02010600030101010101" pitchFamily="2" charset="-122"/>
                <a:cs typeface="Times New Roman" panose="02020603050405020304" pitchFamily="18" charset="0"/>
              </a:rPr>
              <a:t> </a:t>
            </a:r>
            <a:r>
              <a:rPr lang="en-US" sz="2400" dirty="0" err="1">
                <a:solidFill>
                  <a:schemeClr val="tx2"/>
                </a:solidFill>
                <a:effectLst/>
                <a:latin typeface="+mj-lt"/>
                <a:ea typeface="SimSun" panose="02010600030101010101" pitchFamily="2" charset="-122"/>
                <a:cs typeface="Times New Roman" panose="02020603050405020304" pitchFamily="18" charset="0"/>
              </a:rPr>
              <a:t>națioale</a:t>
            </a:r>
            <a:r>
              <a:rPr lang="en-US" sz="2400" dirty="0">
                <a:solidFill>
                  <a:schemeClr val="tx2"/>
                </a:solidFill>
                <a:effectLst/>
                <a:latin typeface="+mj-lt"/>
                <a:ea typeface="SimSun" panose="02010600030101010101" pitchFamily="2" charset="-122"/>
                <a:cs typeface="Times New Roman" panose="02020603050405020304" pitchFamily="18" charset="0"/>
              </a:rPr>
              <a:t> (28)</a:t>
            </a:r>
          </a:p>
          <a:p>
            <a:pPr algn="just">
              <a:buFont typeface="+mj-lt"/>
              <a:buAutoNum type="arabicPeriod"/>
            </a:pPr>
            <a:r>
              <a:rPr lang="en-US" sz="2400" dirty="0">
                <a:solidFill>
                  <a:schemeClr val="tx2"/>
                </a:solidFill>
                <a:latin typeface="+mj-lt"/>
                <a:ea typeface="SimSun" panose="02010600030101010101" pitchFamily="2" charset="-122"/>
                <a:cs typeface="Times New Roman" panose="02020603050405020304" pitchFamily="18" charset="0"/>
              </a:rPr>
              <a:t> </a:t>
            </a:r>
            <a:r>
              <a:rPr lang="en-US" sz="2400" dirty="0" err="1">
                <a:solidFill>
                  <a:schemeClr val="tx2"/>
                </a:solidFill>
                <a:latin typeface="+mj-lt"/>
                <a:ea typeface="SimSun" panose="02010600030101010101" pitchFamily="2" charset="-122"/>
                <a:cs typeface="Times New Roman" panose="02020603050405020304" pitchFamily="18" charset="0"/>
              </a:rPr>
              <a:t>Structura</a:t>
            </a:r>
            <a:r>
              <a:rPr lang="en-US" sz="2400" dirty="0">
                <a:solidFill>
                  <a:schemeClr val="tx2"/>
                </a:solidFill>
                <a:latin typeface="+mj-lt"/>
                <a:ea typeface="SimSun" panose="02010600030101010101" pitchFamily="2" charset="-122"/>
                <a:cs typeface="Times New Roman" panose="02020603050405020304" pitchFamily="18" charset="0"/>
              </a:rPr>
              <a:t> </a:t>
            </a:r>
            <a:r>
              <a:rPr lang="en-US" sz="2400" dirty="0" err="1">
                <a:solidFill>
                  <a:schemeClr val="tx2"/>
                </a:solidFill>
                <a:latin typeface="+mj-lt"/>
                <a:ea typeface="SimSun" panose="02010600030101010101" pitchFamily="2" charset="-122"/>
                <a:cs typeface="Times New Roman" panose="02020603050405020304" pitchFamily="18" charset="0"/>
              </a:rPr>
              <a:t>anului</a:t>
            </a:r>
            <a:r>
              <a:rPr lang="en-US" sz="2400" dirty="0">
                <a:solidFill>
                  <a:schemeClr val="tx2"/>
                </a:solidFill>
                <a:latin typeface="+mj-lt"/>
                <a:ea typeface="SimSun" panose="02010600030101010101" pitchFamily="2" charset="-122"/>
                <a:cs typeface="Times New Roman" panose="02020603050405020304" pitchFamily="18" charset="0"/>
              </a:rPr>
              <a:t> </a:t>
            </a:r>
            <a:r>
              <a:rPr lang="en-US" sz="2400" dirty="0" err="1">
                <a:solidFill>
                  <a:schemeClr val="tx2"/>
                </a:solidFill>
                <a:latin typeface="+mj-lt"/>
                <a:ea typeface="SimSun" panose="02010600030101010101" pitchFamily="2" charset="-122"/>
                <a:cs typeface="Times New Roman" panose="02020603050405020304" pitchFamily="18" charset="0"/>
              </a:rPr>
              <a:t>școlar</a:t>
            </a:r>
            <a:r>
              <a:rPr lang="en-US" sz="2400" dirty="0">
                <a:solidFill>
                  <a:schemeClr val="tx2"/>
                </a:solidFill>
                <a:latin typeface="+mj-lt"/>
                <a:ea typeface="SimSun" panose="02010600030101010101" pitchFamily="2" charset="-122"/>
                <a:cs typeface="Times New Roman" panose="02020603050405020304" pitchFamily="18" charset="0"/>
              </a:rPr>
              <a:t> (44) </a:t>
            </a:r>
            <a:endParaRPr lang="en-US" sz="2400" dirty="0">
              <a:solidFill>
                <a:schemeClr val="tx2"/>
              </a:solidFill>
              <a:effectLst/>
              <a:latin typeface="+mj-lt"/>
              <a:ea typeface="SimSun" panose="02010600030101010101" pitchFamily="2" charset="-122"/>
              <a:cs typeface="Times New Roman" panose="02020603050405020304" pitchFamily="18" charset="0"/>
            </a:endParaRPr>
          </a:p>
          <a:p>
            <a:pPr algn="just">
              <a:buFont typeface="+mj-lt"/>
              <a:buAutoNum type="arabicPeriod"/>
            </a:pPr>
            <a:r>
              <a:rPr lang="en-US" sz="2400" dirty="0">
                <a:solidFill>
                  <a:schemeClr val="tx2"/>
                </a:solidFill>
                <a:effectLst/>
                <a:latin typeface="+mj-lt"/>
                <a:ea typeface="SimSun" panose="02010600030101010101" pitchFamily="2" charset="-122"/>
                <a:cs typeface="Times New Roman" panose="02020603050405020304" pitchFamily="18" charset="0"/>
              </a:rPr>
              <a:t> </a:t>
            </a:r>
            <a:r>
              <a:rPr lang="ro-RO" sz="2400" dirty="0">
                <a:solidFill>
                  <a:schemeClr val="tx2"/>
                </a:solidFill>
                <a:effectLst/>
                <a:latin typeface="+mj-lt"/>
                <a:ea typeface="SimSun" panose="02010600030101010101" pitchFamily="2" charset="-122"/>
                <a:cs typeface="Times New Roman" panose="02020603050405020304" pitchFamily="18" charset="0"/>
              </a:rPr>
              <a:t>Examene naționale 202</a:t>
            </a:r>
            <a:r>
              <a:rPr lang="en-US" sz="2400" dirty="0">
                <a:solidFill>
                  <a:schemeClr val="tx2"/>
                </a:solidFill>
                <a:effectLst/>
                <a:latin typeface="+mj-lt"/>
                <a:ea typeface="SimSun" panose="02010600030101010101" pitchFamily="2" charset="-122"/>
                <a:cs typeface="Times New Roman" panose="02020603050405020304" pitchFamily="18" charset="0"/>
              </a:rPr>
              <a:t>6 (45)</a:t>
            </a:r>
            <a:r>
              <a:rPr lang="ro-RO" sz="2400" dirty="0">
                <a:solidFill>
                  <a:schemeClr val="tx2"/>
                </a:solidFill>
                <a:effectLst/>
                <a:latin typeface="+mj-lt"/>
                <a:ea typeface="SimSun" panose="02010600030101010101" pitchFamily="2" charset="-122"/>
                <a:cs typeface="Times New Roman" panose="02020603050405020304" pitchFamily="18" charset="0"/>
              </a:rPr>
              <a:t>;</a:t>
            </a:r>
            <a:endParaRPr lang="en-US" sz="2400" dirty="0">
              <a:solidFill>
                <a:schemeClr val="tx2"/>
              </a:solidFill>
              <a:effectLst/>
              <a:latin typeface="+mj-lt"/>
              <a:ea typeface="SimSun" panose="02010600030101010101" pitchFamily="2" charset="-122"/>
              <a:cs typeface="Times New Roman" panose="02020603050405020304" pitchFamily="18" charset="0"/>
            </a:endParaRPr>
          </a:p>
          <a:p>
            <a:pPr algn="just">
              <a:buFont typeface="+mj-lt"/>
              <a:buAutoNum type="arabicPeriod"/>
            </a:pPr>
            <a:r>
              <a:rPr lang="en-US" sz="2400" dirty="0">
                <a:solidFill>
                  <a:schemeClr val="tx2"/>
                </a:solidFill>
                <a:latin typeface="+mj-lt"/>
                <a:ea typeface="SimSun" panose="02010600030101010101" pitchFamily="2" charset="-122"/>
                <a:cs typeface="Times New Roman" panose="02020603050405020304" pitchFamily="18" charset="0"/>
              </a:rPr>
              <a:t> </a:t>
            </a:r>
            <a:r>
              <a:rPr lang="en-US" sz="2400" dirty="0" err="1">
                <a:solidFill>
                  <a:schemeClr val="tx2"/>
                </a:solidFill>
                <a:latin typeface="+mj-lt"/>
                <a:ea typeface="SimSun" panose="02010600030101010101" pitchFamily="2" charset="-122"/>
                <a:cs typeface="Times New Roman" panose="02020603050405020304" pitchFamily="18" charset="0"/>
              </a:rPr>
              <a:t>Olimpiade</a:t>
            </a:r>
            <a:r>
              <a:rPr lang="en-US" sz="2400" dirty="0">
                <a:solidFill>
                  <a:schemeClr val="tx2"/>
                </a:solidFill>
                <a:latin typeface="+mj-lt"/>
                <a:ea typeface="SimSun" panose="02010600030101010101" pitchFamily="2" charset="-122"/>
                <a:cs typeface="Times New Roman" panose="02020603050405020304" pitchFamily="18" charset="0"/>
              </a:rPr>
              <a:t> </a:t>
            </a:r>
            <a:r>
              <a:rPr lang="en-US" sz="2400" dirty="0" err="1">
                <a:solidFill>
                  <a:schemeClr val="tx2"/>
                </a:solidFill>
                <a:latin typeface="+mj-lt"/>
                <a:ea typeface="SimSun" panose="02010600030101010101" pitchFamily="2" charset="-122"/>
                <a:cs typeface="Times New Roman" panose="02020603050405020304" pitchFamily="18" charset="0"/>
              </a:rPr>
              <a:t>și</a:t>
            </a:r>
            <a:r>
              <a:rPr lang="en-US" sz="2400" dirty="0">
                <a:solidFill>
                  <a:schemeClr val="tx2"/>
                </a:solidFill>
                <a:latin typeface="+mj-lt"/>
                <a:ea typeface="SimSun" panose="02010600030101010101" pitchFamily="2" charset="-122"/>
                <a:cs typeface="Times New Roman" panose="02020603050405020304" pitchFamily="18" charset="0"/>
              </a:rPr>
              <a:t> </a:t>
            </a:r>
            <a:r>
              <a:rPr lang="en-US" sz="2400" dirty="0" err="1">
                <a:solidFill>
                  <a:schemeClr val="tx2"/>
                </a:solidFill>
                <a:latin typeface="+mj-lt"/>
                <a:ea typeface="SimSun" panose="02010600030101010101" pitchFamily="2" charset="-122"/>
                <a:cs typeface="Times New Roman" panose="02020603050405020304" pitchFamily="18" charset="0"/>
              </a:rPr>
              <a:t>concursuri</a:t>
            </a:r>
            <a:r>
              <a:rPr lang="en-US" sz="2400" dirty="0">
                <a:solidFill>
                  <a:schemeClr val="tx2"/>
                </a:solidFill>
                <a:latin typeface="+mj-lt"/>
                <a:ea typeface="SimSun" panose="02010600030101010101" pitchFamily="2" charset="-122"/>
                <a:cs typeface="Times New Roman" panose="02020603050405020304" pitchFamily="18" charset="0"/>
              </a:rPr>
              <a:t> </a:t>
            </a:r>
            <a:r>
              <a:rPr lang="en-US" sz="2400" dirty="0" err="1">
                <a:solidFill>
                  <a:schemeClr val="tx2"/>
                </a:solidFill>
                <a:latin typeface="+mj-lt"/>
                <a:ea typeface="SimSun" panose="02010600030101010101" pitchFamily="2" charset="-122"/>
                <a:cs typeface="Times New Roman" panose="02020603050405020304" pitchFamily="18" charset="0"/>
              </a:rPr>
              <a:t>școlare</a:t>
            </a:r>
            <a:r>
              <a:rPr lang="en-US" sz="2400" dirty="0">
                <a:solidFill>
                  <a:schemeClr val="tx2"/>
                </a:solidFill>
                <a:latin typeface="+mj-lt"/>
                <a:ea typeface="SimSun" panose="02010600030101010101" pitchFamily="2" charset="-122"/>
                <a:cs typeface="Times New Roman" panose="02020603050405020304" pitchFamily="18" charset="0"/>
              </a:rPr>
              <a:t> (53);</a:t>
            </a:r>
          </a:p>
          <a:p>
            <a:pPr algn="just">
              <a:buFont typeface="+mj-lt"/>
              <a:buAutoNum type="arabicPeriod"/>
            </a:pPr>
            <a:r>
              <a:rPr lang="en-US" sz="2400" dirty="0">
                <a:solidFill>
                  <a:schemeClr val="tx2"/>
                </a:solidFill>
                <a:effectLst/>
                <a:latin typeface="+mj-lt"/>
                <a:ea typeface="SimSun" panose="02010600030101010101" pitchFamily="2" charset="-122"/>
                <a:cs typeface="Times New Roman" panose="02020603050405020304" pitchFamily="18" charset="0"/>
              </a:rPr>
              <a:t> </a:t>
            </a:r>
            <a:r>
              <a:rPr lang="it-IT" dirty="0">
                <a:solidFill>
                  <a:schemeClr val="tx2"/>
                </a:solidFill>
                <a:latin typeface="+mj-lt"/>
                <a:ea typeface="SimSun" panose="02010600030101010101" pitchFamily="2" charset="-122"/>
                <a:cs typeface="Times New Roman" panose="02020603050405020304" pitchFamily="18" charset="0"/>
              </a:rPr>
              <a:t>Direcții viitoare de acțiune la nivelul disciplinei (56)</a:t>
            </a:r>
            <a:endParaRPr lang="en-US" dirty="0">
              <a:solidFill>
                <a:schemeClr val="tx2"/>
              </a:solidFill>
              <a:latin typeface="+mj-lt"/>
              <a:ea typeface="SimSun" panose="02010600030101010101" pitchFamily="2" charset="-122"/>
              <a:cs typeface="Times New Roman" panose="02020603050405020304" pitchFamily="18" charset="0"/>
            </a:endParaRPr>
          </a:p>
          <a:p>
            <a:pPr algn="just">
              <a:buFont typeface="+mj-lt"/>
              <a:buAutoNum type="arabicPeriod"/>
            </a:pPr>
            <a:r>
              <a:rPr lang="en-US" dirty="0">
                <a:solidFill>
                  <a:schemeClr val="tx2"/>
                </a:solidFill>
                <a:latin typeface="+mj-lt"/>
                <a:ea typeface="SimSun" panose="02010600030101010101" pitchFamily="2" charset="-122"/>
                <a:cs typeface="Times New Roman" panose="02020603050405020304" pitchFamily="18" charset="0"/>
              </a:rPr>
              <a:t> </a:t>
            </a:r>
            <a:r>
              <a:rPr lang="ro-RO" dirty="0">
                <a:solidFill>
                  <a:schemeClr val="tx2"/>
                </a:solidFill>
                <a:latin typeface="+mj-lt"/>
                <a:ea typeface="SimSun" panose="02010600030101010101" pitchFamily="2" charset="-122"/>
                <a:cs typeface="Times New Roman" panose="02020603050405020304" pitchFamily="18" charset="0"/>
              </a:rPr>
              <a:t>Procesul instructiv-educativ în contextul actual</a:t>
            </a:r>
            <a:r>
              <a:rPr lang="en-US" dirty="0">
                <a:solidFill>
                  <a:schemeClr val="tx2"/>
                </a:solidFill>
                <a:latin typeface="+mj-lt"/>
                <a:ea typeface="SimSun" panose="02010600030101010101" pitchFamily="2" charset="-122"/>
                <a:cs typeface="Times New Roman" panose="02020603050405020304" pitchFamily="18" charset="0"/>
              </a:rPr>
              <a:t> (73);</a:t>
            </a:r>
          </a:p>
          <a:p>
            <a:pPr marL="342900" lvl="0" indent="-342900" algn="just">
              <a:buFont typeface="+mj-lt"/>
              <a:buAutoNum type="arabicPeriod"/>
            </a:pPr>
            <a:r>
              <a:rPr lang="en-US" sz="2400" dirty="0" err="1">
                <a:solidFill>
                  <a:schemeClr val="tx2"/>
                </a:solidFill>
                <a:latin typeface="+mj-lt"/>
                <a:ea typeface="SimSun" panose="02010600030101010101" pitchFamily="2" charset="-122"/>
                <a:cs typeface="Times New Roman" panose="02020603050405020304" pitchFamily="18" charset="0"/>
              </a:rPr>
              <a:t>Structuri</a:t>
            </a:r>
            <a:r>
              <a:rPr lang="en-US" sz="2400" dirty="0">
                <a:solidFill>
                  <a:schemeClr val="tx2"/>
                </a:solidFill>
                <a:latin typeface="+mj-lt"/>
                <a:ea typeface="SimSun" panose="02010600030101010101" pitchFamily="2" charset="-122"/>
                <a:cs typeface="Times New Roman" panose="02020603050405020304" pitchFamily="18" charset="0"/>
              </a:rPr>
              <a:t> de </a:t>
            </a:r>
            <a:r>
              <a:rPr lang="en-US" sz="2400" dirty="0" err="1">
                <a:solidFill>
                  <a:schemeClr val="tx2"/>
                </a:solidFill>
                <a:latin typeface="+mj-lt"/>
                <a:ea typeface="SimSun" panose="02010600030101010101" pitchFamily="2" charset="-122"/>
                <a:cs typeface="Times New Roman" panose="02020603050405020304" pitchFamily="18" charset="0"/>
              </a:rPr>
              <a:t>conducere</a:t>
            </a:r>
            <a:r>
              <a:rPr lang="en-US" sz="2400" dirty="0">
                <a:solidFill>
                  <a:schemeClr val="tx2"/>
                </a:solidFill>
                <a:latin typeface="+mj-lt"/>
                <a:ea typeface="SimSun" panose="02010600030101010101" pitchFamily="2" charset="-122"/>
                <a:cs typeface="Times New Roman" panose="02020603050405020304" pitchFamily="18" charset="0"/>
              </a:rPr>
              <a:t> la </a:t>
            </a:r>
            <a:r>
              <a:rPr lang="en-US" sz="2400" dirty="0" err="1">
                <a:solidFill>
                  <a:schemeClr val="tx2"/>
                </a:solidFill>
                <a:latin typeface="+mj-lt"/>
                <a:ea typeface="SimSun" panose="02010600030101010101" pitchFamily="2" charset="-122"/>
                <a:cs typeface="Times New Roman" panose="02020603050405020304" pitchFamily="18" charset="0"/>
              </a:rPr>
              <a:t>nivelul</a:t>
            </a:r>
            <a:r>
              <a:rPr lang="en-US" sz="2400" dirty="0">
                <a:solidFill>
                  <a:schemeClr val="tx2"/>
                </a:solidFill>
                <a:latin typeface="+mj-lt"/>
                <a:ea typeface="SimSun" panose="02010600030101010101" pitchFamily="2" charset="-122"/>
                <a:cs typeface="Times New Roman" panose="02020603050405020304" pitchFamily="18" charset="0"/>
              </a:rPr>
              <a:t> </a:t>
            </a:r>
            <a:r>
              <a:rPr lang="en-US" sz="2400" dirty="0" err="1">
                <a:solidFill>
                  <a:schemeClr val="tx2"/>
                </a:solidFill>
                <a:latin typeface="+mj-lt"/>
                <a:ea typeface="SimSun" panose="02010600030101010101" pitchFamily="2" charset="-122"/>
                <a:cs typeface="Times New Roman" panose="02020603050405020304" pitchFamily="18" charset="0"/>
              </a:rPr>
              <a:t>disciplinei</a:t>
            </a:r>
            <a:r>
              <a:rPr lang="en-US" sz="2400" dirty="0">
                <a:solidFill>
                  <a:schemeClr val="tx2"/>
                </a:solidFill>
                <a:latin typeface="+mj-lt"/>
                <a:ea typeface="SimSun" panose="02010600030101010101" pitchFamily="2" charset="-122"/>
                <a:cs typeface="Times New Roman" panose="02020603050405020304" pitchFamily="18" charset="0"/>
              </a:rPr>
              <a:t> (95);</a:t>
            </a:r>
            <a:endParaRPr lang="en-US" sz="2400" dirty="0">
              <a:solidFill>
                <a:schemeClr val="tx2"/>
              </a:solidFill>
              <a:effectLst/>
              <a:latin typeface="+mj-lt"/>
              <a:ea typeface="SimSun" panose="02010600030101010101" pitchFamily="2" charset="-122"/>
              <a:cs typeface="Times New Roman" panose="02020603050405020304" pitchFamily="18" charset="0"/>
            </a:endParaRPr>
          </a:p>
          <a:p>
            <a:pPr marL="342900" lvl="0" indent="-342900" algn="just">
              <a:buFont typeface="+mj-lt"/>
              <a:buAutoNum type="arabicPeriod"/>
            </a:pPr>
            <a:r>
              <a:rPr lang="en-US" sz="2400" dirty="0" err="1">
                <a:solidFill>
                  <a:schemeClr val="tx2"/>
                </a:solidFill>
                <a:latin typeface="+mj-lt"/>
                <a:ea typeface="SimSun" panose="02010600030101010101" pitchFamily="2" charset="-122"/>
                <a:cs typeface="Times New Roman" panose="02020603050405020304" pitchFamily="18" charset="0"/>
              </a:rPr>
              <a:t>Prezentarea</a:t>
            </a:r>
            <a:r>
              <a:rPr lang="en-US" sz="2400" dirty="0">
                <a:solidFill>
                  <a:schemeClr val="tx2"/>
                </a:solidFill>
                <a:latin typeface="+mj-lt"/>
                <a:ea typeface="SimSun" panose="02010600030101010101" pitchFamily="2" charset="-122"/>
                <a:cs typeface="Times New Roman" panose="02020603050405020304" pitchFamily="18" charset="0"/>
              </a:rPr>
              <a:t> </a:t>
            </a:r>
            <a:r>
              <a:rPr lang="en-US" sz="2400" dirty="0" err="1">
                <a:solidFill>
                  <a:schemeClr val="tx2"/>
                </a:solidFill>
                <a:latin typeface="+mj-lt"/>
                <a:ea typeface="SimSun" panose="02010600030101010101" pitchFamily="2" charset="-122"/>
                <a:cs typeface="Times New Roman" panose="02020603050405020304" pitchFamily="18" charset="0"/>
              </a:rPr>
              <a:t>conducerii</a:t>
            </a:r>
            <a:r>
              <a:rPr lang="en-US" sz="2400" dirty="0">
                <a:solidFill>
                  <a:schemeClr val="tx2"/>
                </a:solidFill>
                <a:latin typeface="+mj-lt"/>
                <a:ea typeface="SimSun" panose="02010600030101010101" pitchFamily="2" charset="-122"/>
                <a:cs typeface="Times New Roman" panose="02020603050405020304" pitchFamily="18" charset="0"/>
              </a:rPr>
              <a:t> SSMR – </a:t>
            </a:r>
            <a:r>
              <a:rPr lang="en-US" sz="2400" dirty="0" err="1">
                <a:solidFill>
                  <a:schemeClr val="tx2"/>
                </a:solidFill>
                <a:latin typeface="+mj-lt"/>
                <a:ea typeface="SimSun" panose="02010600030101010101" pitchFamily="2" charset="-122"/>
                <a:cs typeface="Times New Roman" panose="02020603050405020304" pitchFamily="18" charset="0"/>
              </a:rPr>
              <a:t>Filiala</a:t>
            </a:r>
            <a:r>
              <a:rPr lang="en-US" sz="2400" dirty="0">
                <a:solidFill>
                  <a:schemeClr val="tx2"/>
                </a:solidFill>
                <a:latin typeface="+mj-lt"/>
                <a:ea typeface="SimSun" panose="02010600030101010101" pitchFamily="2" charset="-122"/>
                <a:cs typeface="Times New Roman" panose="02020603050405020304" pitchFamily="18" charset="0"/>
              </a:rPr>
              <a:t> Arad (105)</a:t>
            </a:r>
            <a:r>
              <a:rPr lang="ro-RO" sz="2400" dirty="0">
                <a:solidFill>
                  <a:schemeClr val="tx2"/>
                </a:solidFill>
                <a:effectLst/>
                <a:latin typeface="+mj-lt"/>
                <a:ea typeface="SimSun" panose="02010600030101010101" pitchFamily="2" charset="-122"/>
                <a:cs typeface="Times New Roman" panose="02020603050405020304" pitchFamily="18" charset="0"/>
              </a:rPr>
              <a:t>. </a:t>
            </a:r>
            <a:endParaRPr lang="en-US" sz="2400" dirty="0">
              <a:solidFill>
                <a:schemeClr val="tx2"/>
              </a:solidFill>
              <a:effectLst/>
              <a:latin typeface="+mj-lt"/>
              <a:ea typeface="SimSun" panose="02010600030101010101" pitchFamily="2" charset="-122"/>
              <a:cs typeface="Times New Roman" panose="02020603050405020304" pitchFamily="18" charset="0"/>
            </a:endParaRPr>
          </a:p>
          <a:p>
            <a:pPr marL="342900" indent="-342900" algn="just">
              <a:buFont typeface="+mj-lt"/>
              <a:buAutoNum type="arabicPeriod"/>
            </a:pPr>
            <a:r>
              <a:rPr lang="en-US" dirty="0">
                <a:solidFill>
                  <a:schemeClr val="tx2"/>
                </a:solidFill>
                <a:ea typeface="SimSun" panose="02010600030101010101" pitchFamily="2" charset="-122"/>
                <a:cs typeface="Times New Roman" panose="02020603050405020304" pitchFamily="18" charset="0"/>
              </a:rPr>
              <a:t> </a:t>
            </a:r>
            <a:r>
              <a:rPr lang="ro-RO" dirty="0">
                <a:solidFill>
                  <a:schemeClr val="tx2"/>
                </a:solidFill>
                <a:ea typeface="SimSun" panose="02010600030101010101" pitchFamily="2" charset="-122"/>
                <a:cs typeface="Times New Roman" panose="02020603050405020304" pitchFamily="18" charset="0"/>
              </a:rPr>
              <a:t>Diverse</a:t>
            </a:r>
            <a:r>
              <a:rPr lang="en-US" dirty="0">
                <a:solidFill>
                  <a:schemeClr val="tx2"/>
                </a:solidFill>
                <a:ea typeface="SimSun" panose="02010600030101010101" pitchFamily="2" charset="-122"/>
                <a:cs typeface="Times New Roman" panose="02020603050405020304" pitchFamily="18" charset="0"/>
              </a:rPr>
              <a:t> (106);</a:t>
            </a:r>
          </a:p>
          <a:p>
            <a:pPr marL="342900" lvl="0" indent="-342900" algn="just">
              <a:buFont typeface="+mj-lt"/>
              <a:buAutoNum type="arabicPeriod"/>
            </a:pPr>
            <a:endParaRPr lang="en-US" sz="2400" dirty="0">
              <a:solidFill>
                <a:schemeClr val="tx2"/>
              </a:solidFill>
              <a:effectLst/>
              <a:latin typeface="+mj-lt"/>
              <a:ea typeface="SimSun" panose="02010600030101010101" pitchFamily="2" charset="-122"/>
              <a:cs typeface="Times New Roman" panose="02020603050405020304" pitchFamily="18" charset="0"/>
            </a:endParaRPr>
          </a:p>
          <a:p>
            <a:pPr marL="0" indent="0" algn="just">
              <a:buNone/>
            </a:pPr>
            <a:endParaRPr lang="ro-RO" altLang="en-US"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5D515-E4E9-4A53-B02D-C82AC197D669}"/>
              </a:ext>
            </a:extLst>
          </p:cNvPr>
          <p:cNvSpPr>
            <a:spLocks noGrp="1"/>
          </p:cNvSpPr>
          <p:nvPr>
            <p:ph type="title"/>
          </p:nvPr>
        </p:nvSpPr>
        <p:spPr>
          <a:xfrm>
            <a:off x="857250" y="260648"/>
            <a:ext cx="7429499" cy="1478570"/>
          </a:xfrm>
        </p:spPr>
        <p:txBody>
          <a:bodyPr>
            <a:normAutofit/>
          </a:bodyPr>
          <a:lstStyle/>
          <a:p>
            <a:r>
              <a:rPr lang="ro-RO" sz="4400" dirty="0">
                <a:effectLst/>
                <a:latin typeface="Times New Roman" panose="02020603050405020304" pitchFamily="18" charset="0"/>
                <a:ea typeface="SimSun" panose="02010600030101010101" pitchFamily="2" charset="-122"/>
              </a:rPr>
              <a:t>Analiza activității în anul școlar</a:t>
            </a:r>
            <a:r>
              <a:rPr lang="en-US" sz="4400" dirty="0">
                <a:effectLst/>
                <a:latin typeface="Times New Roman" panose="02020603050405020304" pitchFamily="18" charset="0"/>
                <a:ea typeface="SimSun" panose="02010600030101010101" pitchFamily="2" charset="-122"/>
              </a:rPr>
              <a:t> </a:t>
            </a:r>
            <a:r>
              <a:rPr lang="ro-RO" sz="4400" dirty="0">
                <a:effectLst/>
                <a:latin typeface="Times New Roman" panose="02020603050405020304" pitchFamily="18" charset="0"/>
                <a:ea typeface="SimSun" panose="02010600030101010101" pitchFamily="2" charset="-122"/>
              </a:rPr>
              <a:t>202</a:t>
            </a:r>
            <a:r>
              <a:rPr lang="en-US" sz="4400" dirty="0">
                <a:latin typeface="Times New Roman" panose="02020603050405020304" pitchFamily="18" charset="0"/>
                <a:ea typeface="SimSun" panose="02010600030101010101" pitchFamily="2" charset="-122"/>
              </a:rPr>
              <a:t>4</a:t>
            </a:r>
            <a:r>
              <a:rPr lang="ro-RO" sz="4400" dirty="0">
                <a:effectLst/>
                <a:latin typeface="Times New Roman" panose="02020603050405020304" pitchFamily="18" charset="0"/>
                <a:ea typeface="SimSun" panose="02010600030101010101" pitchFamily="2" charset="-122"/>
              </a:rPr>
              <a:t>-202</a:t>
            </a:r>
            <a:r>
              <a:rPr lang="en-US" sz="4400" dirty="0">
                <a:effectLst/>
                <a:latin typeface="Times New Roman" panose="02020603050405020304" pitchFamily="18" charset="0"/>
                <a:ea typeface="SimSun" panose="02010600030101010101" pitchFamily="2" charset="-122"/>
              </a:rPr>
              <a:t>5</a:t>
            </a:r>
            <a:endParaRPr lang="en-US" dirty="0"/>
          </a:p>
        </p:txBody>
      </p:sp>
      <p:sp>
        <p:nvSpPr>
          <p:cNvPr id="3" name="Content Placeholder 2">
            <a:extLst>
              <a:ext uri="{FF2B5EF4-FFF2-40B4-BE49-F238E27FC236}">
                <a16:creationId xmlns:a16="http://schemas.microsoft.com/office/drawing/2014/main" id="{ED121154-50AD-40C9-AC3C-0E92E39350C8}"/>
              </a:ext>
            </a:extLst>
          </p:cNvPr>
          <p:cNvSpPr>
            <a:spLocks noGrp="1"/>
          </p:cNvSpPr>
          <p:nvPr>
            <p:ph idx="1"/>
          </p:nvPr>
        </p:nvSpPr>
        <p:spPr>
          <a:xfrm>
            <a:off x="685800" y="1988840"/>
            <a:ext cx="7772400" cy="4191000"/>
          </a:xfrm>
        </p:spPr>
        <p:txBody>
          <a:bodyPr>
            <a:normAutofit/>
          </a:bodyPr>
          <a:lstStyle/>
          <a:p>
            <a:pPr marL="342900" marR="0" lvl="0" indent="-342900" algn="just">
              <a:spcBef>
                <a:spcPts val="0"/>
              </a:spcBef>
              <a:spcAft>
                <a:spcPts val="0"/>
              </a:spcAft>
              <a:buSzPts val="1000"/>
              <a:buFont typeface="Symbol" panose="05050102010706020507" pitchFamily="18" charset="2"/>
              <a:buChar char=""/>
            </a:pPr>
            <a:r>
              <a:rPr lang="ro-RO" sz="2400" dirty="0">
                <a:effectLst/>
                <a:latin typeface="Times New Roman" panose="02020603050405020304" pitchFamily="18" charset="0"/>
                <a:ea typeface="Symbol" panose="05050102010706020507" pitchFamily="18" charset="2"/>
                <a:cs typeface="Symbol" panose="05050102010706020507" pitchFamily="18" charset="2"/>
              </a:rPr>
              <a:t>Olimpiada Națională de Matematică </a:t>
            </a:r>
            <a:r>
              <a:rPr lang="en-US" sz="2400" dirty="0" err="1">
                <a:effectLst/>
                <a:latin typeface="Times New Roman" panose="02020603050405020304" pitchFamily="18" charset="0"/>
                <a:ea typeface="Symbol" panose="05050102010706020507" pitchFamily="18" charset="2"/>
                <a:cs typeface="Symbol" panose="05050102010706020507" pitchFamily="18" charset="2"/>
              </a:rPr>
              <a:t>pentru</a:t>
            </a:r>
            <a:r>
              <a:rPr lang="en-US" sz="2400" dirty="0">
                <a:effectLst/>
                <a:latin typeface="Times New Roman" panose="02020603050405020304" pitchFamily="18" charset="0"/>
                <a:ea typeface="Symbol" panose="05050102010706020507" pitchFamily="18" charset="2"/>
                <a:cs typeface="Symbol" panose="05050102010706020507" pitchFamily="18" charset="2"/>
              </a:rPr>
              <a:t> </a:t>
            </a:r>
            <a:r>
              <a:rPr lang="en-US" sz="2400" dirty="0" err="1">
                <a:effectLst/>
                <a:latin typeface="Times New Roman" panose="02020603050405020304" pitchFamily="18" charset="0"/>
                <a:ea typeface="Symbol" panose="05050102010706020507" pitchFamily="18" charset="2"/>
                <a:cs typeface="Symbol" panose="05050102010706020507" pitchFamily="18" charset="2"/>
              </a:rPr>
              <a:t>școlile</a:t>
            </a:r>
            <a:r>
              <a:rPr lang="en-US" sz="2400" dirty="0">
                <a:effectLst/>
                <a:latin typeface="Times New Roman" panose="02020603050405020304" pitchFamily="18" charset="0"/>
                <a:ea typeface="Symbol" panose="05050102010706020507" pitchFamily="18" charset="2"/>
                <a:cs typeface="Symbol" panose="05050102010706020507" pitchFamily="18" charset="2"/>
              </a:rPr>
              <a:t>/</a:t>
            </a:r>
            <a:r>
              <a:rPr lang="en-US" sz="2400" dirty="0" err="1">
                <a:effectLst/>
                <a:latin typeface="Times New Roman" panose="02020603050405020304" pitchFamily="18" charset="0"/>
                <a:ea typeface="Symbol" panose="05050102010706020507" pitchFamily="18" charset="2"/>
                <a:cs typeface="Symbol" panose="05050102010706020507" pitchFamily="18" charset="2"/>
              </a:rPr>
              <a:t>secțiile</a:t>
            </a:r>
            <a:r>
              <a:rPr lang="en-US" sz="2400" dirty="0">
                <a:effectLst/>
                <a:latin typeface="Times New Roman" panose="02020603050405020304" pitchFamily="18" charset="0"/>
                <a:ea typeface="Symbol" panose="05050102010706020507" pitchFamily="18" charset="2"/>
                <a:cs typeface="Symbol" panose="05050102010706020507" pitchFamily="18" charset="2"/>
              </a:rPr>
              <a:t> de </a:t>
            </a:r>
            <a:r>
              <a:rPr lang="en-US" sz="2400" dirty="0" err="1">
                <a:effectLst/>
                <a:latin typeface="Times New Roman" panose="02020603050405020304" pitchFamily="18" charset="0"/>
                <a:ea typeface="Symbol" panose="05050102010706020507" pitchFamily="18" charset="2"/>
                <a:cs typeface="Symbol" panose="05050102010706020507" pitchFamily="18" charset="2"/>
              </a:rPr>
              <a:t>predare</a:t>
            </a:r>
            <a:r>
              <a:rPr lang="en-US" sz="2400" dirty="0">
                <a:effectLst/>
                <a:latin typeface="Times New Roman" panose="02020603050405020304" pitchFamily="18" charset="0"/>
                <a:ea typeface="Symbol" panose="05050102010706020507" pitchFamily="18" charset="2"/>
                <a:cs typeface="Symbol" panose="05050102010706020507" pitchFamily="18" charset="2"/>
              </a:rPr>
              <a:t> </a:t>
            </a:r>
            <a:r>
              <a:rPr lang="en-US" sz="2400" dirty="0" err="1">
                <a:effectLst/>
                <a:latin typeface="Times New Roman" panose="02020603050405020304" pitchFamily="18" charset="0"/>
                <a:ea typeface="Symbol" panose="05050102010706020507" pitchFamily="18" charset="2"/>
                <a:cs typeface="Symbol" panose="05050102010706020507" pitchFamily="18" charset="2"/>
              </a:rPr>
              <a:t>în</a:t>
            </a:r>
            <a:r>
              <a:rPr lang="en-US" sz="2400" dirty="0">
                <a:effectLst/>
                <a:latin typeface="Times New Roman" panose="02020603050405020304" pitchFamily="18" charset="0"/>
                <a:ea typeface="Symbol" panose="05050102010706020507" pitchFamily="18" charset="2"/>
                <a:cs typeface="Symbol" panose="05050102010706020507" pitchFamily="18" charset="2"/>
              </a:rPr>
              <a:t> </a:t>
            </a:r>
            <a:r>
              <a:rPr lang="en-US" sz="2400" dirty="0" err="1">
                <a:effectLst/>
                <a:latin typeface="Times New Roman" panose="02020603050405020304" pitchFamily="18" charset="0"/>
                <a:ea typeface="Symbol" panose="05050102010706020507" pitchFamily="18" charset="2"/>
                <a:cs typeface="Symbol" panose="05050102010706020507" pitchFamily="18" charset="2"/>
              </a:rPr>
              <a:t>limba</a:t>
            </a:r>
            <a:r>
              <a:rPr lang="en-US" sz="2400" dirty="0">
                <a:effectLst/>
                <a:latin typeface="Times New Roman" panose="02020603050405020304" pitchFamily="18" charset="0"/>
                <a:ea typeface="Symbol" panose="05050102010706020507" pitchFamily="18" charset="2"/>
                <a:cs typeface="Symbol" panose="05050102010706020507" pitchFamily="18" charset="2"/>
              </a:rPr>
              <a:t> </a:t>
            </a:r>
            <a:r>
              <a:rPr lang="en-US" sz="2400" dirty="0" err="1">
                <a:effectLst/>
                <a:latin typeface="Times New Roman" panose="02020603050405020304" pitchFamily="18" charset="0"/>
                <a:ea typeface="Symbol" panose="05050102010706020507" pitchFamily="18" charset="2"/>
                <a:cs typeface="Symbol" panose="05050102010706020507" pitchFamily="18" charset="2"/>
              </a:rPr>
              <a:t>maghiară</a:t>
            </a:r>
            <a:r>
              <a:rPr lang="en-US" sz="2400" dirty="0">
                <a:effectLst/>
                <a:latin typeface="Times New Roman" panose="02020603050405020304" pitchFamily="18" charset="0"/>
                <a:ea typeface="Symbol" panose="05050102010706020507" pitchFamily="18" charset="2"/>
                <a:cs typeface="Symbol" panose="05050102010706020507" pitchFamily="18" charset="2"/>
              </a:rPr>
              <a:t> </a:t>
            </a:r>
            <a:r>
              <a:rPr lang="ro-RO" sz="2400" dirty="0">
                <a:latin typeface="Times New Roman" panose="02020603050405020304" pitchFamily="18" charset="0"/>
              </a:rPr>
              <a:t>- clasele V-XII</a:t>
            </a:r>
            <a:endParaRPr lang="en-US" sz="2400" dirty="0">
              <a:latin typeface="Times New Roman" panose="02020603050405020304" pitchFamily="18" charset="0"/>
            </a:endParaRPr>
          </a:p>
          <a:p>
            <a:pPr marL="342900" marR="0" lvl="0" indent="-342900" algn="just">
              <a:spcBef>
                <a:spcPts val="0"/>
              </a:spcBef>
              <a:spcAft>
                <a:spcPts val="0"/>
              </a:spcAft>
              <a:buSzPts val="1000"/>
              <a:buFont typeface="Symbol" panose="05050102010706020507" pitchFamily="18" charset="2"/>
              <a:buChar char=""/>
            </a:pPr>
            <a:endParaRPr lang="en-US" sz="2400" dirty="0">
              <a:effectLst/>
              <a:latin typeface="Calibri" panose="020F0502020204030204" pitchFamily="34" charset="0"/>
              <a:ea typeface="Symbol" panose="05050102010706020507" pitchFamily="18" charset="2"/>
              <a:cs typeface="Symbol" panose="05050102010706020507" pitchFamily="18" charset="2"/>
            </a:endParaRPr>
          </a:p>
          <a:p>
            <a:pPr marL="342900" marR="0" lvl="0" indent="-342900" algn="just">
              <a:spcBef>
                <a:spcPts val="0"/>
              </a:spcBef>
              <a:spcAft>
                <a:spcPts val="0"/>
              </a:spcAft>
              <a:buFont typeface="Courier New" panose="02070309020205020404" pitchFamily="49" charset="0"/>
              <a:buChar char="o"/>
            </a:pPr>
            <a:r>
              <a:rPr lang="ro-RO" sz="2200" dirty="0">
                <a:effectLst/>
                <a:latin typeface="Times New Roman" panose="02020603050405020304" pitchFamily="18" charset="0"/>
                <a:ea typeface="SimSun" panose="02010600030101010101" pitchFamily="2" charset="-122"/>
                <a:cs typeface="Times New Roman" panose="02020603050405020304" pitchFamily="18" charset="0"/>
              </a:rPr>
              <a:t>etapa județeană s-a susținut la Colegiul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Csiky</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Gergely</a:t>
            </a:r>
            <a:r>
              <a:rPr lang="ro-RO" sz="2200" dirty="0">
                <a:effectLst/>
                <a:latin typeface="Times New Roman" panose="02020603050405020304" pitchFamily="18" charset="0"/>
                <a:ea typeface="SimSun" panose="02010600030101010101" pitchFamily="2" charset="-122"/>
                <a:cs typeface="Times New Roman" panose="02020603050405020304" pitchFamily="18" charset="0"/>
              </a:rPr>
              <a:t>” Arad</a:t>
            </a:r>
            <a:endParaRPr lang="en-US" sz="2200"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marR="0" lvl="0" indent="-342900" algn="just">
              <a:spcBef>
                <a:spcPts val="0"/>
              </a:spcBef>
              <a:spcAft>
                <a:spcPts val="0"/>
              </a:spcAft>
              <a:buFont typeface="Courier New" panose="02070309020205020404" pitchFamily="49" charset="0"/>
              <a:buChar char="o"/>
            </a:pPr>
            <a:endParaRPr lang="en-US" sz="2200" dirty="0">
              <a:effectLst/>
              <a:latin typeface="Calibri" panose="020F0502020204030204" pitchFamily="34" charset="0"/>
              <a:ea typeface="SimSun" panose="02010600030101010101" pitchFamily="2" charset="-122"/>
              <a:cs typeface="Times New Roman" panose="02020603050405020304" pitchFamily="18" charset="0"/>
            </a:endParaRPr>
          </a:p>
          <a:p>
            <a:pPr lvl="0"/>
            <a:r>
              <a:rPr lang="ro-RO" sz="2200" dirty="0">
                <a:latin typeface="Times New Roman" panose="02020603050405020304" pitchFamily="18" charset="0"/>
                <a:ea typeface="SimSun" panose="02010600030101010101" pitchFamily="2" charset="-122"/>
                <a:cs typeface="Times New Roman" panose="02020603050405020304" pitchFamily="18" charset="0"/>
              </a:rPr>
              <a:t>la etapa națională s-au calificat câte un reprezentant din clasele a V-a, a VI-a, a XI-a și a XII-a unde au obținut</a:t>
            </a:r>
            <a:r>
              <a:rPr lang="en-US" sz="2200" dirty="0">
                <a:latin typeface="Times New Roman" panose="02020603050405020304" pitchFamily="18" charset="0"/>
                <a:ea typeface="SimSun" panose="02010600030101010101" pitchFamily="2" charset="-122"/>
                <a:cs typeface="Times New Roman" panose="02020603050405020304" pitchFamily="18" charset="0"/>
              </a:rPr>
              <a:t> </a:t>
            </a:r>
          </a:p>
          <a:p>
            <a:pPr lvl="0">
              <a:buFont typeface="Wingdings" panose="05000000000000000000" pitchFamily="2" charset="2"/>
              <a:buChar char="ü"/>
            </a:pPr>
            <a:r>
              <a:rPr lang="ro-RO" dirty="0"/>
              <a:t>o mențiune la clasa a XI-a</a:t>
            </a:r>
            <a:endParaRPr lang="en-US" dirty="0"/>
          </a:p>
          <a:p>
            <a:pPr marL="0" indent="0">
              <a:buNone/>
            </a:pPr>
            <a:endParaRPr lang="en-US" sz="1800" dirty="0"/>
          </a:p>
        </p:txBody>
      </p:sp>
    </p:spTree>
    <p:extLst>
      <p:ext uri="{BB962C8B-B14F-4D97-AF65-F5344CB8AC3E}">
        <p14:creationId xmlns:p14="http://schemas.microsoft.com/office/powerpoint/2010/main" val="1315514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71157-89E7-7C08-641D-B172AD526C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368972-359E-6C31-8835-BF702971C86C}"/>
              </a:ext>
            </a:extLst>
          </p:cNvPr>
          <p:cNvSpPr>
            <a:spLocks noGrp="1"/>
          </p:cNvSpPr>
          <p:nvPr>
            <p:ph type="title"/>
          </p:nvPr>
        </p:nvSpPr>
        <p:spPr>
          <a:xfrm>
            <a:off x="857250" y="260648"/>
            <a:ext cx="7429499" cy="1478570"/>
          </a:xfrm>
        </p:spPr>
        <p:txBody>
          <a:bodyPr>
            <a:normAutofit/>
          </a:bodyPr>
          <a:lstStyle/>
          <a:p>
            <a:r>
              <a:rPr lang="ro-RO" sz="4400" dirty="0">
                <a:effectLst/>
                <a:latin typeface="Times New Roman" panose="02020603050405020304" pitchFamily="18" charset="0"/>
                <a:ea typeface="SimSun" panose="02010600030101010101" pitchFamily="2" charset="-122"/>
              </a:rPr>
              <a:t>Analiza activității în anul școlar</a:t>
            </a:r>
            <a:r>
              <a:rPr lang="en-US" sz="4400" dirty="0">
                <a:effectLst/>
                <a:latin typeface="Times New Roman" panose="02020603050405020304" pitchFamily="18" charset="0"/>
                <a:ea typeface="SimSun" panose="02010600030101010101" pitchFamily="2" charset="-122"/>
              </a:rPr>
              <a:t> </a:t>
            </a:r>
            <a:r>
              <a:rPr lang="ro-RO" sz="4400" dirty="0">
                <a:effectLst/>
                <a:latin typeface="Times New Roman" panose="02020603050405020304" pitchFamily="18" charset="0"/>
                <a:ea typeface="SimSun" panose="02010600030101010101" pitchFamily="2" charset="-122"/>
              </a:rPr>
              <a:t>202</a:t>
            </a:r>
            <a:r>
              <a:rPr lang="en-US" sz="4400" dirty="0">
                <a:latin typeface="Times New Roman" panose="02020603050405020304" pitchFamily="18" charset="0"/>
                <a:ea typeface="SimSun" panose="02010600030101010101" pitchFamily="2" charset="-122"/>
              </a:rPr>
              <a:t>4</a:t>
            </a:r>
            <a:r>
              <a:rPr lang="ro-RO" sz="4400" dirty="0">
                <a:effectLst/>
                <a:latin typeface="Times New Roman" panose="02020603050405020304" pitchFamily="18" charset="0"/>
                <a:ea typeface="SimSun" panose="02010600030101010101" pitchFamily="2" charset="-122"/>
              </a:rPr>
              <a:t>-202</a:t>
            </a:r>
            <a:r>
              <a:rPr lang="en-US" sz="4400" dirty="0">
                <a:effectLst/>
                <a:latin typeface="Times New Roman" panose="02020603050405020304" pitchFamily="18" charset="0"/>
                <a:ea typeface="SimSun" panose="02010600030101010101" pitchFamily="2" charset="-122"/>
              </a:rPr>
              <a:t>5</a:t>
            </a:r>
            <a:endParaRPr lang="en-US" dirty="0"/>
          </a:p>
        </p:txBody>
      </p:sp>
      <p:sp>
        <p:nvSpPr>
          <p:cNvPr id="3" name="Content Placeholder 2">
            <a:extLst>
              <a:ext uri="{FF2B5EF4-FFF2-40B4-BE49-F238E27FC236}">
                <a16:creationId xmlns:a16="http://schemas.microsoft.com/office/drawing/2014/main" id="{03A41775-F5B3-CA21-309B-1352DD1ABE0B}"/>
              </a:ext>
            </a:extLst>
          </p:cNvPr>
          <p:cNvSpPr>
            <a:spLocks noGrp="1"/>
          </p:cNvSpPr>
          <p:nvPr>
            <p:ph idx="1"/>
          </p:nvPr>
        </p:nvSpPr>
        <p:spPr>
          <a:xfrm>
            <a:off x="685800" y="1988840"/>
            <a:ext cx="7772400" cy="4191000"/>
          </a:xfrm>
        </p:spPr>
        <p:txBody>
          <a:bodyPr>
            <a:normAutofit/>
          </a:bodyPr>
          <a:lstStyle/>
          <a:p>
            <a:pPr lvl="0"/>
            <a:r>
              <a:rPr lang="ro-RO" dirty="0"/>
              <a:t>Olimpiada Națională de Statistică</a:t>
            </a:r>
            <a:endParaRPr lang="en-US" dirty="0"/>
          </a:p>
          <a:p>
            <a:pPr lvl="0"/>
            <a:r>
              <a:rPr lang="ro-RO" dirty="0"/>
              <a:t>etapa I (județeană) s-a susținut online;</a:t>
            </a:r>
            <a:endParaRPr lang="en-US" dirty="0"/>
          </a:p>
          <a:p>
            <a:pPr lvl="0"/>
            <a:r>
              <a:rPr lang="ro-RO" dirty="0"/>
              <a:t>etapa a II-a (națională), care s-a desfășurat online, s-au calificat 7 echipaje la secțiunea Junior și 5 echipaje la secțiunea Seniori unde au obținut:</a:t>
            </a:r>
            <a:endParaRPr lang="en-US" dirty="0"/>
          </a:p>
          <a:p>
            <a:pPr lvl="0"/>
            <a:r>
              <a:rPr lang="ro-RO" dirty="0"/>
              <a:t>premiul I și calificarea la etapa europeană la clasa a XI-a</a:t>
            </a:r>
            <a:endParaRPr lang="en-US" dirty="0"/>
          </a:p>
          <a:p>
            <a:pPr marL="0" indent="0">
              <a:buNone/>
            </a:pPr>
            <a:endParaRPr lang="en-US" sz="1800" dirty="0"/>
          </a:p>
        </p:txBody>
      </p:sp>
    </p:spTree>
    <p:extLst>
      <p:ext uri="{BB962C8B-B14F-4D97-AF65-F5344CB8AC3E}">
        <p14:creationId xmlns:p14="http://schemas.microsoft.com/office/powerpoint/2010/main" val="2979401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5D515-E4E9-4A53-B02D-C82AC197D669}"/>
              </a:ext>
            </a:extLst>
          </p:cNvPr>
          <p:cNvSpPr>
            <a:spLocks noGrp="1"/>
          </p:cNvSpPr>
          <p:nvPr>
            <p:ph type="title"/>
          </p:nvPr>
        </p:nvSpPr>
        <p:spPr>
          <a:xfrm>
            <a:off x="856060" y="327514"/>
            <a:ext cx="7429499" cy="1478570"/>
          </a:xfrm>
        </p:spPr>
        <p:txBody>
          <a:bodyPr>
            <a:normAutofit/>
          </a:bodyPr>
          <a:lstStyle/>
          <a:p>
            <a:r>
              <a:rPr lang="ro-RO" sz="4400" dirty="0">
                <a:effectLst/>
                <a:latin typeface="Times New Roman" panose="02020603050405020304" pitchFamily="18" charset="0"/>
                <a:ea typeface="SimSun" panose="02010600030101010101" pitchFamily="2" charset="-122"/>
              </a:rPr>
              <a:t>Analiza activității în anul școlar 202</a:t>
            </a:r>
            <a:r>
              <a:rPr lang="en-US" sz="4400" dirty="0">
                <a:latin typeface="Times New Roman" panose="02020603050405020304" pitchFamily="18" charset="0"/>
                <a:ea typeface="SimSun" panose="02010600030101010101" pitchFamily="2" charset="-122"/>
              </a:rPr>
              <a:t>4</a:t>
            </a:r>
            <a:r>
              <a:rPr lang="ro-RO" sz="4400" dirty="0">
                <a:effectLst/>
                <a:latin typeface="Times New Roman" panose="02020603050405020304" pitchFamily="18" charset="0"/>
                <a:ea typeface="SimSun" panose="02010600030101010101" pitchFamily="2" charset="-122"/>
              </a:rPr>
              <a:t>-202</a:t>
            </a:r>
            <a:r>
              <a:rPr lang="en-US" sz="4400" dirty="0">
                <a:latin typeface="Times New Roman" panose="02020603050405020304" pitchFamily="18" charset="0"/>
                <a:ea typeface="SimSun" panose="02010600030101010101" pitchFamily="2" charset="-122"/>
              </a:rPr>
              <a:t>5</a:t>
            </a:r>
            <a:endParaRPr lang="en-US" dirty="0"/>
          </a:p>
        </p:txBody>
      </p:sp>
      <p:sp>
        <p:nvSpPr>
          <p:cNvPr id="3" name="Content Placeholder 2">
            <a:extLst>
              <a:ext uri="{FF2B5EF4-FFF2-40B4-BE49-F238E27FC236}">
                <a16:creationId xmlns:a16="http://schemas.microsoft.com/office/drawing/2014/main" id="{ED121154-50AD-40C9-AC3C-0E92E39350C8}"/>
              </a:ext>
            </a:extLst>
          </p:cNvPr>
          <p:cNvSpPr>
            <a:spLocks noGrp="1"/>
          </p:cNvSpPr>
          <p:nvPr>
            <p:ph idx="1"/>
          </p:nvPr>
        </p:nvSpPr>
        <p:spPr/>
        <p:txBody>
          <a:bodyPr>
            <a:normAutofit fontScale="85000" lnSpcReduction="10000"/>
          </a:bodyPr>
          <a:lstStyle/>
          <a:p>
            <a:pPr marL="342900" marR="0" lvl="0" indent="-342900" algn="just" rtl="0">
              <a:spcBef>
                <a:spcPts val="0"/>
              </a:spcBef>
              <a:spcAft>
                <a:spcPts val="0"/>
              </a:spcAft>
              <a:buSzPts val="1000"/>
              <a:buFont typeface="Symbol" panose="05050102010706020507" pitchFamily="18" charset="2"/>
              <a:buChar char=""/>
            </a:pPr>
            <a:r>
              <a:rPr lang="ro-RO" sz="2400" dirty="0">
                <a:effectLst/>
                <a:latin typeface="Times New Roman" panose="02020603050405020304" pitchFamily="18" charset="0"/>
                <a:ea typeface="Symbol" panose="05050102010706020507" pitchFamily="18" charset="2"/>
                <a:cs typeface="Symbol" panose="05050102010706020507" pitchFamily="18" charset="2"/>
              </a:rPr>
              <a:t>Concursul Național de Matematică Aplicată „Adolf </a:t>
            </a:r>
            <a:r>
              <a:rPr lang="ro-RO" sz="2400" dirty="0" err="1">
                <a:effectLst/>
                <a:latin typeface="Times New Roman" panose="02020603050405020304" pitchFamily="18" charset="0"/>
                <a:ea typeface="Symbol" panose="05050102010706020507" pitchFamily="18" charset="2"/>
                <a:cs typeface="Symbol" panose="05050102010706020507" pitchFamily="18" charset="2"/>
              </a:rPr>
              <a:t>Haimovici</a:t>
            </a:r>
            <a:r>
              <a:rPr lang="ro-RO" sz="2400" dirty="0">
                <a:effectLst/>
                <a:latin typeface="Times New Roman" panose="02020603050405020304" pitchFamily="18" charset="0"/>
                <a:ea typeface="Symbol" panose="05050102010706020507" pitchFamily="18" charset="2"/>
                <a:cs typeface="Symbol" panose="05050102010706020507" pitchFamily="18" charset="2"/>
              </a:rPr>
              <a:t>”</a:t>
            </a:r>
            <a:endParaRPr lang="en-US" sz="2400" dirty="0">
              <a:effectLst/>
              <a:latin typeface="Times New Roman" panose="02020603050405020304" pitchFamily="18" charset="0"/>
              <a:ea typeface="Symbol" panose="05050102010706020507" pitchFamily="18" charset="2"/>
              <a:cs typeface="Symbol" panose="05050102010706020507" pitchFamily="18" charset="2"/>
            </a:endParaRPr>
          </a:p>
          <a:p>
            <a:pPr marL="342900" marR="0" lvl="0" indent="-342900" algn="just">
              <a:spcBef>
                <a:spcPts val="0"/>
              </a:spcBef>
              <a:spcAft>
                <a:spcPts val="0"/>
              </a:spcAft>
              <a:buFont typeface="Courier New" panose="02070309020205020404" pitchFamily="49" charset="0"/>
              <a:buChar char="o"/>
            </a:pPr>
            <a:r>
              <a:rPr lang="ro-RO" sz="2400" dirty="0">
                <a:effectLst/>
                <a:latin typeface="Times New Roman" panose="02020603050405020304" pitchFamily="18" charset="0"/>
                <a:ea typeface="SimSun" panose="02010600030101010101" pitchFamily="2" charset="-122"/>
                <a:cs typeface="Times New Roman" panose="02020603050405020304" pitchFamily="18" charset="0"/>
              </a:rPr>
              <a:t>etapa județeană </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s-</a:t>
            </a:r>
            <a:r>
              <a:rPr lang="ro-RO" sz="2400" dirty="0">
                <a:effectLst/>
                <a:latin typeface="Times New Roman" panose="02020603050405020304" pitchFamily="18" charset="0"/>
                <a:ea typeface="SimSun" panose="02010600030101010101" pitchFamily="2" charset="-122"/>
                <a:cs typeface="Times New Roman" panose="02020603050405020304" pitchFamily="18" charset="0"/>
              </a:rPr>
              <a:t>a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desfășurat</a:t>
            </a:r>
            <a:r>
              <a:rPr lang="ro-RO" sz="2400" dirty="0">
                <a:effectLst/>
                <a:latin typeface="Times New Roman" panose="02020603050405020304" pitchFamily="18" charset="0"/>
                <a:ea typeface="SimSun" panose="02010600030101010101" pitchFamily="2" charset="-122"/>
                <a:cs typeface="Times New Roman" panose="02020603050405020304" pitchFamily="18" charset="0"/>
              </a:rPr>
              <a:t> la Colegiul Național ”Moise Nicoară” Arad</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indent="-342900" algn="just">
              <a:spcBef>
                <a:spcPts val="0"/>
              </a:spcBef>
              <a:buFont typeface="Courier New" panose="02070309020205020404" pitchFamily="49" charset="0"/>
              <a:buChar char="o"/>
            </a:pPr>
            <a:r>
              <a:rPr lang="ro-RO" dirty="0">
                <a:latin typeface="Times New Roman" panose="02020603050405020304" pitchFamily="18" charset="0"/>
                <a:ea typeface="SimSun" panose="02010600030101010101" pitchFamily="2" charset="-122"/>
                <a:cs typeface="Times New Roman" panose="02020603050405020304" pitchFamily="18" charset="0"/>
              </a:rPr>
              <a:t>la etapa națională, desfășurată la Iași, s-au calificat doi elevi de clasa a IX-a și câte un reprezentant din clasele a X-a și a XI-a unde au obținut:</a:t>
            </a:r>
            <a:endParaRPr lang="en-US" dirty="0">
              <a:latin typeface="Times New Roman" panose="02020603050405020304" pitchFamily="18" charset="0"/>
              <a:ea typeface="SimSun" panose="02010600030101010101" pitchFamily="2" charset="-122"/>
              <a:cs typeface="Times New Roman" panose="02020603050405020304" pitchFamily="18" charset="0"/>
            </a:endParaRPr>
          </a:p>
          <a:p>
            <a:pPr lvl="0"/>
            <a:r>
              <a:rPr lang="ro-RO" dirty="0"/>
              <a:t>o mențiune + medalie de argint la clasa a X-a Științe ale naturii</a:t>
            </a:r>
            <a:endParaRPr lang="en-US" dirty="0"/>
          </a:p>
          <a:p>
            <a:pPr lvl="0"/>
            <a:r>
              <a:rPr lang="ro-RO" dirty="0"/>
              <a:t>medalie de argint la clasa a XI-a Științe ale naturii</a:t>
            </a:r>
            <a:endParaRPr lang="en-US" dirty="0"/>
          </a:p>
          <a:p>
            <a:pPr marL="342900" marR="0" lvl="0" indent="-342900" algn="just">
              <a:spcBef>
                <a:spcPts val="0"/>
              </a:spcBef>
              <a:spcAft>
                <a:spcPts val="0"/>
              </a:spcAft>
              <a:buFont typeface="Courier New" panose="02070309020205020404" pitchFamily="49" charset="0"/>
              <a:buChar char="o"/>
            </a:pPr>
            <a:endPar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just">
              <a:spcBef>
                <a:spcPts val="0"/>
              </a:spcBef>
              <a:spcAft>
                <a:spcPts val="0"/>
              </a:spcAft>
              <a:buNone/>
            </a:pPr>
            <a:endParaRPr lang="en-US" sz="24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en-US" sz="1800" dirty="0"/>
          </a:p>
        </p:txBody>
      </p:sp>
    </p:spTree>
    <p:extLst>
      <p:ext uri="{BB962C8B-B14F-4D97-AF65-F5344CB8AC3E}">
        <p14:creationId xmlns:p14="http://schemas.microsoft.com/office/powerpoint/2010/main" val="898825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5D515-E4E9-4A53-B02D-C82AC197D669}"/>
              </a:ext>
            </a:extLst>
          </p:cNvPr>
          <p:cNvSpPr>
            <a:spLocks noGrp="1"/>
          </p:cNvSpPr>
          <p:nvPr>
            <p:ph type="title"/>
          </p:nvPr>
        </p:nvSpPr>
        <p:spPr>
          <a:xfrm>
            <a:off x="856059" y="327514"/>
            <a:ext cx="7429499" cy="1478570"/>
          </a:xfrm>
        </p:spPr>
        <p:txBody>
          <a:bodyPr>
            <a:normAutofit/>
          </a:bodyPr>
          <a:lstStyle/>
          <a:p>
            <a:r>
              <a:rPr lang="ro-RO" sz="4400" dirty="0">
                <a:effectLst/>
                <a:latin typeface="Times New Roman" panose="02020603050405020304" pitchFamily="18" charset="0"/>
                <a:ea typeface="SimSun" panose="02010600030101010101" pitchFamily="2" charset="-122"/>
              </a:rPr>
              <a:t>Analiza activității în anul școlar 202</a:t>
            </a:r>
            <a:r>
              <a:rPr lang="en-US" sz="4400" dirty="0">
                <a:latin typeface="Times New Roman" panose="02020603050405020304" pitchFamily="18" charset="0"/>
                <a:ea typeface="SimSun" panose="02010600030101010101" pitchFamily="2" charset="-122"/>
              </a:rPr>
              <a:t>4</a:t>
            </a:r>
            <a:r>
              <a:rPr lang="ro-RO" sz="4400" dirty="0">
                <a:effectLst/>
                <a:latin typeface="Times New Roman" panose="02020603050405020304" pitchFamily="18" charset="0"/>
                <a:ea typeface="SimSun" panose="02010600030101010101" pitchFamily="2" charset="-122"/>
              </a:rPr>
              <a:t>-202</a:t>
            </a:r>
            <a:r>
              <a:rPr lang="en-US" sz="4400" dirty="0">
                <a:latin typeface="Times New Roman" panose="02020603050405020304" pitchFamily="18" charset="0"/>
                <a:ea typeface="SimSun" panose="02010600030101010101" pitchFamily="2" charset="-122"/>
              </a:rPr>
              <a:t>5</a:t>
            </a:r>
            <a:endParaRPr lang="en-US" dirty="0"/>
          </a:p>
        </p:txBody>
      </p:sp>
      <p:sp>
        <p:nvSpPr>
          <p:cNvPr id="3" name="Content Placeholder 2">
            <a:extLst>
              <a:ext uri="{FF2B5EF4-FFF2-40B4-BE49-F238E27FC236}">
                <a16:creationId xmlns:a16="http://schemas.microsoft.com/office/drawing/2014/main" id="{ED121154-50AD-40C9-AC3C-0E92E39350C8}"/>
              </a:ext>
            </a:extLst>
          </p:cNvPr>
          <p:cNvSpPr>
            <a:spLocks noGrp="1"/>
          </p:cNvSpPr>
          <p:nvPr>
            <p:ph idx="1"/>
          </p:nvPr>
        </p:nvSpPr>
        <p:spPr/>
        <p:txBody>
          <a:bodyPr>
            <a:normAutofit fontScale="92500"/>
          </a:bodyPr>
          <a:lstStyle/>
          <a:p>
            <a:pPr marL="342900" marR="0" lvl="0" indent="-342900" algn="just">
              <a:spcBef>
                <a:spcPts val="0"/>
              </a:spcBef>
              <a:spcAft>
                <a:spcPts val="0"/>
              </a:spcAft>
              <a:buSzPts val="1000"/>
              <a:buFont typeface="Symbol" panose="05050102010706020507" pitchFamily="18" charset="2"/>
              <a:buChar char=""/>
            </a:pPr>
            <a:r>
              <a:rPr lang="ro-RO" sz="2400" dirty="0">
                <a:effectLst/>
                <a:latin typeface="Times New Roman" panose="02020603050405020304" pitchFamily="18" charset="0"/>
                <a:ea typeface="Symbol" panose="05050102010706020507" pitchFamily="18" charset="2"/>
                <a:cs typeface="Symbol" panose="05050102010706020507" pitchFamily="18" charset="2"/>
              </a:rPr>
              <a:t>Concursul Național de Matematică-Olimpiada Satelor din România, clasele V-VIII</a:t>
            </a:r>
            <a:endParaRPr lang="en-US" sz="2400" dirty="0">
              <a:effectLst/>
              <a:latin typeface="Times New Roman" panose="02020603050405020304" pitchFamily="18" charset="0"/>
              <a:ea typeface="Symbol" panose="05050102010706020507" pitchFamily="18" charset="2"/>
              <a:cs typeface="Symbol" panose="05050102010706020507" pitchFamily="18" charset="2"/>
            </a:endParaRPr>
          </a:p>
          <a:p>
            <a:pPr lvl="0"/>
            <a:r>
              <a:rPr lang="ro-RO" dirty="0">
                <a:latin typeface="Times New Roman" panose="02020603050405020304" pitchFamily="18" charset="0"/>
              </a:rPr>
              <a:t>etapa județeană s-a susținut la Școala Gimnazială ”Ioan Slavici” Șiria</a:t>
            </a:r>
            <a:endParaRPr lang="en-US" dirty="0">
              <a:latin typeface="Times New Roman" panose="02020603050405020304" pitchFamily="18" charset="0"/>
            </a:endParaRPr>
          </a:p>
          <a:p>
            <a:pPr lvl="0"/>
            <a:r>
              <a:rPr lang="ro-RO" dirty="0">
                <a:latin typeface="Times New Roman" panose="02020603050405020304" pitchFamily="18" charset="0"/>
              </a:rPr>
              <a:t>la etapa națională, desfășurată la Cluj, s-au calificat câte un reprezentant din </a:t>
            </a:r>
            <a:r>
              <a:rPr lang="en-US" dirty="0" err="1">
                <a:latin typeface="Times New Roman" panose="02020603050405020304" pitchFamily="18" charset="0"/>
              </a:rPr>
              <a:t>fiecare</a:t>
            </a:r>
            <a:r>
              <a:rPr lang="en-US" dirty="0">
                <a:latin typeface="Times New Roman" panose="02020603050405020304" pitchFamily="18" charset="0"/>
              </a:rPr>
              <a:t> </a:t>
            </a:r>
            <a:r>
              <a:rPr lang="en-US" dirty="0" err="1">
                <a:latin typeface="Times New Roman" panose="02020603050405020304" pitchFamily="18" charset="0"/>
              </a:rPr>
              <a:t>clasă</a:t>
            </a:r>
            <a:r>
              <a:rPr lang="en-US" dirty="0">
                <a:latin typeface="Times New Roman" panose="02020603050405020304" pitchFamily="18" charset="0"/>
              </a:rPr>
              <a:t> de </a:t>
            </a:r>
            <a:r>
              <a:rPr lang="en-US" dirty="0" err="1">
                <a:latin typeface="Times New Roman" panose="02020603050405020304" pitchFamily="18" charset="0"/>
              </a:rPr>
              <a:t>gimnaziu</a:t>
            </a:r>
            <a:r>
              <a:rPr lang="en-US" dirty="0">
                <a:latin typeface="Times New Roman" panose="02020603050405020304" pitchFamily="18" charset="0"/>
              </a:rPr>
              <a:t>, </a:t>
            </a:r>
            <a:r>
              <a:rPr lang="ro-RO" dirty="0">
                <a:latin typeface="Times New Roman" panose="02020603050405020304" pitchFamily="18" charset="0"/>
              </a:rPr>
              <a:t>unde au obținut:</a:t>
            </a:r>
            <a:endParaRPr lang="en-US" dirty="0">
              <a:latin typeface="Times New Roman" panose="02020603050405020304" pitchFamily="18" charset="0"/>
            </a:endParaRPr>
          </a:p>
          <a:p>
            <a:pPr lvl="0">
              <a:buFont typeface="Wingdings" panose="05000000000000000000" pitchFamily="2" charset="2"/>
              <a:buChar char="ü"/>
            </a:pPr>
            <a:r>
              <a:rPr lang="ro-RO" dirty="0"/>
              <a:t>o mențiune + medalie de argint la clasa a VI-a</a:t>
            </a:r>
            <a:endParaRPr lang="en-US" dirty="0"/>
          </a:p>
          <a:p>
            <a:pPr marL="342900" marR="0" lvl="0" indent="-342900" algn="just">
              <a:spcBef>
                <a:spcPts val="0"/>
              </a:spcBef>
              <a:spcAft>
                <a:spcPts val="0"/>
              </a:spcAft>
              <a:buFont typeface="Courier New" panose="02070309020205020404" pitchFamily="49" charset="0"/>
              <a:buChar char="o"/>
            </a:pPr>
            <a:endParaRPr lang="en-US" sz="24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en-US" sz="1800" dirty="0"/>
          </a:p>
        </p:txBody>
      </p:sp>
    </p:spTree>
    <p:extLst>
      <p:ext uri="{BB962C8B-B14F-4D97-AF65-F5344CB8AC3E}">
        <p14:creationId xmlns:p14="http://schemas.microsoft.com/office/powerpoint/2010/main" val="666851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CBBE9-9D99-2413-7297-853CFAA19A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15061C-B334-CB09-0ED6-AA0EBCD7BF58}"/>
              </a:ext>
            </a:extLst>
          </p:cNvPr>
          <p:cNvSpPr>
            <a:spLocks noGrp="1"/>
          </p:cNvSpPr>
          <p:nvPr>
            <p:ph type="title"/>
          </p:nvPr>
        </p:nvSpPr>
        <p:spPr>
          <a:xfrm>
            <a:off x="856059" y="327514"/>
            <a:ext cx="7429499" cy="1478570"/>
          </a:xfrm>
        </p:spPr>
        <p:txBody>
          <a:bodyPr>
            <a:normAutofit/>
          </a:bodyPr>
          <a:lstStyle/>
          <a:p>
            <a:r>
              <a:rPr lang="ro-RO" sz="4400" dirty="0">
                <a:effectLst/>
                <a:latin typeface="Times New Roman" panose="02020603050405020304" pitchFamily="18" charset="0"/>
                <a:ea typeface="SimSun" panose="02010600030101010101" pitchFamily="2" charset="-122"/>
              </a:rPr>
              <a:t>Analiza activității în anul școlar 202</a:t>
            </a:r>
            <a:r>
              <a:rPr lang="en-US" sz="4400" dirty="0">
                <a:latin typeface="Times New Roman" panose="02020603050405020304" pitchFamily="18" charset="0"/>
                <a:ea typeface="SimSun" panose="02010600030101010101" pitchFamily="2" charset="-122"/>
              </a:rPr>
              <a:t>4</a:t>
            </a:r>
            <a:r>
              <a:rPr lang="ro-RO" sz="4400" dirty="0">
                <a:effectLst/>
                <a:latin typeface="Times New Roman" panose="02020603050405020304" pitchFamily="18" charset="0"/>
                <a:ea typeface="SimSun" panose="02010600030101010101" pitchFamily="2" charset="-122"/>
              </a:rPr>
              <a:t>-202</a:t>
            </a:r>
            <a:r>
              <a:rPr lang="en-US" sz="4400" dirty="0">
                <a:latin typeface="Times New Roman" panose="02020603050405020304" pitchFamily="18" charset="0"/>
                <a:ea typeface="SimSun" panose="02010600030101010101" pitchFamily="2" charset="-122"/>
              </a:rPr>
              <a:t>5</a:t>
            </a:r>
            <a:endParaRPr lang="en-US" dirty="0"/>
          </a:p>
        </p:txBody>
      </p:sp>
      <p:sp>
        <p:nvSpPr>
          <p:cNvPr id="3" name="Content Placeholder 2">
            <a:extLst>
              <a:ext uri="{FF2B5EF4-FFF2-40B4-BE49-F238E27FC236}">
                <a16:creationId xmlns:a16="http://schemas.microsoft.com/office/drawing/2014/main" id="{BD53167D-7F7B-97E0-9FD1-6F4CE9DBD97E}"/>
              </a:ext>
            </a:extLst>
          </p:cNvPr>
          <p:cNvSpPr>
            <a:spLocks noGrp="1"/>
          </p:cNvSpPr>
          <p:nvPr>
            <p:ph idx="1"/>
          </p:nvPr>
        </p:nvSpPr>
        <p:spPr/>
        <p:txBody>
          <a:bodyPr>
            <a:normAutofit lnSpcReduction="10000"/>
          </a:bodyPr>
          <a:lstStyle/>
          <a:p>
            <a:pPr lvl="0"/>
            <a:r>
              <a:rPr lang="ro-RO" dirty="0"/>
              <a:t>Concursul Național „Pedagogia Matematicii”</a:t>
            </a:r>
            <a:endParaRPr lang="en-US" dirty="0"/>
          </a:p>
          <a:p>
            <a:pPr lvl="0"/>
            <a:r>
              <a:rPr lang="ro-RO" dirty="0"/>
              <a:t>etapa județeană s-a susținut la Colegiul Național ”Preparandia - Dimitrie Țichindeal” Arad</a:t>
            </a:r>
            <a:endParaRPr lang="en-US" dirty="0"/>
          </a:p>
          <a:p>
            <a:pPr lvl="0"/>
            <a:r>
              <a:rPr lang="ro-RO" dirty="0"/>
              <a:t>la etapa națională, desfășurată la Cluj-Napoca, s-au calificat doi elevi de clasa a IX-a și a XII-a unde au obținut:</a:t>
            </a:r>
            <a:endParaRPr lang="en-US" dirty="0"/>
          </a:p>
          <a:p>
            <a:pPr lvl="0"/>
            <a:r>
              <a:rPr lang="ro-RO" dirty="0"/>
              <a:t>câte o mențiune la clasa a IX-a și a XII-a</a:t>
            </a:r>
            <a:endParaRPr lang="en-US" sz="24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en-US" sz="1800" dirty="0"/>
          </a:p>
        </p:txBody>
      </p:sp>
    </p:spTree>
    <p:extLst>
      <p:ext uri="{BB962C8B-B14F-4D97-AF65-F5344CB8AC3E}">
        <p14:creationId xmlns:p14="http://schemas.microsoft.com/office/powerpoint/2010/main" val="1873534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D4885-6B84-149C-EC2C-193E0E3CB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390993-ABD7-48FB-7097-1BAB03621FB1}"/>
              </a:ext>
            </a:extLst>
          </p:cNvPr>
          <p:cNvSpPr>
            <a:spLocks noGrp="1"/>
          </p:cNvSpPr>
          <p:nvPr>
            <p:ph type="title"/>
          </p:nvPr>
        </p:nvSpPr>
        <p:spPr>
          <a:xfrm>
            <a:off x="856059" y="327514"/>
            <a:ext cx="7429499" cy="1478570"/>
          </a:xfrm>
        </p:spPr>
        <p:txBody>
          <a:bodyPr>
            <a:normAutofit/>
          </a:bodyPr>
          <a:lstStyle/>
          <a:p>
            <a:r>
              <a:rPr lang="ro-RO" sz="4400" dirty="0">
                <a:effectLst/>
                <a:latin typeface="Times New Roman" panose="02020603050405020304" pitchFamily="18" charset="0"/>
                <a:ea typeface="SimSun" panose="02010600030101010101" pitchFamily="2" charset="-122"/>
              </a:rPr>
              <a:t>Analiza activității în anul școlar 202</a:t>
            </a:r>
            <a:r>
              <a:rPr lang="en-US" sz="4400" dirty="0">
                <a:latin typeface="Times New Roman" panose="02020603050405020304" pitchFamily="18" charset="0"/>
                <a:ea typeface="SimSun" panose="02010600030101010101" pitchFamily="2" charset="-122"/>
              </a:rPr>
              <a:t>4</a:t>
            </a:r>
            <a:r>
              <a:rPr lang="ro-RO" sz="4400" dirty="0">
                <a:effectLst/>
                <a:latin typeface="Times New Roman" panose="02020603050405020304" pitchFamily="18" charset="0"/>
                <a:ea typeface="SimSun" panose="02010600030101010101" pitchFamily="2" charset="-122"/>
              </a:rPr>
              <a:t>-202</a:t>
            </a:r>
            <a:r>
              <a:rPr lang="en-US" sz="4400" dirty="0">
                <a:latin typeface="Times New Roman" panose="02020603050405020304" pitchFamily="18" charset="0"/>
                <a:ea typeface="SimSun" panose="02010600030101010101" pitchFamily="2" charset="-122"/>
              </a:rPr>
              <a:t>5</a:t>
            </a:r>
            <a:endParaRPr lang="en-US" dirty="0"/>
          </a:p>
        </p:txBody>
      </p:sp>
      <p:sp>
        <p:nvSpPr>
          <p:cNvPr id="3" name="Content Placeholder 2">
            <a:extLst>
              <a:ext uri="{FF2B5EF4-FFF2-40B4-BE49-F238E27FC236}">
                <a16:creationId xmlns:a16="http://schemas.microsoft.com/office/drawing/2014/main" id="{619A038D-ADAA-0AE7-1112-F7EA58F69F45}"/>
              </a:ext>
            </a:extLst>
          </p:cNvPr>
          <p:cNvSpPr>
            <a:spLocks noGrp="1"/>
          </p:cNvSpPr>
          <p:nvPr>
            <p:ph idx="1"/>
          </p:nvPr>
        </p:nvSpPr>
        <p:spPr/>
        <p:txBody>
          <a:bodyPr>
            <a:normAutofit/>
          </a:bodyPr>
          <a:lstStyle/>
          <a:p>
            <a:pPr lvl="0"/>
            <a:r>
              <a:rPr lang="ro-RO" dirty="0"/>
              <a:t>Concursul Național „</a:t>
            </a:r>
            <a:r>
              <a:rPr lang="ro-RO" dirty="0" err="1"/>
              <a:t>Csillagzerzo</a:t>
            </a:r>
            <a:r>
              <a:rPr lang="ro-RO" dirty="0"/>
              <a:t>”</a:t>
            </a:r>
            <a:endParaRPr lang="en-US" dirty="0"/>
          </a:p>
          <a:p>
            <a:pPr lvl="0"/>
            <a:r>
              <a:rPr lang="ro-RO" dirty="0"/>
              <a:t>etapa județeană s-a susținut la Colegiul ”</a:t>
            </a:r>
            <a:r>
              <a:rPr lang="ro-RO" dirty="0" err="1"/>
              <a:t>Csiky</a:t>
            </a:r>
            <a:r>
              <a:rPr lang="ro-RO" dirty="0"/>
              <a:t> Gergely” Arad</a:t>
            </a:r>
            <a:endParaRPr lang="en-US" dirty="0"/>
          </a:p>
          <a:p>
            <a:pPr lvl="0"/>
            <a:r>
              <a:rPr lang="ro-RO" dirty="0"/>
              <a:t>la etapa națională, desfășurată la Mișca, jud. Bihor, s-a calificat un elev de clasa a VI-a</a:t>
            </a:r>
            <a:endParaRPr lang="en-US" dirty="0"/>
          </a:p>
          <a:p>
            <a:pPr marL="0" indent="0">
              <a:buNone/>
            </a:pPr>
            <a:endParaRPr lang="en-US" sz="1800" dirty="0"/>
          </a:p>
        </p:txBody>
      </p:sp>
    </p:spTree>
    <p:extLst>
      <p:ext uri="{BB962C8B-B14F-4D97-AF65-F5344CB8AC3E}">
        <p14:creationId xmlns:p14="http://schemas.microsoft.com/office/powerpoint/2010/main" val="1807050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CBA70-EC6D-8D5F-90EF-04D3C5571C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846550-F982-4C00-2E60-9E7BED34DEA9}"/>
              </a:ext>
            </a:extLst>
          </p:cNvPr>
          <p:cNvSpPr>
            <a:spLocks noGrp="1"/>
          </p:cNvSpPr>
          <p:nvPr>
            <p:ph type="title"/>
          </p:nvPr>
        </p:nvSpPr>
        <p:spPr>
          <a:xfrm>
            <a:off x="856059" y="327514"/>
            <a:ext cx="7429499" cy="1478570"/>
          </a:xfrm>
        </p:spPr>
        <p:txBody>
          <a:bodyPr>
            <a:normAutofit/>
          </a:bodyPr>
          <a:lstStyle/>
          <a:p>
            <a:r>
              <a:rPr lang="ro-RO" sz="4400" dirty="0">
                <a:effectLst/>
                <a:latin typeface="Times New Roman" panose="02020603050405020304" pitchFamily="18" charset="0"/>
                <a:ea typeface="SimSun" panose="02010600030101010101" pitchFamily="2" charset="-122"/>
              </a:rPr>
              <a:t>Analiza activității în anul școlar 202</a:t>
            </a:r>
            <a:r>
              <a:rPr lang="en-US" sz="4400" dirty="0">
                <a:latin typeface="Times New Roman" panose="02020603050405020304" pitchFamily="18" charset="0"/>
                <a:ea typeface="SimSun" panose="02010600030101010101" pitchFamily="2" charset="-122"/>
              </a:rPr>
              <a:t>4</a:t>
            </a:r>
            <a:r>
              <a:rPr lang="ro-RO" sz="4400" dirty="0">
                <a:effectLst/>
                <a:latin typeface="Times New Roman" panose="02020603050405020304" pitchFamily="18" charset="0"/>
                <a:ea typeface="SimSun" panose="02010600030101010101" pitchFamily="2" charset="-122"/>
              </a:rPr>
              <a:t>-202</a:t>
            </a:r>
            <a:r>
              <a:rPr lang="en-US" sz="4400" dirty="0">
                <a:latin typeface="Times New Roman" panose="02020603050405020304" pitchFamily="18" charset="0"/>
                <a:ea typeface="SimSun" panose="02010600030101010101" pitchFamily="2" charset="-122"/>
              </a:rPr>
              <a:t>5</a:t>
            </a:r>
            <a:endParaRPr lang="en-US" dirty="0"/>
          </a:p>
        </p:txBody>
      </p:sp>
      <p:sp>
        <p:nvSpPr>
          <p:cNvPr id="3" name="Content Placeholder 2">
            <a:extLst>
              <a:ext uri="{FF2B5EF4-FFF2-40B4-BE49-F238E27FC236}">
                <a16:creationId xmlns:a16="http://schemas.microsoft.com/office/drawing/2014/main" id="{865AAD25-7BDE-003B-1574-16AF90BCB2E0}"/>
              </a:ext>
            </a:extLst>
          </p:cNvPr>
          <p:cNvSpPr>
            <a:spLocks noGrp="1"/>
          </p:cNvSpPr>
          <p:nvPr>
            <p:ph idx="1"/>
          </p:nvPr>
        </p:nvSpPr>
        <p:spPr/>
        <p:txBody>
          <a:bodyPr>
            <a:normAutofit/>
          </a:bodyPr>
          <a:lstStyle/>
          <a:p>
            <a:pPr lvl="0"/>
            <a:r>
              <a:rPr lang="ro-RO" dirty="0"/>
              <a:t>Concursul Național „Vrânceanu Procopiu”</a:t>
            </a:r>
            <a:endParaRPr lang="en-US" dirty="0"/>
          </a:p>
          <a:p>
            <a:pPr lvl="0"/>
            <a:r>
              <a:rPr lang="ro-RO" dirty="0"/>
              <a:t>etapa județeană s-a susținut la Liceul Tehnologic de Electronică și Automatizări ”Caius Iacob” Arad</a:t>
            </a:r>
            <a:endParaRPr lang="en-US" dirty="0"/>
          </a:p>
          <a:p>
            <a:pPr lvl="0"/>
            <a:r>
              <a:rPr lang="ro-RO" dirty="0"/>
              <a:t>la etapa națională, desfășurată la Bacău, s-au calificat doi elevi de clasa a IX-a și a X-a</a:t>
            </a:r>
            <a:endParaRPr lang="en-US" dirty="0"/>
          </a:p>
          <a:p>
            <a:pPr marL="0" indent="0">
              <a:buNone/>
            </a:pPr>
            <a:endParaRPr lang="en-US" sz="1800" dirty="0"/>
          </a:p>
        </p:txBody>
      </p:sp>
    </p:spTree>
    <p:extLst>
      <p:ext uri="{BB962C8B-B14F-4D97-AF65-F5344CB8AC3E}">
        <p14:creationId xmlns:p14="http://schemas.microsoft.com/office/powerpoint/2010/main" val="3805412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5D515-E4E9-4A53-B02D-C82AC197D669}"/>
              </a:ext>
            </a:extLst>
          </p:cNvPr>
          <p:cNvSpPr>
            <a:spLocks noGrp="1"/>
          </p:cNvSpPr>
          <p:nvPr>
            <p:ph type="title"/>
          </p:nvPr>
        </p:nvSpPr>
        <p:spPr/>
        <p:txBody>
          <a:bodyPr>
            <a:normAutofit/>
          </a:bodyPr>
          <a:lstStyle/>
          <a:p>
            <a:r>
              <a:rPr lang="ro-RO" sz="4400" dirty="0">
                <a:effectLst/>
                <a:latin typeface="Times New Roman" panose="02020603050405020304" pitchFamily="18" charset="0"/>
                <a:ea typeface="SimSun" panose="02010600030101010101" pitchFamily="2" charset="-122"/>
              </a:rPr>
              <a:t>Analiza activității în anul școlar 202</a:t>
            </a:r>
            <a:r>
              <a:rPr lang="en-US" sz="4400" dirty="0">
                <a:latin typeface="Times New Roman" panose="02020603050405020304" pitchFamily="18" charset="0"/>
                <a:ea typeface="SimSun" panose="02010600030101010101" pitchFamily="2" charset="-122"/>
              </a:rPr>
              <a:t>4</a:t>
            </a:r>
            <a:r>
              <a:rPr lang="ro-RO" sz="4400" dirty="0">
                <a:effectLst/>
                <a:latin typeface="Times New Roman" panose="02020603050405020304" pitchFamily="18" charset="0"/>
                <a:ea typeface="SimSun" panose="02010600030101010101" pitchFamily="2" charset="-122"/>
              </a:rPr>
              <a:t>-202</a:t>
            </a:r>
            <a:r>
              <a:rPr lang="en-US" sz="4400" dirty="0">
                <a:latin typeface="Times New Roman" panose="02020603050405020304" pitchFamily="18" charset="0"/>
                <a:ea typeface="SimSun" panose="02010600030101010101" pitchFamily="2" charset="-122"/>
              </a:rPr>
              <a:t>5</a:t>
            </a:r>
            <a:endParaRPr lang="en-US" dirty="0"/>
          </a:p>
        </p:txBody>
      </p:sp>
      <p:sp>
        <p:nvSpPr>
          <p:cNvPr id="3" name="Content Placeholder 2">
            <a:extLst>
              <a:ext uri="{FF2B5EF4-FFF2-40B4-BE49-F238E27FC236}">
                <a16:creationId xmlns:a16="http://schemas.microsoft.com/office/drawing/2014/main" id="{ED121154-50AD-40C9-AC3C-0E92E39350C8}"/>
              </a:ext>
            </a:extLst>
          </p:cNvPr>
          <p:cNvSpPr>
            <a:spLocks noGrp="1"/>
          </p:cNvSpPr>
          <p:nvPr>
            <p:ph idx="1"/>
          </p:nvPr>
        </p:nvSpPr>
        <p:spPr/>
        <p:txBody>
          <a:bodyPr>
            <a:normAutofit/>
          </a:bodyPr>
          <a:lstStyle/>
          <a:p>
            <a:pPr marL="342900" marR="0" lvl="0" indent="-342900" algn="just">
              <a:spcBef>
                <a:spcPts val="0"/>
              </a:spcBef>
              <a:spcAft>
                <a:spcPts val="0"/>
              </a:spcAft>
              <a:buSzPts val="1000"/>
              <a:buFont typeface="Symbol" panose="05050102010706020507" pitchFamily="18" charset="2"/>
              <a:buChar char=""/>
            </a:pPr>
            <a:r>
              <a:rPr lang="ro-RO" sz="2400" dirty="0">
                <a:effectLst/>
                <a:latin typeface="Times New Roman" panose="02020603050405020304" pitchFamily="18" charset="0"/>
                <a:ea typeface="Symbol" panose="05050102010706020507" pitchFamily="18" charset="2"/>
                <a:cs typeface="Symbol" panose="05050102010706020507" pitchFamily="18" charset="2"/>
              </a:rPr>
              <a:t>Concursul </a:t>
            </a:r>
            <a:r>
              <a:rPr lang="en-US" sz="2400" dirty="0">
                <a:effectLst/>
                <a:latin typeface="Times New Roman" panose="02020603050405020304" pitchFamily="18" charset="0"/>
                <a:ea typeface="Symbol" panose="05050102010706020507" pitchFamily="18" charset="2"/>
                <a:cs typeface="Symbol" panose="05050102010706020507" pitchFamily="18" charset="2"/>
              </a:rPr>
              <a:t>pe </a:t>
            </a:r>
            <a:r>
              <a:rPr lang="en-US" sz="2400" dirty="0" err="1">
                <a:effectLst/>
                <a:latin typeface="Times New Roman" panose="02020603050405020304" pitchFamily="18" charset="0"/>
                <a:ea typeface="Symbol" panose="05050102010706020507" pitchFamily="18" charset="2"/>
                <a:cs typeface="Symbol" panose="05050102010706020507" pitchFamily="18" charset="2"/>
              </a:rPr>
              <a:t>echipe</a:t>
            </a:r>
            <a:r>
              <a:rPr lang="en-US" sz="2400" dirty="0">
                <a:effectLst/>
                <a:latin typeface="Times New Roman" panose="02020603050405020304" pitchFamily="18" charset="0"/>
                <a:ea typeface="Symbol" panose="05050102010706020507" pitchFamily="18" charset="2"/>
                <a:cs typeface="Symbol" panose="05050102010706020507" pitchFamily="18" charset="2"/>
              </a:rPr>
              <a:t> </a:t>
            </a:r>
            <a:r>
              <a:rPr lang="en-US" sz="2400" dirty="0" err="1">
                <a:effectLst/>
                <a:latin typeface="Times New Roman" panose="02020603050405020304" pitchFamily="18" charset="0"/>
                <a:ea typeface="Symbol" panose="05050102010706020507" pitchFamily="18" charset="2"/>
                <a:cs typeface="Symbol" panose="05050102010706020507" pitchFamily="18" charset="2"/>
              </a:rPr>
              <a:t>CampioMate</a:t>
            </a:r>
            <a:endParaRPr lang="en-US" sz="2400" dirty="0">
              <a:effectLst/>
              <a:latin typeface="Times New Roman" panose="02020603050405020304" pitchFamily="18" charset="0"/>
              <a:ea typeface="Symbol" panose="05050102010706020507" pitchFamily="18" charset="2"/>
              <a:cs typeface="Symbol" panose="05050102010706020507" pitchFamily="18" charset="2"/>
            </a:endParaRPr>
          </a:p>
          <a:p>
            <a:pPr marL="342900" marR="0" lvl="0" indent="-342900" algn="just">
              <a:spcBef>
                <a:spcPts val="0"/>
              </a:spcBef>
              <a:spcAft>
                <a:spcPts val="0"/>
              </a:spcAft>
              <a:buSzPts val="1000"/>
              <a:buFont typeface="Symbol" panose="05050102010706020507" pitchFamily="18" charset="2"/>
              <a:buChar char=""/>
            </a:pPr>
            <a:endParaRPr lang="en-US" sz="2400" dirty="0">
              <a:effectLst/>
              <a:latin typeface="Calibri" panose="020F0502020204030204" pitchFamily="34" charset="0"/>
              <a:ea typeface="Symbol" panose="05050102010706020507" pitchFamily="18" charset="2"/>
              <a:cs typeface="Symbol" panose="05050102010706020507" pitchFamily="18" charset="2"/>
            </a:endParaRPr>
          </a:p>
          <a:p>
            <a:pPr marL="342900" marR="0" lvl="0" indent="-342900" algn="just">
              <a:spcBef>
                <a:spcPts val="0"/>
              </a:spcBef>
              <a:spcAft>
                <a:spcPts val="0"/>
              </a:spcAft>
              <a:buFont typeface="Courier New" panose="02070309020205020404" pitchFamily="49" charset="0"/>
              <a:buChar char="o"/>
            </a:pPr>
            <a:r>
              <a:rPr lang="en-US" dirty="0">
                <a:effectLst/>
                <a:latin typeface="Times New Roman" panose="02020603050405020304" pitchFamily="18" charset="0"/>
                <a:ea typeface="SimSun" panose="02010600030101010101" pitchFamily="2" charset="-122"/>
                <a:cs typeface="Times New Roman" panose="02020603050405020304" pitchFamily="18" charset="0"/>
              </a:rPr>
              <a:t>355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elevi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latin typeface="Times New Roman" panose="02020603050405020304" pitchFamily="18" charset="0"/>
                <a:ea typeface="SimSun" panose="02010600030101010101" pitchFamily="2" charset="-122"/>
                <a:cs typeface="Times New Roman" panose="02020603050405020304" pitchFamily="18" charset="0"/>
              </a:rPr>
              <a:t>înscriși</a:t>
            </a:r>
            <a:endParaRPr lang="en-US" dirty="0">
              <a:latin typeface="Times New Roman" panose="02020603050405020304" pitchFamily="18" charset="0"/>
              <a:ea typeface="SimSun" panose="02010600030101010101" pitchFamily="2" charset="-122"/>
              <a:cs typeface="Times New Roman" panose="02020603050405020304" pitchFamily="18" charset="0"/>
            </a:endParaRPr>
          </a:p>
          <a:p>
            <a:pPr marL="342900" indent="-342900" algn="just">
              <a:spcBef>
                <a:spcPts val="0"/>
              </a:spcBef>
              <a:buFont typeface="Courier New" panose="02070309020205020404" pitchFamily="49" charset="0"/>
              <a:buChar char="o"/>
            </a:pPr>
            <a:r>
              <a:rPr lang="en-US" dirty="0">
                <a:latin typeface="Times New Roman" panose="02020603050405020304" pitchFamily="18" charset="0"/>
                <a:ea typeface="SimSun" panose="02010600030101010101" pitchFamily="2" charset="-122"/>
                <a:cs typeface="Times New Roman" panose="02020603050405020304" pitchFamily="18" charset="0"/>
              </a:rPr>
              <a:t>24 </a:t>
            </a:r>
            <a:r>
              <a:rPr lang="en-US" dirty="0" err="1">
                <a:latin typeface="Times New Roman" panose="02020603050405020304" pitchFamily="18" charset="0"/>
                <a:ea typeface="SimSun" panose="02010600030101010101" pitchFamily="2" charset="-122"/>
                <a:cs typeface="Times New Roman" panose="02020603050405020304" pitchFamily="18" charset="0"/>
              </a:rPr>
              <a:t>echipe</a:t>
            </a:r>
            <a:r>
              <a:rPr lang="en-US" dirty="0">
                <a:latin typeface="Times New Roman" panose="02020603050405020304" pitchFamily="18" charset="0"/>
                <a:ea typeface="SimSun" panose="02010600030101010101" pitchFamily="2" charset="-122"/>
                <a:cs typeface="Times New Roman" panose="02020603050405020304" pitchFamily="18" charset="0"/>
              </a:rPr>
              <a:t> de </a:t>
            </a:r>
            <a:r>
              <a:rPr lang="en-US" dirty="0" err="1">
                <a:latin typeface="Times New Roman" panose="02020603050405020304" pitchFamily="18" charset="0"/>
                <a:ea typeface="SimSun" panose="02010600030101010101" pitchFamily="2" charset="-122"/>
                <a:cs typeface="Times New Roman" panose="02020603050405020304" pitchFamily="18" charset="0"/>
              </a:rPr>
              <a:t>elevi</a:t>
            </a:r>
            <a:r>
              <a:rPr lang="en-US" dirty="0">
                <a:latin typeface="Times New Roman" panose="02020603050405020304" pitchFamily="18" charset="0"/>
                <a:ea typeface="SimSun" panose="02010600030101010101" pitchFamily="2" charset="-122"/>
                <a:cs typeface="Times New Roman" panose="02020603050405020304" pitchFamily="18" charset="0"/>
              </a:rPr>
              <a:t> din </a:t>
            </a:r>
            <a:r>
              <a:rPr lang="en-US" dirty="0" err="1">
                <a:latin typeface="Times New Roman" panose="02020603050405020304" pitchFamily="18" charset="0"/>
                <a:ea typeface="SimSun" panose="02010600030101010101" pitchFamily="2" charset="-122"/>
                <a:cs typeface="Times New Roman" panose="02020603050405020304" pitchFamily="18" charset="0"/>
              </a:rPr>
              <a:t>clasele</a:t>
            </a:r>
            <a:r>
              <a:rPr lang="en-US" dirty="0">
                <a:latin typeface="Times New Roman" panose="02020603050405020304" pitchFamily="18" charset="0"/>
                <a:ea typeface="SimSun" panose="02010600030101010101" pitchFamily="2" charset="-122"/>
                <a:cs typeface="Times New Roman" panose="02020603050405020304" pitchFamily="18" charset="0"/>
              </a:rPr>
              <a:t> V - VIII</a:t>
            </a:r>
          </a:p>
          <a:p>
            <a:pPr marL="342900" marR="0" lvl="0" indent="-342900" algn="just">
              <a:spcBef>
                <a:spcPts val="0"/>
              </a:spcBef>
              <a:spcAft>
                <a:spcPts val="0"/>
              </a:spcAft>
              <a:buFont typeface="Courier New" panose="02070309020205020404" pitchFamily="49" charset="0"/>
              <a:buChar char="o"/>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258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elevi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activi</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rtl="0">
              <a:buFont typeface="Courier New" panose="02070309020205020404" pitchFamily="49" charset="0"/>
              <a:buChar char="o"/>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14 </a:t>
            </a:r>
            <a:r>
              <a:rPr lang="en-US" dirty="0" err="1">
                <a:latin typeface="Times New Roman" panose="02020603050405020304" pitchFamily="18" charset="0"/>
                <a:ea typeface="SimSun" panose="02010600030101010101" pitchFamily="2" charset="-122"/>
                <a:cs typeface="Times New Roman" panose="02020603050405020304" pitchFamily="18" charset="0"/>
              </a:rPr>
              <a:t>a</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ntrenori</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pPr marL="0" lvl="0" indent="0" algn="just" rtl="0">
              <a:buNone/>
            </a:pPr>
            <a:endParaRPr lang="en-US" sz="24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en-US" sz="1800" dirty="0"/>
          </a:p>
        </p:txBody>
      </p:sp>
    </p:spTree>
    <p:extLst>
      <p:ext uri="{BB962C8B-B14F-4D97-AF65-F5344CB8AC3E}">
        <p14:creationId xmlns:p14="http://schemas.microsoft.com/office/powerpoint/2010/main" val="2207512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0245B-DA93-AF4A-65B0-28D53C01FCA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29ECEF2-64E2-D948-8DB8-FFB56DF4C6D0}"/>
              </a:ext>
            </a:extLst>
          </p:cNvPr>
          <p:cNvSpPr>
            <a:spLocks noGrp="1"/>
          </p:cNvSpPr>
          <p:nvPr>
            <p:ph idx="1"/>
          </p:nvPr>
        </p:nvSpPr>
        <p:spPr/>
        <p:txBody>
          <a:bodyPr>
            <a:normAutofit/>
          </a:bodyPr>
          <a:lstStyle/>
          <a:p>
            <a:pPr marL="0" indent="0">
              <a:buNone/>
            </a:pPr>
            <a:r>
              <a:rPr lang="en-US" sz="6600" dirty="0"/>
              <a:t>REZUMATUL CONSFĂTUIRILOR NAȚIONALE</a:t>
            </a:r>
          </a:p>
        </p:txBody>
      </p:sp>
      <p:sp>
        <p:nvSpPr>
          <p:cNvPr id="4" name="Content Placeholder 3">
            <a:extLst>
              <a:ext uri="{FF2B5EF4-FFF2-40B4-BE49-F238E27FC236}">
                <a16:creationId xmlns:a16="http://schemas.microsoft.com/office/drawing/2014/main" id="{35A9078A-8FBF-7853-7716-8E1AA8A6F8A4}"/>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899485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p:nvPr/>
        </p:nvSpPr>
        <p:spPr>
          <a:xfrm>
            <a:off x="205497" y="986379"/>
            <a:ext cx="8733007" cy="4362702"/>
          </a:xfrm>
          <a:prstGeom prst="rect">
            <a:avLst/>
          </a:prstGeom>
          <a:noFill/>
          <a:ln>
            <a:noFill/>
          </a:ln>
        </p:spPr>
        <p:txBody>
          <a:bodyPr spcFirstLastPara="1" wrap="square" lIns="68569" tIns="34275" rIns="68569" bIns="34275" anchor="ctr" anchorCtr="0">
            <a:spAutoFit/>
          </a:bodyPr>
          <a:lstStyle/>
          <a:p>
            <a:pPr algn="ctr">
              <a:lnSpc>
                <a:spcPct val="150000"/>
              </a:lnSpc>
              <a:spcBef>
                <a:spcPts val="0"/>
              </a:spcBef>
              <a:spcAft>
                <a:spcPts val="0"/>
              </a:spcAft>
              <a:buClr>
                <a:srgbClr val="222222"/>
              </a:buClr>
              <a:buSzPts val="1800"/>
            </a:pPr>
            <a:r>
              <a:rPr lang="ro-RO" sz="1350" dirty="0">
                <a:latin typeface="Arial"/>
                <a:ea typeface="Arial"/>
                <a:cs typeface="Arial"/>
                <a:sym typeface="Arial"/>
              </a:rPr>
              <a:t>  </a:t>
            </a:r>
            <a:endParaRPr sz="1800" dirty="0"/>
          </a:p>
          <a:p>
            <a:pPr algn="ctr">
              <a:lnSpc>
                <a:spcPct val="150000"/>
              </a:lnSpc>
              <a:spcBef>
                <a:spcPts val="0"/>
              </a:spcBef>
              <a:spcAft>
                <a:spcPts val="0"/>
              </a:spcAft>
              <a:buClr>
                <a:schemeClr val="accent1"/>
              </a:buClr>
              <a:buSzPts val="2400"/>
            </a:pPr>
            <a:r>
              <a:rPr lang="ro-RO" sz="1800" dirty="0">
                <a:latin typeface="Arial Black"/>
                <a:ea typeface="Arial Black"/>
                <a:cs typeface="Arial Black"/>
                <a:sym typeface="Arial Black"/>
              </a:rPr>
              <a:t>PROGRAMUL CONSFĂTUIRILOR NAȚIONALE ALE INSPECTORILOR DE INFORMATICĂ ȘI MATEMATICĂ </a:t>
            </a:r>
            <a:endParaRPr sz="1800" dirty="0"/>
          </a:p>
          <a:p>
            <a:pPr algn="ctr">
              <a:lnSpc>
                <a:spcPct val="150000"/>
              </a:lnSpc>
              <a:spcBef>
                <a:spcPts val="0"/>
              </a:spcBef>
              <a:spcAft>
                <a:spcPts val="0"/>
              </a:spcAft>
              <a:buClr>
                <a:schemeClr val="accent1"/>
              </a:buClr>
              <a:buSzPts val="2400"/>
            </a:pPr>
            <a:r>
              <a:rPr lang="ro-RO" sz="1800" dirty="0">
                <a:latin typeface="Arial Black"/>
                <a:ea typeface="Arial Black"/>
                <a:cs typeface="Arial Black"/>
                <a:sym typeface="Arial Black"/>
              </a:rPr>
              <a:t>      </a:t>
            </a:r>
            <a:endParaRPr sz="1800" dirty="0"/>
          </a:p>
          <a:p>
            <a:pPr algn="ctr">
              <a:lnSpc>
                <a:spcPct val="150000"/>
              </a:lnSpc>
              <a:spcBef>
                <a:spcPts val="0"/>
              </a:spcBef>
              <a:spcAft>
                <a:spcPts val="0"/>
              </a:spcAft>
              <a:buClr>
                <a:schemeClr val="dk1"/>
              </a:buClr>
              <a:buSzPts val="1800"/>
            </a:pPr>
            <a:endParaRPr sz="1350" dirty="0">
              <a:latin typeface="Arial Black"/>
              <a:ea typeface="Arial Black"/>
              <a:cs typeface="Arial Black"/>
              <a:sym typeface="Arial Black"/>
            </a:endParaRPr>
          </a:p>
          <a:p>
            <a:pPr algn="ctr">
              <a:lnSpc>
                <a:spcPct val="150000"/>
              </a:lnSpc>
              <a:spcBef>
                <a:spcPts val="0"/>
              </a:spcBef>
              <a:spcAft>
                <a:spcPts val="0"/>
              </a:spcAft>
            </a:pPr>
            <a:endParaRPr lang="ro-RO" sz="1500" b="1" dirty="0">
              <a:latin typeface="Arial"/>
              <a:ea typeface="Arial"/>
              <a:cs typeface="Arial"/>
              <a:sym typeface="Arial"/>
            </a:endParaRPr>
          </a:p>
          <a:p>
            <a:pPr marL="214313" indent="-214313">
              <a:lnSpc>
                <a:spcPct val="150000"/>
              </a:lnSpc>
              <a:spcBef>
                <a:spcPts val="0"/>
              </a:spcBef>
              <a:spcAft>
                <a:spcPts val="0"/>
              </a:spcAft>
              <a:buClr>
                <a:schemeClr val="accent1"/>
              </a:buClr>
              <a:buSzPts val="1800"/>
              <a:buFont typeface="Noto Sans Symbols"/>
              <a:buChar char="⮚"/>
            </a:pPr>
            <a:r>
              <a:rPr lang="ro-RO" sz="1350" dirty="0">
                <a:latin typeface="Arial"/>
                <a:ea typeface="Arial"/>
                <a:cs typeface="Arial"/>
                <a:sym typeface="Arial"/>
              </a:rPr>
              <a:t>        </a:t>
            </a:r>
            <a:r>
              <a:rPr lang="ro-RO" sz="1500" b="1" dirty="0">
                <a:latin typeface="Arial"/>
                <a:ea typeface="Arial"/>
                <a:cs typeface="Arial"/>
                <a:sym typeface="Arial"/>
              </a:rPr>
              <a:t>Cuvânt de deschidere;</a:t>
            </a:r>
          </a:p>
          <a:p>
            <a:pPr marL="214313" indent="-214313">
              <a:lnSpc>
                <a:spcPct val="150000"/>
              </a:lnSpc>
              <a:spcBef>
                <a:spcPts val="0"/>
              </a:spcBef>
              <a:spcAft>
                <a:spcPts val="0"/>
              </a:spcAft>
              <a:buClr>
                <a:schemeClr val="accent1"/>
              </a:buClr>
              <a:buSzPts val="2000"/>
              <a:buFont typeface="Noto Sans Symbols"/>
              <a:buChar char="⮚"/>
            </a:pPr>
            <a:r>
              <a:rPr lang="ro-RO" sz="1500" b="1" dirty="0">
                <a:latin typeface="Arial"/>
                <a:ea typeface="Arial"/>
                <a:cs typeface="Arial"/>
                <a:sym typeface="Arial"/>
              </a:rPr>
              <a:t>        Noutăți legislative și metodologice;</a:t>
            </a:r>
            <a:endParaRPr sz="1500" b="1" dirty="0">
              <a:latin typeface="Arial"/>
              <a:ea typeface="Arial"/>
              <a:cs typeface="Arial"/>
              <a:sym typeface="Arial"/>
            </a:endParaRPr>
          </a:p>
          <a:p>
            <a:pPr marL="214313" indent="-214313">
              <a:lnSpc>
                <a:spcPct val="150000"/>
              </a:lnSpc>
              <a:spcBef>
                <a:spcPts val="0"/>
              </a:spcBef>
              <a:spcAft>
                <a:spcPts val="0"/>
              </a:spcAft>
              <a:buClr>
                <a:schemeClr val="accent1"/>
              </a:buClr>
              <a:buSzPts val="2000"/>
              <a:buFont typeface="Noto Sans Symbols"/>
              <a:buChar char="⮚"/>
            </a:pPr>
            <a:r>
              <a:rPr lang="ro-RO" sz="1500" b="1" dirty="0">
                <a:latin typeface="Arial"/>
                <a:ea typeface="Arial"/>
                <a:cs typeface="Arial"/>
                <a:sym typeface="Arial"/>
              </a:rPr>
              <a:t>        Olimpiade și concursuri în anul școlar 2024-2025;</a:t>
            </a:r>
            <a:endParaRPr sz="1500" b="1" dirty="0">
              <a:latin typeface="Arial"/>
              <a:ea typeface="Arial"/>
              <a:cs typeface="Arial"/>
              <a:sym typeface="Arial"/>
            </a:endParaRPr>
          </a:p>
          <a:p>
            <a:pPr marL="214313" indent="-214313">
              <a:lnSpc>
                <a:spcPct val="150000"/>
              </a:lnSpc>
              <a:spcBef>
                <a:spcPts val="0"/>
              </a:spcBef>
              <a:spcAft>
                <a:spcPts val="0"/>
              </a:spcAft>
              <a:buClr>
                <a:schemeClr val="accent1"/>
              </a:buClr>
              <a:buSzPts val="2000"/>
              <a:buFont typeface="Noto Sans Symbols"/>
              <a:buChar char="⮚"/>
            </a:pPr>
            <a:r>
              <a:rPr lang="ro-RO" sz="1500" b="1" dirty="0">
                <a:latin typeface="Arial"/>
                <a:ea typeface="Arial"/>
                <a:cs typeface="Arial"/>
                <a:sym typeface="Arial"/>
              </a:rPr>
              <a:t>        Examene, concursuri și olimpiade 2025-2026;</a:t>
            </a:r>
            <a:endParaRPr sz="1500" b="1" dirty="0">
              <a:latin typeface="Arial"/>
              <a:ea typeface="Arial"/>
              <a:cs typeface="Arial"/>
              <a:sym typeface="Arial"/>
            </a:endParaRPr>
          </a:p>
          <a:p>
            <a:pPr marL="214313" indent="-214313">
              <a:lnSpc>
                <a:spcPct val="150000"/>
              </a:lnSpc>
              <a:spcBef>
                <a:spcPts val="0"/>
              </a:spcBef>
              <a:spcAft>
                <a:spcPts val="0"/>
              </a:spcAft>
              <a:buClr>
                <a:schemeClr val="accent1"/>
              </a:buClr>
              <a:buSzPts val="2000"/>
              <a:buFont typeface="Noto Sans Symbols"/>
              <a:buChar char="⮚"/>
            </a:pPr>
            <a:r>
              <a:rPr lang="ro-RO" sz="1500" b="1" dirty="0">
                <a:latin typeface="Arial"/>
                <a:ea typeface="Arial"/>
                <a:cs typeface="Arial"/>
                <a:sym typeface="Arial"/>
              </a:rPr>
              <a:t>        Prezentarea raportului  C.N.C.E. (Centrul Național pentru Curriculum și Evaluare);</a:t>
            </a:r>
            <a:endParaRPr sz="1500" b="1" dirty="0">
              <a:latin typeface="Arial"/>
              <a:ea typeface="Arial"/>
              <a:cs typeface="Arial"/>
              <a:sym typeface="Arial"/>
            </a:endParaRPr>
          </a:p>
          <a:p>
            <a:pPr marL="214313" indent="-214313">
              <a:lnSpc>
                <a:spcPct val="150000"/>
              </a:lnSpc>
              <a:spcBef>
                <a:spcPts val="0"/>
              </a:spcBef>
              <a:spcAft>
                <a:spcPts val="0"/>
              </a:spcAft>
              <a:buClr>
                <a:schemeClr val="accent1"/>
              </a:buClr>
              <a:buSzPts val="2000"/>
              <a:buFont typeface="Noto Sans Symbols"/>
              <a:buChar char="⮚"/>
            </a:pPr>
            <a:r>
              <a:rPr lang="ro-RO" sz="1500" b="1" dirty="0">
                <a:latin typeface="Arial"/>
                <a:ea typeface="Arial"/>
                <a:cs typeface="Arial"/>
                <a:sym typeface="Arial"/>
              </a:rPr>
              <a:t>        Concluzii și recomandări pentru noul an școlar.</a:t>
            </a:r>
            <a:endParaRPr sz="1500" b="1" dirty="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PROGRAMUL ACTIVITĂȚII</a:t>
            </a:r>
            <a:endParaRPr lang="ro-RO" altLang="en-US" dirty="0"/>
          </a:p>
        </p:txBody>
      </p:sp>
      <p:sp>
        <p:nvSpPr>
          <p:cNvPr id="3" name="Content Placeholder 2"/>
          <p:cNvSpPr>
            <a:spLocks noGrp="1"/>
          </p:cNvSpPr>
          <p:nvPr>
            <p:ph idx="1"/>
          </p:nvPr>
        </p:nvSpPr>
        <p:spPr>
          <a:xfrm>
            <a:off x="685800" y="1916832"/>
            <a:ext cx="7772400" cy="4332312"/>
          </a:xfrm>
        </p:spPr>
        <p:txBody>
          <a:bodyPr/>
          <a:lstStyle/>
          <a:p>
            <a:pPr marL="0" indent="0" algn="just">
              <a:buNone/>
            </a:pPr>
            <a:r>
              <a:rPr lang="en-US" dirty="0" err="1">
                <a:effectLst/>
                <a:latin typeface="+mj-lt"/>
                <a:ea typeface="SimSun" panose="02010600030101010101" pitchFamily="2" charset="-122"/>
                <a:cs typeface="Times New Roman" panose="02020603050405020304" pitchFamily="18" charset="0"/>
              </a:rPr>
              <a:t>Pentru</a:t>
            </a:r>
            <a:r>
              <a:rPr lang="en-US" dirty="0">
                <a:effectLst/>
                <a:latin typeface="+mj-lt"/>
                <a:ea typeface="SimSun" panose="02010600030101010101" pitchFamily="2" charset="-122"/>
                <a:cs typeface="Times New Roman" panose="02020603050405020304" pitchFamily="18" charset="0"/>
              </a:rPr>
              <a:t> </a:t>
            </a:r>
            <a:r>
              <a:rPr lang="en-US" dirty="0" err="1">
                <a:effectLst/>
                <a:latin typeface="+mj-lt"/>
                <a:ea typeface="SimSun" panose="02010600030101010101" pitchFamily="2" charset="-122"/>
                <a:cs typeface="Times New Roman" panose="02020603050405020304" pitchFamily="18" charset="0"/>
              </a:rPr>
              <a:t>mai</a:t>
            </a:r>
            <a:r>
              <a:rPr lang="en-US" dirty="0">
                <a:effectLst/>
                <a:latin typeface="+mj-lt"/>
                <a:ea typeface="SimSun" panose="02010600030101010101" pitchFamily="2" charset="-122"/>
                <a:cs typeface="Times New Roman" panose="02020603050405020304" pitchFamily="18" charset="0"/>
              </a:rPr>
              <a:t> </a:t>
            </a:r>
            <a:r>
              <a:rPr lang="en-US" dirty="0" err="1">
                <a:effectLst/>
                <a:latin typeface="+mj-lt"/>
                <a:ea typeface="SimSun" panose="02010600030101010101" pitchFamily="2" charset="-122"/>
                <a:cs typeface="Times New Roman" panose="02020603050405020304" pitchFamily="18" charset="0"/>
              </a:rPr>
              <a:t>multe</a:t>
            </a:r>
            <a:r>
              <a:rPr lang="en-US" dirty="0">
                <a:effectLst/>
                <a:latin typeface="+mj-lt"/>
                <a:ea typeface="SimSun" panose="02010600030101010101" pitchFamily="2" charset="-122"/>
                <a:cs typeface="Times New Roman" panose="02020603050405020304" pitchFamily="18" charset="0"/>
              </a:rPr>
              <a:t> </a:t>
            </a:r>
            <a:r>
              <a:rPr lang="en-US" dirty="0" err="1">
                <a:effectLst/>
                <a:latin typeface="+mj-lt"/>
                <a:ea typeface="SimSun" panose="02010600030101010101" pitchFamily="2" charset="-122"/>
                <a:cs typeface="Times New Roman" panose="02020603050405020304" pitchFamily="18" charset="0"/>
              </a:rPr>
              <a:t>detalii</a:t>
            </a:r>
            <a:r>
              <a:rPr lang="en-US" dirty="0">
                <a:effectLst/>
                <a:latin typeface="+mj-lt"/>
                <a:ea typeface="SimSun" panose="02010600030101010101" pitchFamily="2" charset="-122"/>
                <a:cs typeface="Times New Roman" panose="02020603050405020304" pitchFamily="18" charset="0"/>
              </a:rPr>
              <a:t> </a:t>
            </a:r>
            <a:r>
              <a:rPr lang="en-US" dirty="0" err="1">
                <a:effectLst/>
                <a:latin typeface="+mj-lt"/>
                <a:ea typeface="SimSun" panose="02010600030101010101" pitchFamily="2" charset="-122"/>
                <a:cs typeface="Times New Roman" panose="02020603050405020304" pitchFamily="18" charset="0"/>
              </a:rPr>
              <a:t>și</a:t>
            </a:r>
            <a:r>
              <a:rPr lang="en-US" dirty="0">
                <a:effectLst/>
                <a:latin typeface="+mj-lt"/>
                <a:ea typeface="SimSun" panose="02010600030101010101" pitchFamily="2" charset="-122"/>
                <a:cs typeface="Times New Roman" panose="02020603050405020304" pitchFamily="18" charset="0"/>
              </a:rPr>
              <a:t> </a:t>
            </a:r>
            <a:r>
              <a:rPr lang="en-US" dirty="0" err="1">
                <a:effectLst/>
                <a:latin typeface="+mj-lt"/>
                <a:ea typeface="SimSun" panose="02010600030101010101" pitchFamily="2" charset="-122"/>
                <a:cs typeface="Times New Roman" panose="02020603050405020304" pitchFamily="18" charset="0"/>
              </a:rPr>
              <a:t>informații</a:t>
            </a:r>
            <a:r>
              <a:rPr lang="en-US" dirty="0">
                <a:effectLst/>
                <a:latin typeface="+mj-lt"/>
                <a:ea typeface="SimSun" panose="02010600030101010101" pitchFamily="2" charset="-122"/>
                <a:cs typeface="Times New Roman" panose="02020603050405020304" pitchFamily="18" charset="0"/>
              </a:rPr>
              <a:t> </a:t>
            </a:r>
            <a:r>
              <a:rPr lang="en-US" dirty="0" err="1">
                <a:effectLst/>
                <a:latin typeface="+mj-lt"/>
                <a:ea typeface="SimSun" panose="02010600030101010101" pitchFamily="2" charset="-122"/>
                <a:cs typeface="Times New Roman" panose="02020603050405020304" pitchFamily="18" charset="0"/>
              </a:rPr>
              <a:t>accesați</a:t>
            </a:r>
            <a:r>
              <a:rPr lang="en-US" dirty="0">
                <a:effectLst/>
                <a:latin typeface="+mj-lt"/>
                <a:ea typeface="SimSun" panose="02010600030101010101" pitchFamily="2" charset="-122"/>
                <a:cs typeface="Times New Roman" panose="02020603050405020304" pitchFamily="18" charset="0"/>
              </a:rPr>
              <a:t>: </a:t>
            </a:r>
            <a:r>
              <a:rPr lang="en-US" sz="3200" b="1" dirty="0">
                <a:effectLst/>
                <a:latin typeface="+mj-lt"/>
                <a:ea typeface="SimSun" panose="02010600030101010101" pitchFamily="2" charset="-122"/>
                <a:cs typeface="Times New Roman" panose="02020603050405020304" pitchFamily="18" charset="0"/>
                <a:hlinkClick r:id="rId2"/>
              </a:rPr>
              <a:t>www.matearad.ro</a:t>
            </a:r>
            <a:endParaRPr lang="en-US" sz="3200" b="1" dirty="0">
              <a:effectLst/>
              <a:latin typeface="+mj-lt"/>
              <a:ea typeface="SimSun" panose="02010600030101010101" pitchFamily="2" charset="-122"/>
              <a:cs typeface="Times New Roman" panose="02020603050405020304" pitchFamily="18" charset="0"/>
            </a:endParaRPr>
          </a:p>
          <a:p>
            <a:pPr marL="0" indent="0" algn="just">
              <a:buNone/>
            </a:pPr>
            <a:endParaRPr lang="en-US" sz="2400" dirty="0">
              <a:latin typeface="+mj-lt"/>
              <a:ea typeface="SimSun" panose="02010600030101010101" pitchFamily="2" charset="-122"/>
              <a:cs typeface="Times New Roman" panose="02020603050405020304" pitchFamily="18" charset="0"/>
            </a:endParaRPr>
          </a:p>
          <a:p>
            <a:pPr marL="0" indent="0" algn="just">
              <a:buNone/>
            </a:pPr>
            <a:r>
              <a:rPr lang="en-US" sz="3000" dirty="0" err="1">
                <a:effectLst/>
                <a:latin typeface="+mj-lt"/>
                <a:ea typeface="SimSun" panose="02010600030101010101" pitchFamily="2" charset="-122"/>
                <a:cs typeface="Times New Roman" panose="02020603050405020304" pitchFamily="18" charset="0"/>
              </a:rPr>
              <a:t>Pentru</a:t>
            </a:r>
            <a:r>
              <a:rPr lang="en-US" sz="3000" dirty="0">
                <a:effectLst/>
                <a:latin typeface="+mj-lt"/>
                <a:ea typeface="SimSun" panose="02010600030101010101" pitchFamily="2" charset="-122"/>
                <a:cs typeface="Times New Roman" panose="02020603050405020304" pitchFamily="18" charset="0"/>
              </a:rPr>
              <a:t> </a:t>
            </a:r>
            <a:r>
              <a:rPr lang="en-US" sz="3000" dirty="0" err="1">
                <a:effectLst/>
                <a:latin typeface="+mj-lt"/>
                <a:ea typeface="SimSun" panose="02010600030101010101" pitchFamily="2" charset="-122"/>
                <a:cs typeface="Times New Roman" panose="02020603050405020304" pitchFamily="18" charset="0"/>
              </a:rPr>
              <a:t>completarea</a:t>
            </a:r>
            <a:r>
              <a:rPr lang="en-US" sz="3000" dirty="0">
                <a:effectLst/>
                <a:latin typeface="+mj-lt"/>
                <a:ea typeface="SimSun" panose="02010600030101010101" pitchFamily="2" charset="-122"/>
                <a:cs typeface="Times New Roman" panose="02020603050405020304" pitchFamily="18" charset="0"/>
              </a:rPr>
              <a:t> </a:t>
            </a:r>
            <a:r>
              <a:rPr lang="en-US" sz="3000" dirty="0" err="1">
                <a:effectLst/>
                <a:latin typeface="+mj-lt"/>
                <a:ea typeface="SimSun" panose="02010600030101010101" pitchFamily="2" charset="-122"/>
                <a:cs typeface="Times New Roman" panose="02020603050405020304" pitchFamily="18" charset="0"/>
              </a:rPr>
              <a:t>bazei</a:t>
            </a:r>
            <a:r>
              <a:rPr lang="en-US" sz="3000" dirty="0">
                <a:effectLst/>
                <a:latin typeface="+mj-lt"/>
                <a:ea typeface="SimSun" panose="02010600030101010101" pitchFamily="2" charset="-122"/>
                <a:cs typeface="Times New Roman" panose="02020603050405020304" pitchFamily="18" charset="0"/>
              </a:rPr>
              <a:t> de date a </a:t>
            </a:r>
            <a:r>
              <a:rPr lang="en-US" sz="3000" dirty="0" err="1">
                <a:effectLst/>
                <a:latin typeface="+mj-lt"/>
                <a:ea typeface="SimSun" panose="02010600030101010101" pitchFamily="2" charset="-122"/>
                <a:cs typeface="Times New Roman" panose="02020603050405020304" pitchFamily="18" charset="0"/>
              </a:rPr>
              <a:t>profesorilor</a:t>
            </a:r>
            <a:r>
              <a:rPr lang="en-US" sz="3000" dirty="0">
                <a:effectLst/>
                <a:latin typeface="+mj-lt"/>
                <a:ea typeface="SimSun" panose="02010600030101010101" pitchFamily="2" charset="-122"/>
                <a:cs typeface="Times New Roman" panose="02020603050405020304" pitchFamily="18" charset="0"/>
              </a:rPr>
              <a:t> de </a:t>
            </a:r>
            <a:r>
              <a:rPr lang="en-US" sz="3000" dirty="0" err="1">
                <a:effectLst/>
                <a:latin typeface="+mj-lt"/>
                <a:ea typeface="SimSun" panose="02010600030101010101" pitchFamily="2" charset="-122"/>
                <a:cs typeface="Times New Roman" panose="02020603050405020304" pitchFamily="18" charset="0"/>
              </a:rPr>
              <a:t>matematică</a:t>
            </a:r>
            <a:r>
              <a:rPr lang="en-US" sz="3000" dirty="0">
                <a:effectLst/>
                <a:latin typeface="+mj-lt"/>
                <a:ea typeface="SimSun" panose="02010600030101010101" pitchFamily="2" charset="-122"/>
                <a:cs typeface="Times New Roman" panose="02020603050405020304" pitchFamily="18" charset="0"/>
              </a:rPr>
              <a:t> se </a:t>
            </a:r>
            <a:r>
              <a:rPr lang="en-US" sz="3000" dirty="0" err="1">
                <a:effectLst/>
                <a:latin typeface="+mj-lt"/>
                <a:ea typeface="SimSun" panose="02010600030101010101" pitchFamily="2" charset="-122"/>
                <a:cs typeface="Times New Roman" panose="02020603050405020304" pitchFamily="18" charset="0"/>
              </a:rPr>
              <a:t>accesează</a:t>
            </a:r>
            <a:r>
              <a:rPr lang="en-US" sz="3000" dirty="0">
                <a:effectLst/>
                <a:latin typeface="+mj-lt"/>
                <a:ea typeface="SimSun" panose="02010600030101010101" pitchFamily="2" charset="-122"/>
                <a:cs typeface="Times New Roman" panose="02020603050405020304" pitchFamily="18" charset="0"/>
              </a:rPr>
              <a:t> link-</a:t>
            </a:r>
            <a:r>
              <a:rPr lang="en-US" sz="3000" dirty="0" err="1">
                <a:effectLst/>
                <a:latin typeface="+mj-lt"/>
                <a:ea typeface="SimSun" panose="02010600030101010101" pitchFamily="2" charset="-122"/>
                <a:cs typeface="Times New Roman" panose="02020603050405020304" pitchFamily="18" charset="0"/>
              </a:rPr>
              <a:t>ul</a:t>
            </a:r>
            <a:r>
              <a:rPr lang="en-US" sz="3000" dirty="0">
                <a:effectLst/>
                <a:latin typeface="+mj-lt"/>
                <a:ea typeface="SimSun" panose="02010600030101010101" pitchFamily="2" charset="-122"/>
                <a:cs typeface="Times New Roman" panose="02020603050405020304" pitchFamily="18" charset="0"/>
              </a:rPr>
              <a:t>:</a:t>
            </a:r>
          </a:p>
          <a:p>
            <a:pPr marL="0" indent="0" algn="just">
              <a:buNone/>
            </a:pPr>
            <a:r>
              <a:rPr lang="en-US" sz="3200" b="1" dirty="0">
                <a:solidFill>
                  <a:srgbClr val="FFFF00"/>
                </a:solidFill>
                <a:ea typeface="Calibri" panose="020F0502020204030204" pitchFamily="34" charset="0"/>
                <a:cs typeface="Arial" panose="020B0604020202020204" pitchFamily="34" charset="0"/>
              </a:rPr>
              <a:t>https://forms.gle/ZbdEYy6jznVAexEL6</a:t>
            </a:r>
          </a:p>
          <a:p>
            <a:pPr marL="0" indent="0" algn="just">
              <a:buNone/>
            </a:pPr>
            <a:r>
              <a:rPr lang="en-US" dirty="0">
                <a:solidFill>
                  <a:srgbClr val="FF0000"/>
                </a:solidFill>
                <a:effectLst/>
                <a:ea typeface="Calibri" panose="020F0502020204030204" pitchFamily="34" charset="0"/>
                <a:cs typeface="Arial" panose="020B0604020202020204" pitchFamily="34" charset="0"/>
              </a:rPr>
              <a:t>Termen: 30 </a:t>
            </a:r>
            <a:r>
              <a:rPr lang="en-US" dirty="0" err="1">
                <a:solidFill>
                  <a:srgbClr val="FF0000"/>
                </a:solidFill>
                <a:effectLst/>
                <a:ea typeface="Calibri" panose="020F0502020204030204" pitchFamily="34" charset="0"/>
                <a:cs typeface="Arial" panose="020B0604020202020204" pitchFamily="34" charset="0"/>
              </a:rPr>
              <a:t>septembrie</a:t>
            </a:r>
            <a:r>
              <a:rPr lang="en-US" dirty="0">
                <a:solidFill>
                  <a:srgbClr val="FF0000"/>
                </a:solidFill>
                <a:effectLst/>
                <a:ea typeface="Calibri" panose="020F0502020204030204" pitchFamily="34" charset="0"/>
                <a:cs typeface="Arial" panose="020B0604020202020204" pitchFamily="34" charset="0"/>
              </a:rPr>
              <a:t> 2025</a:t>
            </a:r>
          </a:p>
          <a:p>
            <a:pPr marL="0" indent="0" algn="jus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None/>
            </a:pPr>
            <a:endParaRPr lang="en-US" sz="2400" dirty="0">
              <a:effectLst/>
              <a:latin typeface="+mj-lt"/>
              <a:ea typeface="SimSun" panose="02010600030101010101" pitchFamily="2" charset="-122"/>
              <a:cs typeface="Times New Roman" panose="02020603050405020304" pitchFamily="18" charset="0"/>
            </a:endParaRPr>
          </a:p>
          <a:p>
            <a:pPr marL="0" indent="0" algn="just">
              <a:buNone/>
            </a:pPr>
            <a:endParaRPr lang="en-US" sz="2400" dirty="0">
              <a:effectLst/>
              <a:latin typeface="+mj-lt"/>
              <a:ea typeface="SimSun" panose="02010600030101010101" pitchFamily="2" charset="-122"/>
              <a:cs typeface="Times New Roman" panose="02020603050405020304" pitchFamily="18" charset="0"/>
            </a:endParaRPr>
          </a:p>
          <a:p>
            <a:pPr marL="0" indent="0" algn="just">
              <a:buNone/>
            </a:pPr>
            <a:endParaRPr lang="en-US" altLang="en-US" sz="3600" dirty="0"/>
          </a:p>
          <a:p>
            <a:pPr marL="0" indent="0" algn="just">
              <a:buNone/>
            </a:pPr>
            <a:endParaRPr lang="ro-RO" altLang="en-US" sz="3600" dirty="0"/>
          </a:p>
        </p:txBody>
      </p:sp>
    </p:spTree>
    <p:extLst>
      <p:ext uri="{BB962C8B-B14F-4D97-AF65-F5344CB8AC3E}">
        <p14:creationId xmlns:p14="http://schemas.microsoft.com/office/powerpoint/2010/main" val="2700876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txBox="1"/>
          <p:nvPr/>
        </p:nvSpPr>
        <p:spPr>
          <a:xfrm>
            <a:off x="651509" y="857250"/>
            <a:ext cx="8492400" cy="4602576"/>
          </a:xfrm>
          <a:prstGeom prst="rect">
            <a:avLst/>
          </a:prstGeom>
          <a:noFill/>
          <a:ln>
            <a:noFill/>
          </a:ln>
        </p:spPr>
        <p:txBody>
          <a:bodyPr spcFirstLastPara="1" wrap="square" lIns="68569" tIns="34275" rIns="68569" bIns="34275" anchor="t" anchorCtr="0">
            <a:spAutoFit/>
          </a:bodyPr>
          <a:lstStyle/>
          <a:p>
            <a:pPr>
              <a:lnSpc>
                <a:spcPct val="70000"/>
              </a:lnSpc>
              <a:spcBef>
                <a:spcPts val="0"/>
              </a:spcBef>
              <a:spcAft>
                <a:spcPts val="0"/>
              </a:spcAft>
              <a:buClr>
                <a:srgbClr val="FFFF99"/>
              </a:buClr>
              <a:buSzPts val="1800"/>
            </a:pPr>
            <a:endParaRPr sz="1350" b="1" i="1" dirty="0">
              <a:solidFill>
                <a:schemeClr val="dk1"/>
              </a:solidFill>
              <a:latin typeface="Times New Roman"/>
              <a:ea typeface="Times New Roman"/>
              <a:cs typeface="Times New Roman"/>
              <a:sym typeface="Times New Roman"/>
            </a:endParaRPr>
          </a:p>
          <a:p>
            <a:pPr>
              <a:lnSpc>
                <a:spcPct val="70000"/>
              </a:lnSpc>
              <a:spcBef>
                <a:spcPts val="0"/>
              </a:spcBef>
              <a:spcAft>
                <a:spcPts val="0"/>
              </a:spcAft>
              <a:buClr>
                <a:srgbClr val="FFFF99"/>
              </a:buClr>
              <a:buSzPts val="1800"/>
            </a:pPr>
            <a:endParaRPr sz="1350" b="1" dirty="0">
              <a:solidFill>
                <a:srgbClr val="AB620D"/>
              </a:solidFill>
              <a:latin typeface="Roboto Condensed"/>
              <a:ea typeface="Roboto Condensed"/>
              <a:cs typeface="Roboto Condensed"/>
              <a:sym typeface="Roboto Condensed"/>
            </a:endParaRPr>
          </a:p>
          <a:p>
            <a:pPr>
              <a:lnSpc>
                <a:spcPct val="70000"/>
              </a:lnSpc>
              <a:spcBef>
                <a:spcPts val="0"/>
              </a:spcBef>
              <a:spcAft>
                <a:spcPts val="0"/>
              </a:spcAft>
              <a:buClr>
                <a:srgbClr val="FFFF99"/>
              </a:buClr>
              <a:buSzPts val="1800"/>
            </a:pPr>
            <a:r>
              <a:rPr lang="ro-RO" sz="1350" b="1" dirty="0">
                <a:solidFill>
                  <a:srgbClr val="AB620D"/>
                </a:solidFill>
                <a:latin typeface="Roboto Condensed"/>
                <a:ea typeface="Roboto Condensed"/>
                <a:cs typeface="Roboto Condensed"/>
                <a:sym typeface="Roboto Condensed"/>
              </a:rPr>
              <a:t>  </a:t>
            </a:r>
            <a:endParaRPr sz="1350" b="1" dirty="0">
              <a:solidFill>
                <a:srgbClr val="AB620D"/>
              </a:solidFill>
              <a:latin typeface="Roboto Condensed"/>
              <a:ea typeface="Roboto Condensed"/>
              <a:cs typeface="Roboto Condensed"/>
              <a:sym typeface="Roboto Condensed"/>
            </a:endParaRPr>
          </a:p>
          <a:p>
            <a:pPr>
              <a:lnSpc>
                <a:spcPct val="70000"/>
              </a:lnSpc>
              <a:spcBef>
                <a:spcPts val="0"/>
              </a:spcBef>
              <a:spcAft>
                <a:spcPts val="0"/>
              </a:spcAft>
              <a:buClr>
                <a:srgbClr val="FFFF99"/>
              </a:buClr>
              <a:buSzPts val="1800"/>
            </a:pPr>
            <a:endParaRPr sz="1350" b="1" dirty="0">
              <a:solidFill>
                <a:srgbClr val="AB620D"/>
              </a:solidFill>
              <a:latin typeface="Roboto Condensed"/>
              <a:ea typeface="Roboto Condensed"/>
              <a:cs typeface="Roboto Condensed"/>
              <a:sym typeface="Roboto Condensed"/>
            </a:endParaRPr>
          </a:p>
          <a:p>
            <a:pPr>
              <a:lnSpc>
                <a:spcPct val="70000"/>
              </a:lnSpc>
              <a:spcBef>
                <a:spcPts val="0"/>
              </a:spcBef>
              <a:spcAft>
                <a:spcPts val="0"/>
              </a:spcAft>
              <a:buClr>
                <a:srgbClr val="FFFF99"/>
              </a:buClr>
              <a:buSzPts val="1800"/>
            </a:pPr>
            <a:endParaRPr sz="1350" b="1" dirty="0">
              <a:solidFill>
                <a:srgbClr val="AB620D"/>
              </a:solidFill>
              <a:latin typeface="Roboto Condensed"/>
              <a:ea typeface="Roboto Condensed"/>
              <a:cs typeface="Roboto Condensed"/>
              <a:sym typeface="Roboto Condensed"/>
            </a:endParaRPr>
          </a:p>
          <a:p>
            <a:pPr>
              <a:lnSpc>
                <a:spcPct val="70000"/>
              </a:lnSpc>
              <a:spcBef>
                <a:spcPts val="0"/>
              </a:spcBef>
              <a:spcAft>
                <a:spcPts val="0"/>
              </a:spcAft>
              <a:buClr>
                <a:srgbClr val="FFFF99"/>
              </a:buClr>
              <a:buSzPts val="1800"/>
            </a:pPr>
            <a:endParaRPr sz="1350" b="1" dirty="0">
              <a:latin typeface="Roboto Condensed"/>
              <a:ea typeface="Roboto Condensed"/>
              <a:cs typeface="Roboto Condensed"/>
              <a:sym typeface="Roboto Condensed"/>
            </a:endParaRPr>
          </a:p>
          <a:p>
            <a:pPr>
              <a:lnSpc>
                <a:spcPct val="70000"/>
              </a:lnSpc>
              <a:spcBef>
                <a:spcPts val="0"/>
              </a:spcBef>
              <a:spcAft>
                <a:spcPts val="0"/>
              </a:spcAft>
              <a:buClr>
                <a:srgbClr val="FFFF99"/>
              </a:buClr>
              <a:buSzPts val="1800"/>
            </a:pPr>
            <a:r>
              <a:rPr lang="ro-RO" sz="1350" b="1" dirty="0">
                <a:latin typeface="Roboto Condensed"/>
                <a:ea typeface="Roboto Condensed"/>
                <a:cs typeface="Roboto Condensed"/>
                <a:sym typeface="Roboto Condensed"/>
              </a:rPr>
              <a:t>   OMEC 3463/04.03.2025- Structura anului școlar 2025-2026</a:t>
            </a:r>
            <a:endParaRPr sz="1350" b="1" dirty="0">
              <a:latin typeface="Roboto Condensed"/>
              <a:ea typeface="Roboto Condensed"/>
              <a:cs typeface="Roboto Condensed"/>
              <a:sym typeface="Roboto Condensed"/>
            </a:endParaRPr>
          </a:p>
          <a:p>
            <a:pPr>
              <a:lnSpc>
                <a:spcPct val="70000"/>
              </a:lnSpc>
              <a:spcBef>
                <a:spcPts val="0"/>
              </a:spcBef>
              <a:spcAft>
                <a:spcPts val="0"/>
              </a:spcAft>
              <a:buClr>
                <a:srgbClr val="FFFF99"/>
              </a:buClr>
              <a:buSzPts val="1800"/>
            </a:pPr>
            <a:endParaRPr sz="1350" dirty="0">
              <a:latin typeface="Arial"/>
              <a:ea typeface="Arial"/>
              <a:cs typeface="Arial"/>
              <a:sym typeface="Arial"/>
            </a:endParaRPr>
          </a:p>
          <a:p>
            <a:pPr>
              <a:lnSpc>
                <a:spcPct val="70000"/>
              </a:lnSpc>
              <a:spcBef>
                <a:spcPts val="0"/>
              </a:spcBef>
              <a:spcAft>
                <a:spcPts val="0"/>
              </a:spcAft>
            </a:pPr>
            <a:r>
              <a:rPr lang="ro-RO" sz="1350" u="sng" dirty="0">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https://www.edu.ro/sites/default/files/_fi%C8%99iere/Legislatie/2025/OMEC_3463_2025.pdf</a:t>
            </a:r>
            <a:endParaRPr sz="1350" dirty="0">
              <a:latin typeface="Times New Roman"/>
              <a:ea typeface="Times New Roman"/>
              <a:cs typeface="Times New Roman"/>
              <a:sym typeface="Times New Roman"/>
            </a:endParaRPr>
          </a:p>
          <a:p>
            <a:pPr>
              <a:lnSpc>
                <a:spcPct val="70000"/>
              </a:lnSpc>
              <a:spcBef>
                <a:spcPts val="0"/>
              </a:spcBef>
              <a:spcAft>
                <a:spcPts val="0"/>
              </a:spcAft>
            </a:pPr>
            <a:endParaRPr sz="1350" dirty="0">
              <a:solidFill>
                <a:srgbClr val="740000"/>
              </a:solidFill>
              <a:latin typeface="Times New Roman"/>
              <a:ea typeface="Times New Roman"/>
              <a:cs typeface="Times New Roman"/>
              <a:sym typeface="Times New Roman"/>
            </a:endParaRPr>
          </a:p>
          <a:p>
            <a:pPr>
              <a:lnSpc>
                <a:spcPct val="70000"/>
              </a:lnSpc>
              <a:spcBef>
                <a:spcPts val="0"/>
              </a:spcBef>
              <a:spcAft>
                <a:spcPts val="0"/>
              </a:spcAft>
            </a:pPr>
            <a:endParaRPr sz="1350" dirty="0">
              <a:solidFill>
                <a:srgbClr val="740000"/>
              </a:solidFill>
              <a:latin typeface="Times New Roman"/>
              <a:ea typeface="Times New Roman"/>
              <a:cs typeface="Times New Roman"/>
              <a:sym typeface="Times New Roman"/>
            </a:endParaRPr>
          </a:p>
          <a:p>
            <a:pPr>
              <a:lnSpc>
                <a:spcPct val="70000"/>
              </a:lnSpc>
              <a:spcBef>
                <a:spcPts val="0"/>
              </a:spcBef>
              <a:spcAft>
                <a:spcPts val="0"/>
              </a:spcAft>
            </a:pPr>
            <a:endParaRPr sz="1350" dirty="0">
              <a:solidFill>
                <a:srgbClr val="740000"/>
              </a:solidFill>
              <a:latin typeface="Times New Roman"/>
              <a:ea typeface="Times New Roman"/>
              <a:cs typeface="Times New Roman"/>
              <a:sym typeface="Times New Roman"/>
            </a:endParaRPr>
          </a:p>
          <a:p>
            <a:pPr>
              <a:lnSpc>
                <a:spcPct val="70000"/>
              </a:lnSpc>
              <a:spcBef>
                <a:spcPts val="0"/>
              </a:spcBef>
              <a:spcAft>
                <a:spcPts val="0"/>
              </a:spcAft>
            </a:pPr>
            <a:endParaRPr sz="1350" dirty="0">
              <a:solidFill>
                <a:srgbClr val="740000"/>
              </a:solidFill>
              <a:latin typeface="Times New Roman"/>
              <a:ea typeface="Times New Roman"/>
              <a:cs typeface="Times New Roman"/>
              <a:sym typeface="Times New Roman"/>
            </a:endParaRPr>
          </a:p>
          <a:p>
            <a:pPr>
              <a:lnSpc>
                <a:spcPct val="70000"/>
              </a:lnSpc>
              <a:spcBef>
                <a:spcPts val="0"/>
              </a:spcBef>
              <a:spcAft>
                <a:spcPts val="0"/>
              </a:spcAft>
            </a:pPr>
            <a:endParaRPr sz="1350" dirty="0">
              <a:solidFill>
                <a:srgbClr val="740000"/>
              </a:solidFill>
              <a:latin typeface="Times New Roman"/>
              <a:ea typeface="Times New Roman"/>
              <a:cs typeface="Times New Roman"/>
              <a:sym typeface="Times New Roman"/>
            </a:endParaRPr>
          </a:p>
          <a:p>
            <a:pPr>
              <a:lnSpc>
                <a:spcPct val="70000"/>
              </a:lnSpc>
              <a:spcBef>
                <a:spcPts val="0"/>
              </a:spcBef>
              <a:spcAft>
                <a:spcPts val="0"/>
              </a:spcAft>
            </a:pPr>
            <a:endParaRPr sz="1350" dirty="0">
              <a:solidFill>
                <a:srgbClr val="740000"/>
              </a:solidFill>
              <a:latin typeface="Times New Roman"/>
              <a:ea typeface="Times New Roman"/>
              <a:cs typeface="Times New Roman"/>
              <a:sym typeface="Times New Roman"/>
            </a:endParaRPr>
          </a:p>
          <a:p>
            <a:pPr>
              <a:lnSpc>
                <a:spcPct val="70000"/>
              </a:lnSpc>
              <a:spcBef>
                <a:spcPts val="0"/>
              </a:spcBef>
              <a:spcAft>
                <a:spcPts val="0"/>
              </a:spcAft>
            </a:pPr>
            <a:endParaRPr sz="1350" dirty="0">
              <a:latin typeface="Times New Roman"/>
              <a:ea typeface="Times New Roman"/>
              <a:cs typeface="Times New Roman"/>
              <a:sym typeface="Times New Roman"/>
            </a:endParaRPr>
          </a:p>
          <a:p>
            <a:pPr>
              <a:lnSpc>
                <a:spcPct val="70000"/>
              </a:lnSpc>
              <a:spcBef>
                <a:spcPts val="0"/>
              </a:spcBef>
              <a:spcAft>
                <a:spcPts val="0"/>
              </a:spcAft>
            </a:pPr>
            <a:endParaRPr sz="1350" dirty="0">
              <a:latin typeface="Times New Roman"/>
              <a:ea typeface="Times New Roman"/>
              <a:cs typeface="Times New Roman"/>
              <a:sym typeface="Times New Roman"/>
            </a:endParaRPr>
          </a:p>
          <a:p>
            <a:pPr marL="257175" indent="-257175">
              <a:lnSpc>
                <a:spcPct val="70000"/>
              </a:lnSpc>
              <a:spcBef>
                <a:spcPts val="0"/>
              </a:spcBef>
              <a:spcAft>
                <a:spcPts val="0"/>
              </a:spcAft>
              <a:buClr>
                <a:schemeClr val="accent1"/>
              </a:buClr>
              <a:buSzPts val="1800"/>
              <a:buFont typeface="Calibri"/>
              <a:buAutoNum type="arabicPeriod"/>
            </a:pPr>
            <a:r>
              <a:rPr lang="ro-RO" sz="1350" b="1" dirty="0">
                <a:latin typeface="Roboto Condensed"/>
                <a:ea typeface="Roboto Condensed"/>
                <a:cs typeface="Roboto Condensed"/>
                <a:sym typeface="Roboto Condensed"/>
              </a:rPr>
              <a:t>Planuri cadru învățământ gimnazial </a:t>
            </a:r>
            <a:endParaRPr sz="1350" b="1" dirty="0">
              <a:latin typeface="Roboto Condensed"/>
              <a:ea typeface="Roboto Condensed"/>
              <a:cs typeface="Roboto Condensed"/>
              <a:sym typeface="Roboto Condensed"/>
            </a:endParaRPr>
          </a:p>
          <a:p>
            <a:pPr>
              <a:lnSpc>
                <a:spcPct val="70000"/>
              </a:lnSpc>
              <a:spcBef>
                <a:spcPts val="0"/>
              </a:spcBef>
              <a:spcAft>
                <a:spcPts val="0"/>
              </a:spcAft>
            </a:pPr>
            <a:endParaRPr sz="1350" b="1" dirty="0">
              <a:latin typeface="Roboto Condensed"/>
              <a:ea typeface="Roboto Condensed"/>
              <a:cs typeface="Roboto Condensed"/>
              <a:sym typeface="Roboto Condensed"/>
            </a:endParaRPr>
          </a:p>
          <a:p>
            <a:pPr algn="just">
              <a:lnSpc>
                <a:spcPct val="107000"/>
              </a:lnSpc>
              <a:spcBef>
                <a:spcPts val="0"/>
              </a:spcBef>
              <a:spcAft>
                <a:spcPts val="0"/>
              </a:spcAft>
              <a:buClr>
                <a:srgbClr val="724108"/>
              </a:buClr>
              <a:buSzPts val="1800"/>
            </a:pPr>
            <a:r>
              <a:rPr lang="ro-RO" sz="1350" b="1" dirty="0">
                <a:latin typeface="Roboto Condensed"/>
                <a:ea typeface="Roboto Condensed"/>
                <a:cs typeface="Roboto Condensed"/>
                <a:sym typeface="Roboto Condensed"/>
              </a:rPr>
              <a:t>   </a:t>
            </a:r>
            <a:r>
              <a:rPr lang="ro-RO" sz="1350" dirty="0">
                <a:latin typeface="Times New Roman"/>
                <a:ea typeface="Times New Roman"/>
                <a:cs typeface="Times New Roman"/>
                <a:sym typeface="Times New Roman"/>
              </a:rPr>
              <a:t>https://rocnee.eu/index.php/dcee-oriz/curriculum-oriz/planuri-cadru-actuale/planuri-cadru-invatamant-gimnazial</a:t>
            </a:r>
            <a:endParaRPr sz="1350" u="sng" dirty="0">
              <a:latin typeface="Times New Roman"/>
              <a:ea typeface="Times New Roman"/>
              <a:cs typeface="Times New Roman"/>
              <a:sym typeface="Times New Roman"/>
            </a:endParaRPr>
          </a:p>
          <a:p>
            <a:pPr>
              <a:lnSpc>
                <a:spcPct val="70000"/>
              </a:lnSpc>
              <a:spcBef>
                <a:spcPts val="600"/>
              </a:spcBef>
              <a:spcAft>
                <a:spcPts val="0"/>
              </a:spcAft>
            </a:pPr>
            <a:endParaRPr sz="1350" b="1" dirty="0">
              <a:latin typeface="Roboto Condensed"/>
              <a:ea typeface="Roboto Condensed"/>
              <a:cs typeface="Roboto Condensed"/>
              <a:sym typeface="Roboto Condensed"/>
            </a:endParaRPr>
          </a:p>
          <a:p>
            <a:pPr>
              <a:lnSpc>
                <a:spcPct val="70000"/>
              </a:lnSpc>
              <a:spcBef>
                <a:spcPts val="0"/>
              </a:spcBef>
              <a:spcAft>
                <a:spcPts val="0"/>
              </a:spcAft>
            </a:pPr>
            <a:r>
              <a:rPr lang="ro-RO" sz="1350" b="1" dirty="0">
                <a:latin typeface="Roboto Condensed"/>
                <a:ea typeface="Roboto Condensed"/>
                <a:cs typeface="Roboto Condensed"/>
                <a:sym typeface="Roboto Condensed"/>
              </a:rPr>
              <a:t>2.  Planuri cadru învățământ liceal </a:t>
            </a:r>
            <a:endParaRPr sz="1350" dirty="0">
              <a:latin typeface="Times New Roman"/>
              <a:ea typeface="Times New Roman"/>
              <a:cs typeface="Times New Roman"/>
              <a:sym typeface="Times New Roman"/>
            </a:endParaRPr>
          </a:p>
          <a:p>
            <a:pPr>
              <a:lnSpc>
                <a:spcPct val="70000"/>
              </a:lnSpc>
              <a:spcBef>
                <a:spcPts val="0"/>
              </a:spcBef>
              <a:spcAft>
                <a:spcPts val="0"/>
              </a:spcAft>
            </a:pPr>
            <a:r>
              <a:rPr lang="ro-RO" sz="1350" b="1" dirty="0">
                <a:latin typeface="Times New Roman"/>
                <a:ea typeface="Times New Roman"/>
                <a:cs typeface="Times New Roman"/>
                <a:sym typeface="Times New Roman"/>
              </a:rPr>
              <a:t>                                                  </a:t>
            </a:r>
            <a:endParaRPr sz="1500" b="1" dirty="0">
              <a:latin typeface="Roboto Condensed"/>
              <a:ea typeface="Roboto Condensed"/>
              <a:cs typeface="Roboto Condensed"/>
              <a:sym typeface="Roboto Condensed"/>
            </a:endParaRPr>
          </a:p>
          <a:p>
            <a:pPr>
              <a:lnSpc>
                <a:spcPct val="70000"/>
              </a:lnSpc>
              <a:spcBef>
                <a:spcPts val="0"/>
              </a:spcBef>
              <a:spcAft>
                <a:spcPts val="0"/>
              </a:spcAft>
            </a:pPr>
            <a:endParaRPr sz="1350" dirty="0">
              <a:latin typeface="Times New Roman"/>
              <a:ea typeface="Times New Roman"/>
              <a:cs typeface="Times New Roman"/>
              <a:sym typeface="Times New Roman"/>
            </a:endParaRPr>
          </a:p>
          <a:p>
            <a:pPr marL="214313" indent="-214313" algn="just">
              <a:lnSpc>
                <a:spcPct val="107000"/>
              </a:lnSpc>
              <a:spcBef>
                <a:spcPts val="0"/>
              </a:spcBef>
              <a:spcAft>
                <a:spcPts val="0"/>
              </a:spcAft>
              <a:buClr>
                <a:schemeClr val="accent1"/>
              </a:buClr>
              <a:buSzPts val="1800"/>
              <a:buFont typeface="Arial"/>
              <a:buChar char="•"/>
            </a:pPr>
            <a:r>
              <a:rPr lang="ro-RO" sz="1350" b="1" dirty="0">
                <a:latin typeface="Roboto Condensed"/>
                <a:ea typeface="Roboto Condensed"/>
                <a:cs typeface="Roboto Condensed"/>
                <a:sym typeface="Roboto Condensed"/>
              </a:rPr>
              <a:t>O R D I N nr. 4.350/2025 privind aprobarea planurilor-cadru pentru învățământul liceal cu frecvență zi:</a:t>
            </a:r>
            <a:endParaRPr sz="1800" dirty="0"/>
          </a:p>
          <a:p>
            <a:pPr algn="just">
              <a:lnSpc>
                <a:spcPct val="107000"/>
              </a:lnSpc>
              <a:spcBef>
                <a:spcPts val="600"/>
              </a:spcBef>
              <a:spcAft>
                <a:spcPts val="0"/>
              </a:spcAft>
            </a:pPr>
            <a:r>
              <a:rPr lang="ro-RO" sz="1350" b="1" u="sng" dirty="0">
                <a:latin typeface="Roboto Condensed"/>
                <a:ea typeface="Roboto Condensed"/>
                <a:cs typeface="Roboto Condensed"/>
                <a:sym typeface="Roboto Condensed"/>
                <a:hlinkClick r:id="rId4">
                  <a:extLst>
                    <a:ext uri="{A12FA001-AC4F-418D-AE19-62706E023703}">
                      <ahyp:hlinkClr xmlns:ahyp="http://schemas.microsoft.com/office/drawing/2018/hyperlinkcolor" val="tx"/>
                    </a:ext>
                  </a:extLst>
                </a:hlinkClick>
              </a:rPr>
              <a:t>https://www.edu.ro/sites/default/files/_fi%C8%99iere/Legislatie/2025/OMEC_4350_2025/OMEC_4350_2025.pdf</a:t>
            </a:r>
            <a:endParaRPr sz="1350" b="1" dirty="0">
              <a:latin typeface="Roboto Condensed"/>
              <a:ea typeface="Roboto Condensed"/>
              <a:cs typeface="Roboto Condensed"/>
              <a:sym typeface="Roboto Condensed"/>
            </a:endParaRPr>
          </a:p>
          <a:p>
            <a:pPr>
              <a:lnSpc>
                <a:spcPct val="70000"/>
              </a:lnSpc>
              <a:spcBef>
                <a:spcPts val="600"/>
              </a:spcBef>
              <a:spcAft>
                <a:spcPts val="0"/>
              </a:spcAft>
            </a:pPr>
            <a:endParaRPr sz="1350" b="1" dirty="0">
              <a:solidFill>
                <a:srgbClr val="724108"/>
              </a:solidFill>
              <a:latin typeface="Roboto Condensed"/>
              <a:ea typeface="Roboto Condensed"/>
              <a:cs typeface="Roboto Condensed"/>
              <a:sym typeface="Roboto Condensed"/>
            </a:endParaRPr>
          </a:p>
          <a:p>
            <a:pPr>
              <a:lnSpc>
                <a:spcPct val="70000"/>
              </a:lnSpc>
              <a:spcBef>
                <a:spcPts val="0"/>
              </a:spcBef>
              <a:spcAft>
                <a:spcPts val="0"/>
              </a:spcAft>
              <a:buClr>
                <a:srgbClr val="FFFF99"/>
              </a:buClr>
              <a:buSzPts val="1800"/>
            </a:pPr>
            <a:endParaRPr sz="1350" b="1" dirty="0">
              <a:solidFill>
                <a:schemeClr val="dk1"/>
              </a:solidFill>
              <a:latin typeface="Times New Roman"/>
              <a:ea typeface="Times New Roman"/>
              <a:cs typeface="Times New Roman"/>
              <a:sym typeface="Times New Roman"/>
            </a:endParaRPr>
          </a:p>
        </p:txBody>
      </p:sp>
      <p:sp>
        <p:nvSpPr>
          <p:cNvPr id="127" name="Google Shape;127;p4"/>
          <p:cNvSpPr/>
          <p:nvPr/>
        </p:nvSpPr>
        <p:spPr>
          <a:xfrm>
            <a:off x="1458738" y="2630081"/>
            <a:ext cx="5909982" cy="376518"/>
          </a:xfrm>
          <a:prstGeom prst="roundRect">
            <a:avLst>
              <a:gd name="adj" fmla="val 16667"/>
            </a:avLst>
          </a:prstGeom>
          <a:solidFill>
            <a:srgbClr val="F4B469"/>
          </a:solidFill>
          <a:ln w="12700" cap="flat" cmpd="sng">
            <a:solidFill>
              <a:srgbClr val="8D895D"/>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ro-RO" sz="1500" b="1">
                <a:solidFill>
                  <a:schemeClr val="lt1"/>
                </a:solidFill>
                <a:latin typeface="Roboto Condensed"/>
                <a:ea typeface="Roboto Condensed"/>
                <a:cs typeface="Roboto Condensed"/>
                <a:sym typeface="Roboto Condensed"/>
              </a:rPr>
              <a:t>PLANURI CADRU </a:t>
            </a:r>
            <a:endParaRPr sz="1500" b="1">
              <a:solidFill>
                <a:schemeClr val="lt1"/>
              </a:solidFill>
              <a:latin typeface="Roboto Condensed"/>
              <a:ea typeface="Roboto Condensed"/>
              <a:cs typeface="Roboto Condensed"/>
              <a:sym typeface="Roboto Condensed"/>
            </a:endParaRPr>
          </a:p>
        </p:txBody>
      </p:sp>
      <p:sp>
        <p:nvSpPr>
          <p:cNvPr id="128" name="Google Shape;128;p4"/>
          <p:cNvSpPr/>
          <p:nvPr/>
        </p:nvSpPr>
        <p:spPr>
          <a:xfrm>
            <a:off x="1617009" y="958787"/>
            <a:ext cx="5909982" cy="579593"/>
          </a:xfrm>
          <a:prstGeom prst="roundRect">
            <a:avLst>
              <a:gd name="adj" fmla="val 16667"/>
            </a:avLst>
          </a:prstGeom>
          <a:solidFill>
            <a:srgbClr val="F4B469"/>
          </a:solidFill>
          <a:ln w="12700" cap="flat" cmpd="sng">
            <a:solidFill>
              <a:srgbClr val="8D895D"/>
            </a:solidFill>
            <a:prstDash val="solid"/>
            <a:miter lim="800000"/>
            <a:headEnd type="none" w="sm" len="sm"/>
            <a:tailEnd type="none" w="sm" len="sm"/>
          </a:ln>
        </p:spPr>
        <p:txBody>
          <a:bodyPr spcFirstLastPara="1" wrap="square" lIns="68569" tIns="34275" rIns="68569" bIns="34275" anchor="ctr" anchorCtr="0">
            <a:noAutofit/>
          </a:bodyPr>
          <a:lstStyle/>
          <a:p>
            <a:pPr>
              <a:spcBef>
                <a:spcPts val="0"/>
              </a:spcBef>
              <a:spcAft>
                <a:spcPts val="0"/>
              </a:spcAft>
              <a:buClr>
                <a:srgbClr val="FFFF99"/>
              </a:buClr>
              <a:buSzPts val="2400"/>
            </a:pPr>
            <a:r>
              <a:rPr lang="ro-RO" sz="1800" b="1">
                <a:solidFill>
                  <a:schemeClr val="lt1"/>
                </a:solidFill>
                <a:latin typeface="Roboto Condensed"/>
                <a:ea typeface="Roboto Condensed"/>
                <a:cs typeface="Roboto Condensed"/>
                <a:sym typeface="Roboto Condensed"/>
              </a:rPr>
              <a:t>                                DOCUMENTE CURRICULARE </a:t>
            </a:r>
            <a:endParaRPr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5"/>
          <p:cNvSpPr txBox="1"/>
          <p:nvPr/>
        </p:nvSpPr>
        <p:spPr>
          <a:xfrm>
            <a:off x="554557" y="992416"/>
            <a:ext cx="8922124" cy="276969"/>
          </a:xfrm>
          <a:prstGeom prst="rect">
            <a:avLst/>
          </a:prstGeom>
          <a:noFill/>
          <a:ln>
            <a:noFill/>
          </a:ln>
        </p:spPr>
        <p:txBody>
          <a:bodyPr spcFirstLastPara="1" wrap="square" lIns="68569" tIns="34275" rIns="68569" bIns="34275" anchor="t" anchorCtr="0">
            <a:spAutoFit/>
          </a:bodyPr>
          <a:lstStyle/>
          <a:p>
            <a:pPr>
              <a:spcBef>
                <a:spcPts val="0"/>
              </a:spcBef>
              <a:spcAft>
                <a:spcPts val="0"/>
              </a:spcAft>
            </a:pPr>
            <a:r>
              <a:rPr lang="ro-RO" sz="1350" b="1">
                <a:solidFill>
                  <a:srgbClr val="724108"/>
                </a:solidFill>
                <a:latin typeface="Roboto Condensed"/>
                <a:ea typeface="Roboto Condensed"/>
                <a:cs typeface="Roboto Condensed"/>
                <a:sym typeface="Roboto Condensed"/>
              </a:rPr>
              <a:t>3. Planuri-cadru, cursuri de zi și seral, învățământ liceal și profesional</a:t>
            </a:r>
            <a:endParaRPr sz="1350" b="1">
              <a:solidFill>
                <a:srgbClr val="724108"/>
              </a:solidFill>
              <a:latin typeface="Roboto Condensed"/>
              <a:ea typeface="Roboto Condensed"/>
              <a:cs typeface="Roboto Condensed"/>
              <a:sym typeface="Roboto Condensed"/>
            </a:endParaRPr>
          </a:p>
        </p:txBody>
      </p:sp>
      <p:sp>
        <p:nvSpPr>
          <p:cNvPr id="134" name="Google Shape;134;p5"/>
          <p:cNvSpPr txBox="1"/>
          <p:nvPr/>
        </p:nvSpPr>
        <p:spPr>
          <a:xfrm>
            <a:off x="1" y="1477568"/>
            <a:ext cx="9016253" cy="4131870"/>
          </a:xfrm>
          <a:prstGeom prst="rect">
            <a:avLst/>
          </a:prstGeom>
          <a:noFill/>
          <a:ln>
            <a:noFill/>
          </a:ln>
        </p:spPr>
        <p:txBody>
          <a:bodyPr spcFirstLastPara="1" wrap="square" lIns="68569" tIns="34275" rIns="68569" bIns="34275" anchor="t" anchorCtr="0">
            <a:spAutoFit/>
          </a:bodyPr>
          <a:lstStyle/>
          <a:p>
            <a:pPr marL="257175" indent="-257175" algn="just">
              <a:spcBef>
                <a:spcPts val="0"/>
              </a:spcBef>
              <a:spcAft>
                <a:spcPts val="0"/>
              </a:spcAft>
              <a:buClr>
                <a:srgbClr val="AB620D"/>
              </a:buClr>
              <a:buSzPts val="2400"/>
              <a:buFont typeface="Arial"/>
              <a:buChar char="•"/>
            </a:pPr>
            <a:r>
              <a:rPr lang="ro-RO" sz="1200" b="1" dirty="0">
                <a:latin typeface="Roboto Condensed"/>
                <a:ea typeface="Roboto Condensed"/>
                <a:cs typeface="Roboto Condensed"/>
                <a:sym typeface="Roboto Condensed"/>
              </a:rPr>
              <a:t>ORDIN nr. 3.410 din 16 martie 2009 </a:t>
            </a:r>
            <a:r>
              <a:rPr lang="ro-RO" sz="1200" dirty="0">
                <a:latin typeface="Roboto Condensed"/>
                <a:ea typeface="Roboto Condensed"/>
                <a:cs typeface="Roboto Condensed"/>
                <a:sym typeface="Roboto Condensed"/>
              </a:rPr>
              <a:t>privind aprobarea planurilor-cadru de învățământ pentru clasele a IX-a-a XII-a, filierele teoretică și vocațională, cursuri de zi.</a:t>
            </a:r>
            <a:endParaRPr sz="1200" dirty="0">
              <a:latin typeface="Roboto Condensed"/>
              <a:ea typeface="Roboto Condensed"/>
              <a:cs typeface="Roboto Condensed"/>
              <a:sym typeface="Roboto Condensed"/>
            </a:endParaRPr>
          </a:p>
          <a:p>
            <a:pPr marL="257175" indent="-257175" algn="just">
              <a:spcBef>
                <a:spcPts val="0"/>
              </a:spcBef>
              <a:spcAft>
                <a:spcPts val="0"/>
              </a:spcAft>
            </a:pPr>
            <a:endParaRPr sz="1200" dirty="0">
              <a:latin typeface="Roboto Condensed"/>
              <a:ea typeface="Roboto Condensed"/>
              <a:cs typeface="Roboto Condensed"/>
              <a:sym typeface="Roboto Condensed"/>
            </a:endParaRPr>
          </a:p>
          <a:p>
            <a:pPr marL="257175" indent="-257175" algn="just">
              <a:spcBef>
                <a:spcPts val="0"/>
              </a:spcBef>
              <a:spcAft>
                <a:spcPts val="0"/>
              </a:spcAft>
              <a:buClr>
                <a:srgbClr val="AB620D"/>
              </a:buClr>
              <a:buSzPts val="2400"/>
              <a:buFont typeface="Arial"/>
              <a:buChar char="•"/>
            </a:pPr>
            <a:r>
              <a:rPr lang="ro-RO" sz="1200" b="1" dirty="0">
                <a:latin typeface="Roboto Condensed"/>
                <a:ea typeface="Roboto Condensed"/>
                <a:cs typeface="Roboto Condensed"/>
                <a:sym typeface="Roboto Condensed"/>
              </a:rPr>
              <a:t>ORDIN nr. 3.411 din 16 martie 2009 </a:t>
            </a:r>
            <a:r>
              <a:rPr lang="ro-RO" sz="1200" dirty="0">
                <a:latin typeface="Roboto Condensed"/>
                <a:ea typeface="Roboto Condensed"/>
                <a:cs typeface="Roboto Condensed"/>
                <a:sym typeface="Roboto Condensed"/>
              </a:rPr>
              <a:t>privind aprobarea planurilor-cadru de </a:t>
            </a:r>
            <a:r>
              <a:rPr lang="ro-RO" sz="1200" dirty="0" err="1">
                <a:latin typeface="Roboto Condensed"/>
                <a:ea typeface="Roboto Condensed"/>
                <a:cs typeface="Roboto Condensed"/>
                <a:sym typeface="Roboto Condensed"/>
              </a:rPr>
              <a:t>învăţământ</a:t>
            </a:r>
            <a:r>
              <a:rPr lang="ro-RO" sz="1200" dirty="0">
                <a:latin typeface="Roboto Condensed"/>
                <a:ea typeface="Roboto Condensed"/>
                <a:cs typeface="Roboto Condensed"/>
                <a:sym typeface="Roboto Condensed"/>
              </a:rPr>
              <a:t> pentru clasa a IX-a, ciclul inferior al liceului, filiera tehnologică, </a:t>
            </a:r>
            <a:r>
              <a:rPr lang="ro-RO" sz="1200" dirty="0" err="1">
                <a:latin typeface="Roboto Condensed"/>
                <a:ea typeface="Roboto Condensed"/>
                <a:cs typeface="Roboto Condensed"/>
                <a:sym typeface="Roboto Condensed"/>
              </a:rPr>
              <a:t>învăţământ</a:t>
            </a:r>
            <a:r>
              <a:rPr lang="ro-RO" sz="1200" dirty="0">
                <a:latin typeface="Roboto Condensed"/>
                <a:ea typeface="Roboto Condensed"/>
                <a:cs typeface="Roboto Condensed"/>
                <a:sym typeface="Roboto Condensed"/>
              </a:rPr>
              <a:t> de zi </a:t>
            </a:r>
            <a:r>
              <a:rPr lang="ro-RO" sz="1200" dirty="0" err="1">
                <a:latin typeface="Roboto Condensed"/>
                <a:ea typeface="Roboto Condensed"/>
                <a:cs typeface="Roboto Condensed"/>
                <a:sym typeface="Roboto Condensed"/>
              </a:rPr>
              <a:t>şi</a:t>
            </a:r>
            <a:r>
              <a:rPr lang="ro-RO" sz="1200" dirty="0">
                <a:latin typeface="Roboto Condensed"/>
                <a:ea typeface="Roboto Condensed"/>
                <a:cs typeface="Roboto Condensed"/>
                <a:sym typeface="Roboto Condensed"/>
              </a:rPr>
              <a:t> </a:t>
            </a:r>
            <a:r>
              <a:rPr lang="ro-RO" sz="1200" dirty="0" err="1">
                <a:latin typeface="Roboto Condensed"/>
                <a:ea typeface="Roboto Condensed"/>
                <a:cs typeface="Roboto Condensed"/>
                <a:sym typeface="Roboto Condensed"/>
              </a:rPr>
              <a:t>învăţământ</a:t>
            </a:r>
            <a:r>
              <a:rPr lang="ro-RO" sz="1200" dirty="0">
                <a:latin typeface="Roboto Condensed"/>
                <a:ea typeface="Roboto Condensed"/>
                <a:cs typeface="Roboto Condensed"/>
                <a:sym typeface="Roboto Condensed"/>
              </a:rPr>
              <a:t> seral</a:t>
            </a:r>
            <a:endParaRPr sz="1800" dirty="0"/>
          </a:p>
          <a:p>
            <a:pPr marL="257175" indent="-257175" algn="just">
              <a:spcBef>
                <a:spcPts val="0"/>
              </a:spcBef>
              <a:spcAft>
                <a:spcPts val="0"/>
              </a:spcAft>
            </a:pPr>
            <a:endParaRPr sz="1200" dirty="0">
              <a:latin typeface="Roboto Condensed"/>
              <a:ea typeface="Roboto Condensed"/>
              <a:cs typeface="Roboto Condensed"/>
              <a:sym typeface="Roboto Condensed"/>
            </a:endParaRPr>
          </a:p>
          <a:p>
            <a:pPr marL="257175" indent="-257175" algn="just">
              <a:spcBef>
                <a:spcPts val="0"/>
              </a:spcBef>
              <a:spcAft>
                <a:spcPts val="0"/>
              </a:spcAft>
              <a:buClr>
                <a:srgbClr val="AB620D"/>
              </a:buClr>
              <a:buSzPts val="2400"/>
              <a:buFont typeface="Arial"/>
              <a:buChar char="•"/>
            </a:pPr>
            <a:r>
              <a:rPr lang="ro-RO" sz="1200" b="1" dirty="0">
                <a:latin typeface="Roboto Condensed"/>
                <a:ea typeface="Roboto Condensed"/>
                <a:cs typeface="Roboto Condensed"/>
                <a:sym typeface="Roboto Condensed"/>
              </a:rPr>
              <a:t>ORDIN nr. 3.412 din 16 martie 2009 </a:t>
            </a:r>
            <a:r>
              <a:rPr lang="ro-RO" sz="1200" dirty="0">
                <a:latin typeface="Roboto Condensed"/>
                <a:ea typeface="Roboto Condensed"/>
                <a:cs typeface="Roboto Condensed"/>
                <a:sym typeface="Roboto Condensed"/>
              </a:rPr>
              <a:t>privind aprobarea planurilor-cadru de </a:t>
            </a:r>
            <a:r>
              <a:rPr lang="ro-RO" sz="1200" dirty="0" err="1">
                <a:latin typeface="Roboto Condensed"/>
                <a:ea typeface="Roboto Condensed"/>
                <a:cs typeface="Roboto Condensed"/>
                <a:sym typeface="Roboto Condensed"/>
              </a:rPr>
              <a:t>învăţământ</a:t>
            </a:r>
            <a:r>
              <a:rPr lang="ro-RO" sz="1200" dirty="0">
                <a:latin typeface="Roboto Condensed"/>
                <a:ea typeface="Roboto Condensed"/>
                <a:cs typeface="Roboto Condensed"/>
                <a:sym typeface="Roboto Condensed"/>
              </a:rPr>
              <a:t> pentru clasa a X-a, </a:t>
            </a:r>
            <a:r>
              <a:rPr lang="ro-RO" sz="1200" dirty="0" err="1">
                <a:latin typeface="Roboto Condensed"/>
                <a:ea typeface="Roboto Condensed"/>
                <a:cs typeface="Roboto Condensed"/>
                <a:sym typeface="Roboto Condensed"/>
              </a:rPr>
              <a:t>şcoala</a:t>
            </a:r>
            <a:r>
              <a:rPr lang="ro-RO" sz="1200" dirty="0">
                <a:latin typeface="Roboto Condensed"/>
                <a:ea typeface="Roboto Condensed"/>
                <a:cs typeface="Roboto Condensed"/>
                <a:sym typeface="Roboto Condensed"/>
              </a:rPr>
              <a:t> de arte </a:t>
            </a:r>
            <a:r>
              <a:rPr lang="ro-RO" sz="1200" dirty="0" err="1">
                <a:latin typeface="Roboto Condensed"/>
                <a:ea typeface="Roboto Condensed"/>
                <a:cs typeface="Roboto Condensed"/>
                <a:sym typeface="Roboto Condensed"/>
              </a:rPr>
              <a:t>şi</a:t>
            </a:r>
            <a:r>
              <a:rPr lang="ro-RO" sz="1200" dirty="0">
                <a:latin typeface="Roboto Condensed"/>
                <a:ea typeface="Roboto Condensed"/>
                <a:cs typeface="Roboto Condensed"/>
                <a:sym typeface="Roboto Condensed"/>
              </a:rPr>
              <a:t> meserii, pentru clasa a X-a, ciclul inferior al liceului, filiera tehnologică, ruta directă de calificare, pentru clasa a XI-a, anul de completare, precum </a:t>
            </a:r>
            <a:r>
              <a:rPr lang="ro-RO" sz="1200" dirty="0" err="1">
                <a:latin typeface="Roboto Condensed"/>
                <a:ea typeface="Roboto Condensed"/>
                <a:cs typeface="Roboto Condensed"/>
                <a:sym typeface="Roboto Condensed"/>
              </a:rPr>
              <a:t>şi</a:t>
            </a:r>
            <a:r>
              <a:rPr lang="ro-RO" sz="1200" dirty="0">
                <a:latin typeface="Roboto Condensed"/>
                <a:ea typeface="Roboto Condensed"/>
                <a:cs typeface="Roboto Condensed"/>
                <a:sym typeface="Roboto Condensed"/>
              </a:rPr>
              <a:t> pentru clasele a XI-a-a XII-a </a:t>
            </a:r>
            <a:r>
              <a:rPr lang="ro-RO" sz="1200" dirty="0" err="1">
                <a:latin typeface="Roboto Condensed"/>
                <a:ea typeface="Roboto Condensed"/>
                <a:cs typeface="Roboto Condensed"/>
                <a:sym typeface="Roboto Condensed"/>
              </a:rPr>
              <a:t>şi</a:t>
            </a:r>
            <a:r>
              <a:rPr lang="ro-RO" sz="1200" dirty="0">
                <a:latin typeface="Roboto Condensed"/>
                <a:ea typeface="Roboto Condensed"/>
                <a:cs typeface="Roboto Condensed"/>
                <a:sym typeface="Roboto Condensed"/>
              </a:rPr>
              <a:t> a XII-a/a XIII-a, ciclul superior al liceului, filiera tehnologică, cursuri de zi </a:t>
            </a:r>
            <a:r>
              <a:rPr lang="ro-RO" sz="1200" dirty="0" err="1">
                <a:latin typeface="Roboto Condensed"/>
                <a:ea typeface="Roboto Condensed"/>
                <a:cs typeface="Roboto Condensed"/>
                <a:sym typeface="Roboto Condensed"/>
              </a:rPr>
              <a:t>şi</a:t>
            </a:r>
            <a:r>
              <a:rPr lang="ro-RO" sz="1200" dirty="0">
                <a:latin typeface="Roboto Condensed"/>
                <a:ea typeface="Roboto Condensed"/>
                <a:cs typeface="Roboto Condensed"/>
                <a:sym typeface="Roboto Condensed"/>
              </a:rPr>
              <a:t> seral</a:t>
            </a:r>
            <a:endParaRPr sz="1800" dirty="0"/>
          </a:p>
          <a:p>
            <a:pPr marL="257175" indent="-257175" algn="just">
              <a:spcBef>
                <a:spcPts val="0"/>
              </a:spcBef>
              <a:spcAft>
                <a:spcPts val="0"/>
              </a:spcAft>
            </a:pPr>
            <a:endParaRPr sz="1200" dirty="0">
              <a:latin typeface="Roboto Condensed"/>
              <a:ea typeface="Roboto Condensed"/>
              <a:cs typeface="Roboto Condensed"/>
              <a:sym typeface="Roboto Condensed"/>
            </a:endParaRPr>
          </a:p>
          <a:p>
            <a:pPr marL="257175" indent="-257175" algn="just">
              <a:spcBef>
                <a:spcPts val="0"/>
              </a:spcBef>
              <a:spcAft>
                <a:spcPts val="0"/>
              </a:spcAft>
              <a:buClr>
                <a:srgbClr val="AB620D"/>
              </a:buClr>
              <a:buSzPts val="2400"/>
              <a:buFont typeface="Arial"/>
              <a:buChar char="•"/>
            </a:pPr>
            <a:r>
              <a:rPr lang="ro-RO" sz="1200" b="1" dirty="0">
                <a:latin typeface="Roboto Condensed"/>
                <a:ea typeface="Roboto Condensed"/>
                <a:cs typeface="Roboto Condensed"/>
                <a:sym typeface="Roboto Condensed"/>
              </a:rPr>
              <a:t>ORDIN nr</a:t>
            </a:r>
            <a:r>
              <a:rPr lang="ro-RO" sz="1200" dirty="0">
                <a:latin typeface="Roboto Condensed"/>
                <a:ea typeface="Roboto Condensed"/>
                <a:cs typeface="Roboto Condensed"/>
                <a:sym typeface="Roboto Condensed"/>
              </a:rPr>
              <a:t>. </a:t>
            </a:r>
            <a:r>
              <a:rPr lang="ro-RO" sz="1200" b="1" dirty="0">
                <a:latin typeface="Roboto Condensed"/>
                <a:ea typeface="Roboto Condensed"/>
                <a:cs typeface="Roboto Condensed"/>
                <a:sym typeface="Roboto Condensed"/>
              </a:rPr>
              <a:t>7724 din 13 decembrie 2024 </a:t>
            </a:r>
            <a:r>
              <a:rPr lang="ro-RO" sz="1200" dirty="0">
                <a:latin typeface="Roboto Condensed"/>
                <a:ea typeface="Roboto Condensed"/>
                <a:cs typeface="Roboto Condensed"/>
                <a:sym typeface="Roboto Condensed"/>
              </a:rPr>
              <a:t>pentru modificarea Ordinului ministrului educației, cercetării și inovării nr. 3.412/2009 privind aprobarea planurilor-cadru de învățământ pentru clasa a X-a, școala de arte și meserii, pentru clasa a X-a, ciclul inferior al liceului, filiera tehnologică, ruta directă de calificare, pentru clasa a XI-a, anul de completare, precum și pentru clasele a XI-a—a XII-a și a XII-a/a XIII-a, ciclul superior al liceului, filiera tehnologică, cursuri de zi și seral</a:t>
            </a:r>
            <a:endParaRPr sz="1800" dirty="0"/>
          </a:p>
          <a:p>
            <a:pPr marL="257175" indent="-257175" algn="just">
              <a:spcBef>
                <a:spcPts val="0"/>
              </a:spcBef>
              <a:spcAft>
                <a:spcPts val="0"/>
              </a:spcAft>
            </a:pPr>
            <a:endParaRPr sz="1200" dirty="0">
              <a:latin typeface="Roboto Condensed"/>
              <a:ea typeface="Roboto Condensed"/>
              <a:cs typeface="Roboto Condensed"/>
              <a:sym typeface="Roboto Condensed"/>
            </a:endParaRPr>
          </a:p>
          <a:p>
            <a:pPr marL="257175" indent="-257175" algn="just">
              <a:spcBef>
                <a:spcPts val="0"/>
              </a:spcBef>
              <a:spcAft>
                <a:spcPts val="0"/>
              </a:spcAft>
              <a:buClr>
                <a:srgbClr val="AB620D"/>
              </a:buClr>
              <a:buSzPts val="2400"/>
              <a:buFont typeface="Arial"/>
              <a:buChar char="•"/>
            </a:pPr>
            <a:r>
              <a:rPr lang="ro-RO" sz="1200" b="1" dirty="0">
                <a:latin typeface="Roboto Condensed"/>
                <a:ea typeface="Roboto Condensed"/>
                <a:cs typeface="Roboto Condensed"/>
                <a:sym typeface="Roboto Condensed"/>
              </a:rPr>
              <a:t>ORDIN  nr. 4051/2006 </a:t>
            </a:r>
            <a:r>
              <a:rPr lang="ro-RO" sz="1200" dirty="0">
                <a:latin typeface="Roboto Condensed"/>
                <a:ea typeface="Roboto Condensed"/>
                <a:cs typeface="Roboto Condensed"/>
                <a:sym typeface="Roboto Condensed"/>
              </a:rPr>
              <a:t>pentru aprobarea planurilor cadru pentru învățământul seral. Pentru </a:t>
            </a:r>
            <a:r>
              <a:rPr lang="ro-RO" sz="1200" dirty="0" err="1">
                <a:latin typeface="Roboto Condensed"/>
                <a:ea typeface="Roboto Condensed"/>
                <a:cs typeface="Roboto Condensed"/>
                <a:sym typeface="Roboto Condensed"/>
              </a:rPr>
              <a:t>învăţământul</a:t>
            </a:r>
            <a:r>
              <a:rPr lang="ro-RO" sz="1200" dirty="0">
                <a:latin typeface="Roboto Condensed"/>
                <a:ea typeface="Roboto Condensed"/>
                <a:cs typeface="Roboto Condensed"/>
                <a:sym typeface="Roboto Condensed"/>
              </a:rPr>
              <a:t> seral, filiera tehnologică a liceului, prevederile OM nr. 4051/2006 cu privire la aprobarea planurilor-cadru, rămân valabile  pentru clasa a XIII-a.</a:t>
            </a:r>
            <a:endParaRPr sz="1800" dirty="0"/>
          </a:p>
          <a:p>
            <a:pPr algn="just">
              <a:spcBef>
                <a:spcPts val="0"/>
              </a:spcBef>
              <a:spcAft>
                <a:spcPts val="0"/>
              </a:spcAft>
            </a:pPr>
            <a:endParaRPr sz="1200" dirty="0">
              <a:latin typeface="Roboto Condensed"/>
              <a:ea typeface="Roboto Condensed"/>
              <a:cs typeface="Roboto Condensed"/>
              <a:sym typeface="Roboto Condensed"/>
            </a:endParaRPr>
          </a:p>
          <a:p>
            <a:pPr marL="257175" indent="-257175" algn="just">
              <a:spcBef>
                <a:spcPts val="0"/>
              </a:spcBef>
              <a:spcAft>
                <a:spcPts val="0"/>
              </a:spcAft>
              <a:buClr>
                <a:srgbClr val="AB620D"/>
              </a:buClr>
              <a:buSzPts val="2400"/>
              <a:buFont typeface="Arial"/>
              <a:buChar char="•"/>
            </a:pPr>
            <a:r>
              <a:rPr lang="ro-RO" sz="1200" b="1" dirty="0">
                <a:latin typeface="Roboto Condensed"/>
                <a:ea typeface="Roboto Condensed"/>
                <a:cs typeface="Roboto Condensed"/>
                <a:sym typeface="Roboto Condensed"/>
              </a:rPr>
              <a:t>OMEN</a:t>
            </a:r>
            <a:r>
              <a:rPr lang="ro-RO" sz="1200" dirty="0">
                <a:latin typeface="Roboto Condensed"/>
                <a:ea typeface="Roboto Condensed"/>
                <a:cs typeface="Roboto Condensed"/>
                <a:sym typeface="Roboto Condensed"/>
              </a:rPr>
              <a:t> </a:t>
            </a:r>
            <a:r>
              <a:rPr lang="ro-RO" sz="1200" b="1" dirty="0">
                <a:latin typeface="Roboto Condensed"/>
                <a:ea typeface="Roboto Condensed"/>
                <a:cs typeface="Roboto Condensed"/>
                <a:sym typeface="Roboto Condensed"/>
              </a:rPr>
              <a:t>3152/2014 </a:t>
            </a:r>
            <a:r>
              <a:rPr lang="ro-RO" sz="1200" dirty="0">
                <a:latin typeface="Roboto Condensed"/>
                <a:ea typeface="Roboto Condensed"/>
                <a:cs typeface="Roboto Condensed"/>
                <a:sym typeface="Roboto Condensed"/>
              </a:rPr>
              <a:t>privind aprobarea planurilor-cadru de </a:t>
            </a:r>
            <a:r>
              <a:rPr lang="ro-RO" sz="1200" dirty="0" err="1">
                <a:latin typeface="Roboto Condensed"/>
                <a:ea typeface="Roboto Condensed"/>
                <a:cs typeface="Roboto Condensed"/>
                <a:sym typeface="Roboto Condensed"/>
              </a:rPr>
              <a:t>invăţământ</a:t>
            </a:r>
            <a:r>
              <a:rPr lang="ro-RO" sz="1200" dirty="0">
                <a:latin typeface="Roboto Condensed"/>
                <a:ea typeface="Roboto Condensed"/>
                <a:cs typeface="Roboto Condensed"/>
                <a:sym typeface="Roboto Condensed"/>
              </a:rPr>
              <a:t> pentru </a:t>
            </a:r>
            <a:r>
              <a:rPr lang="ro-RO" sz="1200" dirty="0" err="1">
                <a:latin typeface="Roboto Condensed"/>
                <a:ea typeface="Roboto Condensed"/>
                <a:cs typeface="Roboto Condensed"/>
                <a:sym typeface="Roboto Condensed"/>
              </a:rPr>
              <a:t>învatamantul</a:t>
            </a:r>
            <a:r>
              <a:rPr lang="ro-RO" sz="1200" dirty="0">
                <a:latin typeface="Roboto Condensed"/>
                <a:ea typeface="Roboto Condensed"/>
                <a:cs typeface="Roboto Condensed"/>
                <a:sym typeface="Roboto Condensed"/>
              </a:rPr>
              <a:t> profesional de 3 ani.</a:t>
            </a:r>
            <a:endParaRPr sz="1800" dirty="0"/>
          </a:p>
          <a:p>
            <a:pPr algn="just">
              <a:spcBef>
                <a:spcPts val="0"/>
              </a:spcBef>
              <a:spcAft>
                <a:spcPts val="0"/>
              </a:spcAft>
            </a:pPr>
            <a:endParaRPr sz="1200" dirty="0">
              <a:latin typeface="Roboto Condensed"/>
              <a:ea typeface="Roboto Condensed"/>
              <a:cs typeface="Roboto Condensed"/>
              <a:sym typeface="Roboto Condensed"/>
            </a:endParaRPr>
          </a:p>
          <a:p>
            <a:pPr marL="257175" indent="-257175" algn="just">
              <a:spcBef>
                <a:spcPts val="0"/>
              </a:spcBef>
              <a:spcAft>
                <a:spcPts val="0"/>
              </a:spcAft>
              <a:buClr>
                <a:srgbClr val="AB620D"/>
              </a:buClr>
              <a:buSzPts val="2400"/>
              <a:buFont typeface="Arial"/>
              <a:buChar char="•"/>
            </a:pPr>
            <a:r>
              <a:rPr lang="ro-RO" sz="1200" b="1" dirty="0">
                <a:latin typeface="Roboto Condensed"/>
                <a:ea typeface="Roboto Condensed"/>
                <a:cs typeface="Roboto Condensed"/>
                <a:sym typeface="Roboto Condensed"/>
              </a:rPr>
              <a:t>OMEN</a:t>
            </a:r>
            <a:r>
              <a:rPr lang="ro-RO" sz="1200" dirty="0">
                <a:latin typeface="Roboto Condensed"/>
                <a:ea typeface="Roboto Condensed"/>
                <a:cs typeface="Roboto Condensed"/>
                <a:sym typeface="Roboto Condensed"/>
              </a:rPr>
              <a:t> </a:t>
            </a:r>
            <a:r>
              <a:rPr lang="ro-RO" sz="1200" b="1" dirty="0">
                <a:latin typeface="Roboto Condensed"/>
                <a:ea typeface="Roboto Condensed"/>
                <a:cs typeface="Roboto Condensed"/>
                <a:sym typeface="Roboto Condensed"/>
              </a:rPr>
              <a:t>3218/2014</a:t>
            </a:r>
            <a:r>
              <a:rPr lang="ro-RO" sz="1200" dirty="0">
                <a:latin typeface="Roboto Condensed"/>
                <a:ea typeface="Roboto Condensed"/>
                <a:cs typeface="Roboto Condensed"/>
                <a:sym typeface="Roboto Condensed"/>
              </a:rPr>
              <a:t> privind aprobarea planului-cadru de </a:t>
            </a:r>
            <a:r>
              <a:rPr lang="ro-RO" sz="1200" dirty="0" err="1">
                <a:latin typeface="Roboto Condensed"/>
                <a:ea typeface="Roboto Condensed"/>
                <a:cs typeface="Roboto Condensed"/>
                <a:sym typeface="Roboto Condensed"/>
              </a:rPr>
              <a:t>inv</a:t>
            </a:r>
            <a:r>
              <a:rPr lang="ro-RO" sz="1200" dirty="0">
                <a:latin typeface="Roboto Condensed"/>
                <a:ea typeface="Roboto Condensed"/>
                <a:cs typeface="Roboto Condensed"/>
                <a:sym typeface="Roboto Condensed"/>
              </a:rPr>
              <a:t> pentru </a:t>
            </a:r>
            <a:r>
              <a:rPr lang="ro-RO" sz="1200" dirty="0" err="1">
                <a:latin typeface="Roboto Condensed"/>
                <a:ea typeface="Roboto Condensed"/>
                <a:cs typeface="Roboto Condensed"/>
                <a:sym typeface="Roboto Condensed"/>
              </a:rPr>
              <a:t>invatamantul</a:t>
            </a:r>
            <a:r>
              <a:rPr lang="ro-RO" sz="1200" dirty="0">
                <a:latin typeface="Roboto Condensed"/>
                <a:ea typeface="Roboto Condensed"/>
                <a:cs typeface="Roboto Condensed"/>
                <a:sym typeface="Roboto Condensed"/>
              </a:rPr>
              <a:t> profesional special.</a:t>
            </a:r>
            <a:endParaRPr sz="1800" dirty="0"/>
          </a:p>
          <a:p>
            <a:pPr algn="just">
              <a:spcBef>
                <a:spcPts val="0"/>
              </a:spcBef>
              <a:spcAft>
                <a:spcPts val="0"/>
              </a:spcAft>
            </a:pPr>
            <a:endParaRPr sz="1200" dirty="0">
              <a:solidFill>
                <a:srgbClr val="AB620D"/>
              </a:solidFill>
              <a:latin typeface="Roboto Condensed"/>
              <a:ea typeface="Roboto Condensed"/>
              <a:cs typeface="Roboto Condensed"/>
              <a:sym typeface="Roboto Condensed"/>
            </a:endParaRPr>
          </a:p>
        </p:txBody>
      </p:sp>
      <p:sp>
        <p:nvSpPr>
          <p:cNvPr id="135" name="Google Shape;135;p5" descr="Molecule și Formule De Fond Pentru Chimie Stock Vector - Ilustrare din  izolat, fundal: 24595665"/>
          <p:cNvSpPr/>
          <p:nvPr/>
        </p:nvSpPr>
        <p:spPr>
          <a:xfrm>
            <a:off x="4457700" y="3314700"/>
            <a:ext cx="228600" cy="2286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p:nvPr/>
        </p:nvSpPr>
        <p:spPr>
          <a:xfrm>
            <a:off x="1771651" y="943850"/>
            <a:ext cx="5909982" cy="376518"/>
          </a:xfrm>
          <a:prstGeom prst="roundRect">
            <a:avLst>
              <a:gd name="adj" fmla="val 16667"/>
            </a:avLst>
          </a:prstGeom>
          <a:solidFill>
            <a:srgbClr val="F4B469"/>
          </a:solidFill>
          <a:ln w="12700" cap="flat" cmpd="sng">
            <a:solidFill>
              <a:srgbClr val="8D895D"/>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ro-RO" sz="1500" b="1">
                <a:solidFill>
                  <a:schemeClr val="lt1"/>
                </a:solidFill>
                <a:latin typeface="Roboto Condensed"/>
                <a:ea typeface="Roboto Condensed"/>
                <a:cs typeface="Roboto Condensed"/>
                <a:sym typeface="Roboto Condensed"/>
              </a:rPr>
              <a:t>Programe școlare  </a:t>
            </a:r>
            <a:endParaRPr sz="1500" b="1">
              <a:solidFill>
                <a:schemeClr val="lt1"/>
              </a:solidFill>
              <a:latin typeface="Roboto Condensed"/>
              <a:ea typeface="Roboto Condensed"/>
              <a:cs typeface="Roboto Condensed"/>
              <a:sym typeface="Roboto Condensed"/>
            </a:endParaRPr>
          </a:p>
        </p:txBody>
      </p:sp>
      <p:sp>
        <p:nvSpPr>
          <p:cNvPr id="142" name="Google Shape;142;p6"/>
          <p:cNvSpPr txBox="1"/>
          <p:nvPr/>
        </p:nvSpPr>
        <p:spPr>
          <a:xfrm>
            <a:off x="576072" y="2159603"/>
            <a:ext cx="8291322" cy="2562210"/>
          </a:xfrm>
          <a:prstGeom prst="rect">
            <a:avLst/>
          </a:prstGeom>
          <a:noFill/>
          <a:ln>
            <a:noFill/>
          </a:ln>
        </p:spPr>
        <p:txBody>
          <a:bodyPr spcFirstLastPara="1" wrap="square" lIns="68569" tIns="34275" rIns="68569" bIns="34275" anchor="t" anchorCtr="0">
            <a:spAutoFit/>
          </a:bodyPr>
          <a:lstStyle/>
          <a:p>
            <a:pPr>
              <a:spcBef>
                <a:spcPts val="0"/>
              </a:spcBef>
              <a:spcAft>
                <a:spcPts val="0"/>
              </a:spcAft>
            </a:pPr>
            <a:r>
              <a:rPr lang="ro-RO" sz="1350" b="1" dirty="0">
                <a:solidFill>
                  <a:srgbClr val="AB620D"/>
                </a:solidFill>
                <a:latin typeface="Roboto Condensed"/>
                <a:ea typeface="Roboto Condensed"/>
                <a:cs typeface="Roboto Condensed"/>
                <a:sym typeface="Roboto Condensed"/>
              </a:rPr>
              <a:t>                                 </a:t>
            </a:r>
            <a:r>
              <a:rPr lang="ro-RO" sz="1350" b="1" dirty="0">
                <a:solidFill>
                  <a:srgbClr val="724108"/>
                </a:solidFill>
                <a:latin typeface="Roboto Condensed"/>
                <a:ea typeface="Roboto Condensed"/>
                <a:cs typeface="Roboto Condensed"/>
                <a:sym typeface="Roboto Condensed"/>
              </a:rPr>
              <a:t>Gimnaziu </a:t>
            </a:r>
            <a:endParaRPr sz="1800" dirty="0"/>
          </a:p>
          <a:p>
            <a:pPr>
              <a:spcBef>
                <a:spcPts val="0"/>
              </a:spcBef>
              <a:spcAft>
                <a:spcPts val="0"/>
              </a:spcAft>
            </a:pPr>
            <a:endParaRPr sz="1350" dirty="0">
              <a:solidFill>
                <a:srgbClr val="AB620D"/>
              </a:solidFill>
              <a:latin typeface="Roboto Condensed"/>
              <a:ea typeface="Roboto Condensed"/>
              <a:cs typeface="Roboto Condensed"/>
              <a:sym typeface="Roboto Condensed"/>
            </a:endParaRPr>
          </a:p>
          <a:p>
            <a:pPr marL="214313" indent="-214313">
              <a:spcBef>
                <a:spcPts val="0"/>
              </a:spcBef>
              <a:spcAft>
                <a:spcPts val="0"/>
              </a:spcAft>
              <a:buClr>
                <a:srgbClr val="A39B4E"/>
              </a:buClr>
              <a:buSzPts val="1800"/>
              <a:buFont typeface="Arial"/>
              <a:buChar char="•"/>
            </a:pPr>
            <a:r>
              <a:rPr lang="ro-RO" sz="1350" b="1" dirty="0">
                <a:latin typeface="Roboto Condensed"/>
                <a:ea typeface="Roboto Condensed"/>
                <a:cs typeface="Roboto Condensed"/>
                <a:sym typeface="Roboto Condensed"/>
              </a:rPr>
              <a:t>ORDIN nr. 3393/ 2017</a:t>
            </a:r>
            <a:r>
              <a:rPr lang="ro-RO" sz="1350" dirty="0">
                <a:latin typeface="Roboto Condensed"/>
                <a:ea typeface="Roboto Condensed"/>
                <a:cs typeface="Roboto Condensed"/>
                <a:sym typeface="Roboto Condensed"/>
              </a:rPr>
              <a:t>- pentru aprobarea programelor școlare  – învățământ gimnazial </a:t>
            </a:r>
            <a:endParaRPr sz="1800" dirty="0"/>
          </a:p>
          <a:p>
            <a:pPr>
              <a:spcBef>
                <a:spcPts val="0"/>
              </a:spcBef>
              <a:spcAft>
                <a:spcPts val="0"/>
              </a:spcAft>
            </a:pPr>
            <a:r>
              <a:rPr lang="ro-RO" sz="1350" dirty="0">
                <a:latin typeface="Roboto Condensed"/>
                <a:ea typeface="Roboto Condensed"/>
                <a:cs typeface="Roboto Condensed"/>
                <a:sym typeface="Roboto Condensed"/>
              </a:rPr>
              <a:t>    Adresa : </a:t>
            </a:r>
            <a:endParaRPr sz="1800" dirty="0"/>
          </a:p>
          <a:p>
            <a:pPr>
              <a:spcBef>
                <a:spcPts val="0"/>
              </a:spcBef>
              <a:spcAft>
                <a:spcPts val="0"/>
              </a:spcAft>
            </a:pPr>
            <a:r>
              <a:rPr lang="ro-RO" sz="1350" dirty="0">
                <a:latin typeface="Roboto Condensed"/>
                <a:ea typeface="Roboto Condensed"/>
                <a:cs typeface="Roboto Condensed"/>
                <a:sym typeface="Roboto Condensed"/>
              </a:rPr>
              <a:t> </a:t>
            </a:r>
            <a:r>
              <a:rPr lang="ro-RO" sz="1350" u="sng" dirty="0">
                <a:latin typeface="Roboto Condensed"/>
                <a:ea typeface="Roboto Condensed"/>
                <a:cs typeface="Roboto Condensed"/>
                <a:sym typeface="Roboto Condensed"/>
                <a:hlinkClick r:id="rId3">
                  <a:extLst>
                    <a:ext uri="{A12FA001-AC4F-418D-AE19-62706E023703}">
                      <ahyp:hlinkClr xmlns:ahyp="http://schemas.microsoft.com/office/drawing/2018/hyperlinkcolor" val="tx"/>
                    </a:ext>
                  </a:extLst>
                </a:hlinkClick>
              </a:rPr>
              <a:t>https://rocnee.eu/images/rocnee/fisiere/planuri-cadru/gimnazial/2024/PCI_PS_%C3%8ENV_GIMNAZIAL.pdf</a:t>
            </a:r>
            <a:endParaRPr sz="1350" dirty="0">
              <a:latin typeface="Roboto Condensed"/>
              <a:ea typeface="Roboto Condensed"/>
              <a:cs typeface="Roboto Condensed"/>
              <a:sym typeface="Roboto Condensed"/>
            </a:endParaRPr>
          </a:p>
          <a:p>
            <a:pPr>
              <a:spcBef>
                <a:spcPts val="0"/>
              </a:spcBef>
              <a:spcAft>
                <a:spcPts val="0"/>
              </a:spcAft>
            </a:pPr>
            <a:endParaRPr sz="1350" dirty="0">
              <a:solidFill>
                <a:srgbClr val="22262A"/>
              </a:solidFill>
              <a:latin typeface="Roboto Condensed"/>
              <a:ea typeface="Roboto Condensed"/>
              <a:cs typeface="Roboto Condensed"/>
              <a:sym typeface="Roboto Condensed"/>
            </a:endParaRPr>
          </a:p>
          <a:p>
            <a:pPr>
              <a:spcBef>
                <a:spcPts val="0"/>
              </a:spcBef>
              <a:spcAft>
                <a:spcPts val="0"/>
              </a:spcAft>
            </a:pPr>
            <a:r>
              <a:rPr lang="ro-RO" sz="1350" dirty="0">
                <a:solidFill>
                  <a:srgbClr val="22262A"/>
                </a:solidFill>
                <a:latin typeface="Roboto Condensed"/>
                <a:ea typeface="Roboto Condensed"/>
                <a:cs typeface="Roboto Condensed"/>
                <a:sym typeface="Roboto Condensed"/>
              </a:rPr>
              <a:t>                               </a:t>
            </a:r>
            <a:endParaRPr sz="1800" dirty="0"/>
          </a:p>
          <a:p>
            <a:pPr>
              <a:spcBef>
                <a:spcPts val="0"/>
              </a:spcBef>
              <a:spcAft>
                <a:spcPts val="0"/>
              </a:spcAft>
            </a:pPr>
            <a:r>
              <a:rPr lang="ro-RO" sz="1350" dirty="0">
                <a:solidFill>
                  <a:srgbClr val="22262A"/>
                </a:solidFill>
                <a:latin typeface="Roboto Condensed"/>
                <a:ea typeface="Roboto Condensed"/>
                <a:cs typeface="Roboto Condensed"/>
                <a:sym typeface="Roboto Condensed"/>
              </a:rPr>
              <a:t>                                   </a:t>
            </a:r>
            <a:r>
              <a:rPr lang="ro-RO" sz="1350" b="1" dirty="0">
                <a:solidFill>
                  <a:srgbClr val="724108"/>
                </a:solidFill>
                <a:latin typeface="Roboto Condensed"/>
                <a:ea typeface="Roboto Condensed"/>
                <a:cs typeface="Roboto Condensed"/>
                <a:sym typeface="Roboto Condensed"/>
              </a:rPr>
              <a:t>Liceu </a:t>
            </a:r>
            <a:endParaRPr sz="1800" dirty="0"/>
          </a:p>
          <a:p>
            <a:pPr>
              <a:spcBef>
                <a:spcPts val="0"/>
              </a:spcBef>
              <a:spcAft>
                <a:spcPts val="0"/>
              </a:spcAft>
            </a:pPr>
            <a:r>
              <a:rPr lang="ro-RO" sz="1350" b="1" dirty="0">
                <a:solidFill>
                  <a:srgbClr val="AB620D"/>
                </a:solidFill>
                <a:latin typeface="Roboto Condensed"/>
                <a:ea typeface="Roboto Condensed"/>
                <a:cs typeface="Roboto Condensed"/>
                <a:sym typeface="Roboto Condensed"/>
              </a:rPr>
              <a:t>            </a:t>
            </a:r>
            <a:endParaRPr sz="1200" b="1" i="1" u="sng" dirty="0">
              <a:solidFill>
                <a:schemeClr val="dk1"/>
              </a:solidFill>
              <a:latin typeface="Roboto Condensed"/>
              <a:ea typeface="Roboto Condensed"/>
              <a:cs typeface="Roboto Condensed"/>
              <a:sym typeface="Roboto Condensed"/>
            </a:endParaRPr>
          </a:p>
          <a:p>
            <a:pPr marL="214313" indent="-214313">
              <a:lnSpc>
                <a:spcPct val="150000"/>
              </a:lnSpc>
              <a:spcBef>
                <a:spcPts val="0"/>
              </a:spcBef>
              <a:spcAft>
                <a:spcPts val="0"/>
              </a:spcAft>
              <a:buClr>
                <a:schemeClr val="accent1"/>
              </a:buClr>
              <a:buSzPts val="1800"/>
              <a:buFont typeface="Arial"/>
              <a:buChar char="•"/>
            </a:pPr>
            <a:r>
              <a:rPr lang="ro-RO" sz="1350" u="sng" dirty="0">
                <a:latin typeface="Roboto Condensed"/>
                <a:ea typeface="Roboto Condensed"/>
                <a:cs typeface="Roboto Condensed"/>
                <a:sym typeface="Roboto Condensed"/>
                <a:hlinkClick r:id="rId4">
                  <a:extLst>
                    <a:ext uri="{A12FA001-AC4F-418D-AE19-62706E023703}">
                      <ahyp:hlinkClr xmlns:ahyp="http://schemas.microsoft.com/office/drawing/2018/hyperlinkcolor" val="tx"/>
                    </a:ext>
                  </a:extLst>
                </a:hlinkClick>
              </a:rPr>
              <a:t>https://rocnee.eu/index.php/dcee-oriz/curriculum-oriz/programe-scolare-front/planuri-cadru-de-invatamant-si-programe-scolare-invatamant-liceal-2023-docx</a:t>
            </a:r>
            <a:endParaRPr sz="1350" dirty="0">
              <a:latin typeface="Roboto Condensed"/>
              <a:ea typeface="Roboto Condensed"/>
              <a:cs typeface="Roboto Condensed"/>
              <a:sym typeface="Roboto Condense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7"/>
          <p:cNvSpPr txBox="1"/>
          <p:nvPr/>
        </p:nvSpPr>
        <p:spPr>
          <a:xfrm>
            <a:off x="1" y="1543050"/>
            <a:ext cx="9143999" cy="3704189"/>
          </a:xfrm>
          <a:prstGeom prst="rect">
            <a:avLst/>
          </a:prstGeom>
          <a:noFill/>
          <a:ln>
            <a:noFill/>
          </a:ln>
        </p:spPr>
        <p:txBody>
          <a:bodyPr spcFirstLastPara="1" wrap="square" lIns="68569" tIns="34275" rIns="68569" bIns="34275" anchor="t" anchorCtr="0">
            <a:spAutoFit/>
          </a:bodyPr>
          <a:lstStyle/>
          <a:p>
            <a:pPr>
              <a:spcBef>
                <a:spcPts val="0"/>
              </a:spcBef>
              <a:spcAft>
                <a:spcPts val="0"/>
              </a:spcAft>
            </a:pPr>
            <a:endParaRPr sz="1350" dirty="0">
              <a:solidFill>
                <a:schemeClr val="dk1"/>
              </a:solidFill>
              <a:latin typeface="Calibri"/>
              <a:ea typeface="Calibri"/>
              <a:cs typeface="Calibri"/>
              <a:sym typeface="Calibri"/>
            </a:endParaRPr>
          </a:p>
          <a:p>
            <a:pPr>
              <a:lnSpc>
                <a:spcPct val="145833"/>
              </a:lnSpc>
              <a:spcBef>
                <a:spcPts val="0"/>
              </a:spcBef>
              <a:spcAft>
                <a:spcPts val="0"/>
              </a:spcAft>
              <a:buClr>
                <a:schemeClr val="accent1"/>
              </a:buClr>
              <a:buSzPts val="1800"/>
            </a:pPr>
            <a:r>
              <a:rPr lang="ro-RO" sz="1350" b="1" dirty="0">
                <a:latin typeface="Times New Roman"/>
                <a:ea typeface="Times New Roman"/>
                <a:cs typeface="Times New Roman"/>
                <a:sym typeface="Times New Roman"/>
              </a:rPr>
              <a:t>OMEC nr. 4.350/2025 privind aprobarea planurilor-cadru pentru învățământul liceal cu frecvență zi</a:t>
            </a:r>
            <a:endParaRPr sz="1800" dirty="0"/>
          </a:p>
          <a:p>
            <a:pPr algn="just">
              <a:spcBef>
                <a:spcPts val="600"/>
              </a:spcBef>
              <a:spcAft>
                <a:spcPts val="0"/>
              </a:spcAft>
            </a:pPr>
            <a:r>
              <a:rPr lang="ro-RO" sz="1200" dirty="0">
                <a:latin typeface="Roboto Condensed"/>
                <a:ea typeface="Roboto Condensed"/>
                <a:cs typeface="Roboto Condensed"/>
                <a:sym typeface="Roboto Condensed"/>
              </a:rPr>
              <a:t>    Art.40 </a:t>
            </a:r>
            <a:endParaRPr sz="1800" dirty="0"/>
          </a:p>
          <a:p>
            <a:pPr algn="just">
              <a:spcBef>
                <a:spcPts val="600"/>
              </a:spcBef>
              <a:spcAft>
                <a:spcPts val="0"/>
              </a:spcAft>
            </a:pPr>
            <a:r>
              <a:rPr lang="ro-RO" sz="1200" dirty="0">
                <a:latin typeface="Roboto Condensed"/>
                <a:ea typeface="Roboto Condensed"/>
                <a:cs typeface="Roboto Condensed"/>
                <a:sym typeface="Roboto Condensed"/>
              </a:rPr>
              <a:t>(1)  În anul școlar 2025-2026, pentru învățământul liceal și cel profesional se mențin în aplicare planurile-cadru valabile în anul școlar 2024-2025. </a:t>
            </a:r>
            <a:endParaRPr sz="1800" dirty="0"/>
          </a:p>
          <a:p>
            <a:pPr algn="just">
              <a:spcBef>
                <a:spcPts val="600"/>
              </a:spcBef>
              <a:spcAft>
                <a:spcPts val="0"/>
              </a:spcAft>
            </a:pPr>
            <a:r>
              <a:rPr lang="ro-RO" sz="1200" dirty="0">
                <a:latin typeface="Roboto Condensed"/>
                <a:ea typeface="Roboto Condensed"/>
                <a:cs typeface="Roboto Condensed"/>
                <a:sym typeface="Roboto Condensed"/>
              </a:rPr>
              <a:t>(2) În anul școlar 2026-2027, pentru clasa a IX-a, învățământ liceal, forma cu frecvență zi, se aplică planurile-cadru aprobate prin anexele nr. 2-38 ale prezentului ordin, iar pentru clasele a X-a, a XI-a și a XII-a, învățământ liceal, forma cu frecvență zi, respectiv clasele a X-a și a </a:t>
            </a:r>
            <a:r>
              <a:rPr lang="ro-RO" sz="1200" dirty="0" err="1">
                <a:latin typeface="Roboto Condensed"/>
                <a:ea typeface="Roboto Condensed"/>
                <a:cs typeface="Roboto Condensed"/>
                <a:sym typeface="Roboto Condensed"/>
              </a:rPr>
              <a:t>XIa</a:t>
            </a:r>
            <a:r>
              <a:rPr lang="ro-RO" sz="1200" dirty="0">
                <a:latin typeface="Roboto Condensed"/>
                <a:ea typeface="Roboto Condensed"/>
                <a:cs typeface="Roboto Condensed"/>
                <a:sym typeface="Roboto Condensed"/>
              </a:rPr>
              <a:t>, învățământ profesional, rămân în aplicare planurile-cadru valabile în anul școlar 2024-2025. </a:t>
            </a:r>
            <a:endParaRPr sz="1800" dirty="0"/>
          </a:p>
          <a:p>
            <a:pPr algn="just">
              <a:spcBef>
                <a:spcPts val="600"/>
              </a:spcBef>
              <a:spcAft>
                <a:spcPts val="0"/>
              </a:spcAft>
            </a:pPr>
            <a:r>
              <a:rPr lang="ro-RO" sz="1200" dirty="0">
                <a:latin typeface="Roboto Condensed"/>
                <a:ea typeface="Roboto Condensed"/>
                <a:cs typeface="Roboto Condensed"/>
                <a:sym typeface="Roboto Condensed"/>
              </a:rPr>
              <a:t>(3) În anul școlar 2027-2028, pentru clasele a IX-a și a X-a, învățământ liceal, forma cu frecvență zi, se aplică planurile-cadru aprobate prin anexele nr. 2-38 ale prezentului ordin, iar pentru clasele a XI-a și a XII-a, învățământ liceal, forma cu frecvență zi, respectiv clasa a XI-a, învățământ profesional, rămân în aplicare planurile-cadru valabile în anul școlar 2024-2025. </a:t>
            </a:r>
            <a:endParaRPr sz="1800" dirty="0"/>
          </a:p>
          <a:p>
            <a:pPr algn="just">
              <a:spcBef>
                <a:spcPts val="600"/>
              </a:spcBef>
              <a:spcAft>
                <a:spcPts val="0"/>
              </a:spcAft>
            </a:pPr>
            <a:r>
              <a:rPr lang="ro-RO" sz="1200" dirty="0">
                <a:latin typeface="Roboto Condensed"/>
                <a:ea typeface="Roboto Condensed"/>
                <a:cs typeface="Roboto Condensed"/>
                <a:sym typeface="Roboto Condensed"/>
              </a:rPr>
              <a:t>(4) În anul școlar 2028-2029, pentru clasele a IX-a, a X-a și a XI-a, învățământ liceal, forma cu frecvență zi, se aplică planurile-cadru aprobate prin anexele nr. 2-38 ale prezentului ordin, iar pentru clasa a XII-a, învățământ liceal, forma cu frecvență zi, rămân în aplicare </a:t>
            </a:r>
            <a:r>
              <a:rPr lang="ro-RO" sz="1200" dirty="0" err="1">
                <a:latin typeface="Roboto Condensed"/>
                <a:ea typeface="Roboto Condensed"/>
                <a:cs typeface="Roboto Condensed"/>
                <a:sym typeface="Roboto Condensed"/>
              </a:rPr>
              <a:t>planurilecadru</a:t>
            </a:r>
            <a:r>
              <a:rPr lang="ro-RO" sz="1200" dirty="0">
                <a:latin typeface="Roboto Condensed"/>
                <a:ea typeface="Roboto Condensed"/>
                <a:cs typeface="Roboto Condensed"/>
                <a:sym typeface="Roboto Condensed"/>
              </a:rPr>
              <a:t> valabile în anul școlar 2024-2025. </a:t>
            </a:r>
            <a:endParaRPr sz="1800" dirty="0"/>
          </a:p>
          <a:p>
            <a:pPr algn="just">
              <a:spcBef>
                <a:spcPts val="600"/>
              </a:spcBef>
              <a:spcAft>
                <a:spcPts val="0"/>
              </a:spcAft>
            </a:pPr>
            <a:r>
              <a:rPr lang="ro-RO" sz="1200" dirty="0">
                <a:latin typeface="Roboto Condensed"/>
                <a:ea typeface="Roboto Condensed"/>
                <a:cs typeface="Roboto Condensed"/>
                <a:sym typeface="Roboto Condensed"/>
              </a:rPr>
              <a:t>(5) Începând cu anul școlar 2029-2030, pentru clasele a IX-a, a X-a, a XI-a și a XII-a, învățământ liceal, forma cu frecvență zi, se aplică planurile-cadru aprobate prin anexele nr. 2- 38 ale prezentului ordin. </a:t>
            </a:r>
            <a:endParaRPr sz="1200" dirty="0">
              <a:latin typeface="Roboto Condensed"/>
              <a:ea typeface="Roboto Condensed"/>
              <a:cs typeface="Roboto Condensed"/>
              <a:sym typeface="Roboto Condensed"/>
            </a:endParaRPr>
          </a:p>
          <a:p>
            <a:pPr>
              <a:spcBef>
                <a:spcPts val="600"/>
              </a:spcBef>
              <a:spcAft>
                <a:spcPts val="0"/>
              </a:spcAft>
            </a:pPr>
            <a:endParaRPr sz="1200" b="1" dirty="0">
              <a:solidFill>
                <a:schemeClr val="dk1"/>
              </a:solidFill>
              <a:latin typeface="Times New Roman"/>
              <a:ea typeface="Times New Roman"/>
              <a:cs typeface="Times New Roman"/>
              <a:sym typeface="Times New Roman"/>
            </a:endParaRPr>
          </a:p>
        </p:txBody>
      </p:sp>
      <p:sp>
        <p:nvSpPr>
          <p:cNvPr id="148" name="Google Shape;148;p7"/>
          <p:cNvSpPr/>
          <p:nvPr/>
        </p:nvSpPr>
        <p:spPr>
          <a:xfrm>
            <a:off x="1832162" y="954587"/>
            <a:ext cx="5479677" cy="480887"/>
          </a:xfrm>
          <a:prstGeom prst="roundRect">
            <a:avLst>
              <a:gd name="adj" fmla="val 16667"/>
            </a:avLst>
          </a:prstGeom>
          <a:solidFill>
            <a:srgbClr val="F4B469"/>
          </a:solidFill>
          <a:ln w="12700" cap="flat" cmpd="sng">
            <a:solidFill>
              <a:srgbClr val="8D895D"/>
            </a:solidFill>
            <a:prstDash val="solid"/>
            <a:miter lim="800000"/>
            <a:headEnd type="none" w="sm" len="sm"/>
            <a:tailEnd type="none" w="sm" len="sm"/>
          </a:ln>
        </p:spPr>
        <p:txBody>
          <a:bodyPr spcFirstLastPara="1" wrap="square" lIns="68569" tIns="34275" rIns="68569" bIns="34275" anchor="ctr" anchorCtr="0">
            <a:noAutofit/>
          </a:bodyPr>
          <a:lstStyle/>
          <a:p>
            <a:pPr algn="ctr">
              <a:lnSpc>
                <a:spcPct val="150000"/>
              </a:lnSpc>
              <a:spcBef>
                <a:spcPts val="0"/>
              </a:spcBef>
              <a:spcAft>
                <a:spcPts val="0"/>
              </a:spcAft>
            </a:pPr>
            <a:r>
              <a:rPr lang="ro-RO" sz="1500" b="1">
                <a:solidFill>
                  <a:schemeClr val="lt1"/>
                </a:solidFill>
                <a:latin typeface="Roboto Condensed"/>
                <a:ea typeface="Roboto Condensed"/>
                <a:cs typeface="Roboto Condensed"/>
                <a:sym typeface="Roboto Condensed"/>
              </a:rPr>
              <a:t>NOUTĂȚI CURRICULARE </a:t>
            </a:r>
            <a:endParaRPr sz="1500" b="1">
              <a:solidFill>
                <a:schemeClr val="lt1"/>
              </a:solidFill>
              <a:latin typeface="Roboto Condensed"/>
              <a:ea typeface="Roboto Condensed"/>
              <a:cs typeface="Roboto Condensed"/>
              <a:sym typeface="Roboto Condense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8"/>
          <p:cNvSpPr/>
          <p:nvPr/>
        </p:nvSpPr>
        <p:spPr>
          <a:xfrm>
            <a:off x="1417876" y="2490353"/>
            <a:ext cx="5836022" cy="315115"/>
          </a:xfrm>
          <a:prstGeom prst="roundRect">
            <a:avLst>
              <a:gd name="adj" fmla="val 16667"/>
            </a:avLst>
          </a:prstGeom>
          <a:solidFill>
            <a:srgbClr val="F4B469"/>
          </a:solidFill>
          <a:ln w="12700" cap="flat" cmpd="sng">
            <a:solidFill>
              <a:srgbClr val="8D895D"/>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ro-RO" sz="1500" b="1">
                <a:solidFill>
                  <a:schemeClr val="lt1"/>
                </a:solidFill>
                <a:latin typeface="Roboto Condensed"/>
                <a:ea typeface="Roboto Condensed"/>
                <a:cs typeface="Roboto Condensed"/>
                <a:sym typeface="Roboto Condensed"/>
              </a:rPr>
              <a:t>REPERE METODOLOGICE PENTRU APLICAREA CURRICULUMULUI</a:t>
            </a:r>
            <a:endParaRPr sz="1500" b="1">
              <a:solidFill>
                <a:schemeClr val="lt1"/>
              </a:solidFill>
              <a:latin typeface="Roboto Condensed"/>
              <a:ea typeface="Roboto Condensed"/>
              <a:cs typeface="Roboto Condensed"/>
              <a:sym typeface="Roboto Condensed"/>
            </a:endParaRPr>
          </a:p>
        </p:txBody>
      </p:sp>
      <p:sp>
        <p:nvSpPr>
          <p:cNvPr id="154" name="Google Shape;154;p8"/>
          <p:cNvSpPr txBox="1"/>
          <p:nvPr/>
        </p:nvSpPr>
        <p:spPr>
          <a:xfrm>
            <a:off x="1547664" y="3188079"/>
            <a:ext cx="7282406" cy="276969"/>
          </a:xfrm>
          <a:prstGeom prst="rect">
            <a:avLst/>
          </a:prstGeom>
          <a:noFill/>
          <a:ln>
            <a:noFill/>
          </a:ln>
        </p:spPr>
        <p:txBody>
          <a:bodyPr spcFirstLastPara="1" wrap="square" lIns="68569" tIns="34275" rIns="68569" bIns="34275" anchor="t" anchorCtr="0">
            <a:spAutoFit/>
          </a:bodyPr>
          <a:lstStyle/>
          <a:p>
            <a:pPr>
              <a:spcBef>
                <a:spcPts val="0"/>
              </a:spcBef>
              <a:spcAft>
                <a:spcPts val="0"/>
              </a:spcAft>
            </a:pPr>
            <a:r>
              <a:rPr lang="ro-RO" sz="1350" u="sng" dirty="0">
                <a:latin typeface="Roboto Condensed"/>
                <a:ea typeface="Roboto Condensed"/>
                <a:cs typeface="Roboto Condensed"/>
                <a:sym typeface="Roboto Condensed"/>
                <a:hlinkClick r:id="rId3">
                  <a:extLst>
                    <a:ext uri="{A12FA001-AC4F-418D-AE19-62706E023703}">
                      <ahyp:hlinkClr xmlns:ahyp="http://schemas.microsoft.com/office/drawing/2018/hyperlinkcolor" val="tx"/>
                    </a:ext>
                  </a:extLst>
                </a:hlinkClick>
              </a:rPr>
              <a:t>https://rocnee.eu/index.php/dcee-oriz/curriculum-oriz/repere-metodologice</a:t>
            </a:r>
            <a:endParaRPr sz="1350" dirty="0">
              <a:latin typeface="Calibri"/>
              <a:ea typeface="Calibri"/>
              <a:cs typeface="Calibri"/>
              <a:sym typeface="Calibri"/>
            </a:endParaRPr>
          </a:p>
        </p:txBody>
      </p:sp>
      <p:sp>
        <p:nvSpPr>
          <p:cNvPr id="155" name="Google Shape;155;p8"/>
          <p:cNvSpPr txBox="1"/>
          <p:nvPr/>
        </p:nvSpPr>
        <p:spPr>
          <a:xfrm>
            <a:off x="863033" y="1323256"/>
            <a:ext cx="9070040" cy="1051989"/>
          </a:xfrm>
          <a:prstGeom prst="rect">
            <a:avLst/>
          </a:prstGeom>
          <a:noFill/>
          <a:ln>
            <a:noFill/>
          </a:ln>
        </p:spPr>
        <p:txBody>
          <a:bodyPr spcFirstLastPara="1" wrap="square" lIns="68569" tIns="34275" rIns="68569" bIns="34275" anchor="t" anchorCtr="0">
            <a:spAutoFit/>
          </a:bodyPr>
          <a:lstStyle/>
          <a:p>
            <a:pPr>
              <a:lnSpc>
                <a:spcPct val="145833"/>
              </a:lnSpc>
              <a:spcBef>
                <a:spcPts val="0"/>
              </a:spcBef>
              <a:spcAft>
                <a:spcPts val="0"/>
              </a:spcAft>
              <a:buClr>
                <a:schemeClr val="accent1"/>
              </a:buClr>
              <a:buSzPts val="1800"/>
            </a:pPr>
            <a:r>
              <a:rPr lang="ro-RO" sz="1350" dirty="0">
                <a:latin typeface="Roboto Condensed"/>
                <a:ea typeface="Roboto Condensed"/>
                <a:cs typeface="Roboto Condensed"/>
                <a:sym typeface="Roboto Condensed"/>
              </a:rPr>
              <a:t>Nota de fundamentare a planurilor-cadru pentru învățământul liceal, forma cu frecvență zi.</a:t>
            </a:r>
            <a:endParaRPr sz="1350" dirty="0">
              <a:latin typeface="Roboto Condensed"/>
              <a:ea typeface="Roboto Condensed"/>
              <a:cs typeface="Roboto Condensed"/>
              <a:sym typeface="Roboto Condensed"/>
            </a:endParaRPr>
          </a:p>
          <a:p>
            <a:pPr>
              <a:lnSpc>
                <a:spcPct val="145833"/>
              </a:lnSpc>
              <a:spcBef>
                <a:spcPts val="600"/>
              </a:spcBef>
              <a:spcAft>
                <a:spcPts val="0"/>
              </a:spcAft>
              <a:buClr>
                <a:schemeClr val="accent1"/>
              </a:buClr>
              <a:buSzPts val="1800"/>
            </a:pPr>
            <a:r>
              <a:rPr lang="ro-RO" sz="1350" b="1" dirty="0">
                <a:latin typeface="Roboto Condensed"/>
                <a:ea typeface="Roboto Condensed"/>
                <a:cs typeface="Roboto Condensed"/>
                <a:sym typeface="Roboto Condensed"/>
              </a:rPr>
              <a:t>    OMEC nr. 4.350/2025 poate fi accesat la adresa:</a:t>
            </a:r>
            <a:endParaRPr sz="1350" dirty="0">
              <a:latin typeface="Roboto Condensed"/>
              <a:ea typeface="Roboto Condensed"/>
              <a:cs typeface="Roboto Condensed"/>
              <a:sym typeface="Roboto Condensed"/>
            </a:endParaRPr>
          </a:p>
          <a:p>
            <a:pPr>
              <a:lnSpc>
                <a:spcPct val="107000"/>
              </a:lnSpc>
              <a:spcBef>
                <a:spcPts val="600"/>
              </a:spcBef>
              <a:spcAft>
                <a:spcPts val="0"/>
              </a:spcAft>
              <a:buClr>
                <a:schemeClr val="accent1"/>
              </a:buClr>
              <a:buSzPts val="1800"/>
            </a:pPr>
            <a:r>
              <a:rPr lang="ro-RO" sz="1350" u="sng" dirty="0">
                <a:latin typeface="Roboto Condensed"/>
                <a:ea typeface="Roboto Condensed"/>
                <a:cs typeface="Roboto Condensed"/>
                <a:sym typeface="Roboto Condensed"/>
                <a:hlinkClick r:id="rId4">
                  <a:extLst>
                    <a:ext uri="{A12FA001-AC4F-418D-AE19-62706E023703}">
                      <ahyp:hlinkClr xmlns:ahyp="http://schemas.microsoft.com/office/drawing/2018/hyperlinkcolor" val="tx"/>
                    </a:ext>
                  </a:extLst>
                </a:hlinkClick>
              </a:rPr>
              <a:t>https://www.edu.ro/OMEC_4350_2025_planuri_cadru_liceu_frecventa</a:t>
            </a:r>
            <a:endParaRPr sz="1350" dirty="0">
              <a:latin typeface="Roboto Condensed"/>
              <a:ea typeface="Roboto Condensed"/>
              <a:cs typeface="Roboto Condensed"/>
              <a:sym typeface="Roboto Condensed"/>
            </a:endParaRPr>
          </a:p>
        </p:txBody>
      </p:sp>
      <p:sp>
        <p:nvSpPr>
          <p:cNvPr id="156" name="Google Shape;156;p8"/>
          <p:cNvSpPr/>
          <p:nvPr/>
        </p:nvSpPr>
        <p:spPr>
          <a:xfrm>
            <a:off x="1417876" y="3716034"/>
            <a:ext cx="5836022" cy="315115"/>
          </a:xfrm>
          <a:prstGeom prst="roundRect">
            <a:avLst>
              <a:gd name="adj" fmla="val 16667"/>
            </a:avLst>
          </a:prstGeom>
          <a:solidFill>
            <a:srgbClr val="F4B469"/>
          </a:solidFill>
          <a:ln w="12700" cap="flat" cmpd="sng">
            <a:solidFill>
              <a:srgbClr val="8D895D"/>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ro-RO" sz="1500" b="1">
                <a:solidFill>
                  <a:schemeClr val="lt1"/>
                </a:solidFill>
                <a:latin typeface="Roboto Condensed"/>
                <a:ea typeface="Roboto Condensed"/>
                <a:cs typeface="Roboto Condensed"/>
                <a:sym typeface="Roboto Condensed"/>
              </a:rPr>
              <a:t>MANUALE ȘCOLARE </a:t>
            </a:r>
            <a:endParaRPr sz="1500" b="1">
              <a:solidFill>
                <a:schemeClr val="lt1"/>
              </a:solidFill>
              <a:latin typeface="Roboto Condensed"/>
              <a:ea typeface="Roboto Condensed"/>
              <a:cs typeface="Roboto Condensed"/>
              <a:sym typeface="Roboto Condensed"/>
            </a:endParaRPr>
          </a:p>
        </p:txBody>
      </p:sp>
      <p:sp>
        <p:nvSpPr>
          <p:cNvPr id="157" name="Google Shape;157;p8"/>
          <p:cNvSpPr txBox="1"/>
          <p:nvPr/>
        </p:nvSpPr>
        <p:spPr>
          <a:xfrm>
            <a:off x="181537" y="4289836"/>
            <a:ext cx="8962463" cy="623217"/>
          </a:xfrm>
          <a:prstGeom prst="rect">
            <a:avLst/>
          </a:prstGeom>
          <a:noFill/>
          <a:ln>
            <a:noFill/>
          </a:ln>
        </p:spPr>
        <p:txBody>
          <a:bodyPr spcFirstLastPara="1" wrap="square" lIns="68569" tIns="34275" rIns="68569" bIns="34275" anchor="t" anchorCtr="0">
            <a:spAutoFit/>
          </a:bodyPr>
          <a:lstStyle/>
          <a:p>
            <a:pPr indent="384572">
              <a:spcBef>
                <a:spcPts val="0"/>
              </a:spcBef>
              <a:spcAft>
                <a:spcPts val="0"/>
              </a:spcAft>
            </a:pPr>
            <a:r>
              <a:rPr lang="ro-RO" sz="1200" dirty="0">
                <a:latin typeface="Roboto Condensed"/>
                <a:ea typeface="Roboto Condensed"/>
                <a:cs typeface="Roboto Condensed"/>
                <a:sym typeface="Roboto Condensed"/>
              </a:rPr>
              <a:t>În anul </a:t>
            </a:r>
            <a:r>
              <a:rPr lang="ro-RO" sz="1200" dirty="0" err="1">
                <a:latin typeface="Roboto Condensed"/>
                <a:ea typeface="Roboto Condensed"/>
                <a:cs typeface="Roboto Condensed"/>
                <a:sym typeface="Roboto Condensed"/>
              </a:rPr>
              <a:t>şcolar</a:t>
            </a:r>
            <a:r>
              <a:rPr lang="ro-RO" sz="1200" dirty="0">
                <a:latin typeface="Roboto Condensed"/>
                <a:ea typeface="Roboto Condensed"/>
                <a:cs typeface="Roboto Condensed"/>
                <a:sym typeface="Roboto Condensed"/>
              </a:rPr>
              <a:t> 2025-2026 sunt în vigoare  manualele </a:t>
            </a:r>
            <a:r>
              <a:rPr lang="ro-RO" sz="1200" dirty="0" err="1">
                <a:latin typeface="Roboto Condensed"/>
                <a:ea typeface="Roboto Condensed"/>
                <a:cs typeface="Roboto Condensed"/>
                <a:sym typeface="Roboto Condensed"/>
              </a:rPr>
              <a:t>şcolare</a:t>
            </a:r>
            <a:r>
              <a:rPr lang="ro-RO" sz="1200" dirty="0">
                <a:latin typeface="Roboto Condensed"/>
                <a:ea typeface="Roboto Condensed"/>
                <a:cs typeface="Roboto Condensed"/>
                <a:sym typeface="Roboto Condensed"/>
              </a:rPr>
              <a:t> aprobate prin ordinul ministrului </a:t>
            </a:r>
            <a:r>
              <a:rPr lang="ro-RO" sz="1200" dirty="0" err="1">
                <a:latin typeface="Roboto Condensed"/>
                <a:ea typeface="Roboto Condensed"/>
                <a:cs typeface="Roboto Condensed"/>
                <a:sym typeface="Roboto Condensed"/>
              </a:rPr>
              <a:t>educaţiei</a:t>
            </a:r>
            <a:r>
              <a:rPr lang="ro-RO" sz="1200" dirty="0">
                <a:latin typeface="Roboto Condensed"/>
                <a:ea typeface="Roboto Condensed"/>
                <a:cs typeface="Roboto Condensed"/>
                <a:sym typeface="Roboto Condensed"/>
              </a:rPr>
              <a:t> pentru a fi folosite în sistemul </a:t>
            </a:r>
            <a:r>
              <a:rPr lang="ro-RO" sz="1200" dirty="0" err="1">
                <a:latin typeface="Roboto Condensed"/>
                <a:ea typeface="Roboto Condensed"/>
                <a:cs typeface="Roboto Condensed"/>
                <a:sym typeface="Roboto Condensed"/>
              </a:rPr>
              <a:t>naţional</a:t>
            </a:r>
            <a:r>
              <a:rPr lang="ro-RO" sz="1200" dirty="0">
                <a:latin typeface="Roboto Condensed"/>
                <a:ea typeface="Roboto Condensed"/>
                <a:cs typeface="Roboto Condensed"/>
                <a:sym typeface="Roboto Condensed"/>
              </a:rPr>
              <a:t> de </a:t>
            </a:r>
            <a:r>
              <a:rPr lang="ro-RO" sz="1200" dirty="0" err="1">
                <a:latin typeface="Roboto Condensed"/>
                <a:ea typeface="Roboto Condensed"/>
                <a:cs typeface="Roboto Condensed"/>
                <a:sym typeface="Roboto Condensed"/>
              </a:rPr>
              <a:t>învăţământ</a:t>
            </a:r>
            <a:r>
              <a:rPr lang="ro-RO" sz="1200" dirty="0">
                <a:latin typeface="Roboto Condensed"/>
                <a:ea typeface="Roboto Condensed"/>
                <a:cs typeface="Roboto Condensed"/>
                <a:sym typeface="Roboto Condensed"/>
              </a:rPr>
              <a:t>  (</a:t>
            </a:r>
            <a:r>
              <a:rPr lang="ro-RO" sz="1200" i="1" dirty="0">
                <a:latin typeface="Roboto Condensed"/>
                <a:ea typeface="Roboto Condensed"/>
                <a:cs typeface="Roboto Condensed"/>
                <a:sym typeface="Roboto Condensed"/>
              </a:rPr>
              <a:t>Catalogul manualelor </a:t>
            </a:r>
            <a:r>
              <a:rPr lang="ro-RO" sz="1200" i="1" dirty="0" err="1">
                <a:latin typeface="Roboto Condensed"/>
                <a:ea typeface="Roboto Condensed"/>
                <a:cs typeface="Roboto Condensed"/>
                <a:sym typeface="Roboto Condensed"/>
              </a:rPr>
              <a:t>şcolare</a:t>
            </a:r>
            <a:r>
              <a:rPr lang="ro-RO" sz="1200" i="1" dirty="0">
                <a:latin typeface="Roboto Condensed"/>
                <a:ea typeface="Roboto Condensed"/>
                <a:cs typeface="Roboto Condensed"/>
                <a:sym typeface="Roboto Condensed"/>
              </a:rPr>
              <a:t>  pentru clasele I-VIII </a:t>
            </a:r>
            <a:r>
              <a:rPr lang="ro-RO" sz="1200" i="1" dirty="0" err="1">
                <a:latin typeface="Roboto Condensed"/>
                <a:ea typeface="Roboto Condensed"/>
                <a:cs typeface="Roboto Condensed"/>
                <a:sym typeface="Roboto Condensed"/>
              </a:rPr>
              <a:t>şi</a:t>
            </a:r>
            <a:r>
              <a:rPr lang="ro-RO" sz="1200" i="1" dirty="0">
                <a:latin typeface="Roboto Condensed"/>
                <a:ea typeface="Roboto Condensed"/>
                <a:cs typeface="Roboto Condensed"/>
                <a:sym typeface="Roboto Condensed"/>
              </a:rPr>
              <a:t> Catalogul manualelor </a:t>
            </a:r>
            <a:r>
              <a:rPr lang="ro-RO" sz="1200" i="1" dirty="0" err="1">
                <a:latin typeface="Roboto Condensed"/>
                <a:ea typeface="Roboto Condensed"/>
                <a:cs typeface="Roboto Condensed"/>
                <a:sym typeface="Roboto Condensed"/>
              </a:rPr>
              <a:t>şcolare</a:t>
            </a:r>
            <a:r>
              <a:rPr lang="ro-RO" sz="1200" i="1" dirty="0">
                <a:latin typeface="Roboto Condensed"/>
                <a:ea typeface="Roboto Condensed"/>
                <a:cs typeface="Roboto Condensed"/>
                <a:sym typeface="Roboto Condensed"/>
              </a:rPr>
              <a:t> pentru clasele  IX-XII  pentru anul </a:t>
            </a:r>
            <a:r>
              <a:rPr lang="ro-RO" sz="1200" i="1" dirty="0" err="1">
                <a:latin typeface="Roboto Condensed"/>
                <a:ea typeface="Roboto Condensed"/>
                <a:cs typeface="Roboto Condensed"/>
                <a:sym typeface="Roboto Condensed"/>
              </a:rPr>
              <a:t>şcolar</a:t>
            </a:r>
            <a:r>
              <a:rPr lang="ro-RO" sz="1200" i="1" dirty="0">
                <a:latin typeface="Roboto Condensed"/>
                <a:ea typeface="Roboto Condensed"/>
                <a:cs typeface="Roboto Condensed"/>
                <a:sym typeface="Roboto Condensed"/>
              </a:rPr>
              <a:t> 2025-2026).</a:t>
            </a:r>
            <a:endParaRPr sz="1200" i="1" dirty="0">
              <a:latin typeface="Roboto Condensed"/>
              <a:ea typeface="Roboto Condensed"/>
              <a:cs typeface="Roboto Condensed"/>
              <a:sym typeface="Roboto Condensed"/>
            </a:endParaRPr>
          </a:p>
        </p:txBody>
      </p:sp>
      <p:sp>
        <p:nvSpPr>
          <p:cNvPr id="158" name="Google Shape;158;p8"/>
          <p:cNvSpPr txBox="1"/>
          <p:nvPr/>
        </p:nvSpPr>
        <p:spPr>
          <a:xfrm>
            <a:off x="521208" y="4875086"/>
            <a:ext cx="8887409" cy="692467"/>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chemeClr val="accent1"/>
              </a:buClr>
              <a:buSzPts val="1800"/>
            </a:pPr>
            <a:r>
              <a:rPr lang="ro-RO" sz="1350" u="sng" dirty="0">
                <a:latin typeface="Times"/>
                <a:ea typeface="Times"/>
                <a:cs typeface="Times"/>
                <a:sym typeface="Times"/>
                <a:hlinkClick r:id="rId5">
                  <a:extLst>
                    <a:ext uri="{A12FA001-AC4F-418D-AE19-62706E023703}">
                      <ahyp:hlinkClr xmlns:ahyp="http://schemas.microsoft.com/office/drawing/2018/hyperlinkcolor" val="tx"/>
                    </a:ext>
                  </a:extLst>
                </a:hlinkClick>
              </a:rPr>
              <a:t>https://rocnee.eu/index.php?view=article&amp;id=382:informare-privind-asigurarea-manualelor-scolare-pentru-anul-scolar-2025-2026&amp;catid=2</a:t>
            </a:r>
            <a:endParaRPr sz="1350" dirty="0">
              <a:latin typeface="Times"/>
              <a:ea typeface="Times"/>
              <a:cs typeface="Times"/>
              <a:sym typeface="Times"/>
            </a:endParaRPr>
          </a:p>
          <a:p>
            <a:pPr algn="ctr">
              <a:spcBef>
                <a:spcPts val="0"/>
              </a:spcBef>
              <a:spcAft>
                <a:spcPts val="0"/>
              </a:spcAft>
              <a:buClr>
                <a:schemeClr val="dk1"/>
              </a:buClr>
              <a:buSzPts val="1800"/>
            </a:pPr>
            <a:endParaRPr sz="1350" b="1" dirty="0">
              <a:solidFill>
                <a:srgbClr val="002060"/>
              </a:solidFill>
              <a:latin typeface="Times"/>
              <a:ea typeface="Times"/>
              <a:cs typeface="Times"/>
              <a:sym typeface="Time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9"/>
          <p:cNvSpPr/>
          <p:nvPr/>
        </p:nvSpPr>
        <p:spPr>
          <a:xfrm>
            <a:off x="1177990" y="913234"/>
            <a:ext cx="6788021" cy="456047"/>
          </a:xfrm>
          <a:prstGeom prst="roundRect">
            <a:avLst>
              <a:gd name="adj" fmla="val 16667"/>
            </a:avLst>
          </a:prstGeom>
          <a:solidFill>
            <a:srgbClr val="F4B469"/>
          </a:solidFill>
          <a:ln w="12700" cap="flat" cmpd="sng">
            <a:solidFill>
              <a:srgbClr val="8D895D"/>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ro-RO" sz="1800">
                <a:solidFill>
                  <a:schemeClr val="lt1"/>
                </a:solidFill>
                <a:latin typeface="Roboto Condensed"/>
                <a:ea typeface="Roboto Condensed"/>
                <a:cs typeface="Roboto Condensed"/>
                <a:sym typeface="Roboto Condensed"/>
              </a:rPr>
              <a:t>Examene Naționale 2025-2026</a:t>
            </a:r>
            <a:endParaRPr sz="1800">
              <a:solidFill>
                <a:schemeClr val="lt1"/>
              </a:solidFill>
              <a:latin typeface="Roboto Condensed"/>
              <a:ea typeface="Roboto Condensed"/>
              <a:cs typeface="Roboto Condensed"/>
              <a:sym typeface="Roboto Condensed"/>
            </a:endParaRPr>
          </a:p>
        </p:txBody>
      </p:sp>
      <p:sp>
        <p:nvSpPr>
          <p:cNvPr id="164" name="Google Shape;164;p9"/>
          <p:cNvSpPr txBox="1"/>
          <p:nvPr/>
        </p:nvSpPr>
        <p:spPr>
          <a:xfrm>
            <a:off x="241826" y="2126721"/>
            <a:ext cx="8660348" cy="2639154"/>
          </a:xfrm>
          <a:prstGeom prst="rect">
            <a:avLst/>
          </a:prstGeom>
          <a:noFill/>
          <a:ln>
            <a:noFill/>
          </a:ln>
        </p:spPr>
        <p:txBody>
          <a:bodyPr spcFirstLastPara="1" wrap="square" lIns="68569" tIns="34275" rIns="68569" bIns="34275" anchor="t" anchorCtr="0">
            <a:spAutoFit/>
          </a:bodyPr>
          <a:lstStyle/>
          <a:p>
            <a:pPr algn="just">
              <a:lnSpc>
                <a:spcPct val="150000"/>
              </a:lnSpc>
              <a:spcBef>
                <a:spcPts val="0"/>
              </a:spcBef>
              <a:spcAft>
                <a:spcPts val="0"/>
              </a:spcAft>
            </a:pPr>
            <a:r>
              <a:rPr lang="ro-RO" sz="1350" b="1" dirty="0">
                <a:latin typeface="Roboto Condensed"/>
                <a:ea typeface="Roboto Condensed"/>
                <a:cs typeface="Roboto Condensed"/>
                <a:sym typeface="Roboto Condensed"/>
              </a:rPr>
              <a:t>OMEC nr. 6059/29.09.2025 </a:t>
            </a:r>
            <a:r>
              <a:rPr lang="ro-RO" sz="1350" dirty="0">
                <a:latin typeface="Roboto Condensed"/>
                <a:ea typeface="Roboto Condensed"/>
                <a:cs typeface="Roboto Condensed"/>
                <a:sym typeface="Roboto Condensed"/>
              </a:rPr>
              <a:t>privind organizarea și desfășurarea examenului național de bacalaureat – 2026;</a:t>
            </a:r>
            <a:endParaRPr sz="1800" dirty="0"/>
          </a:p>
          <a:p>
            <a:pPr algn="just">
              <a:lnSpc>
                <a:spcPct val="150000"/>
              </a:lnSpc>
              <a:spcBef>
                <a:spcPts val="0"/>
              </a:spcBef>
              <a:spcAft>
                <a:spcPts val="0"/>
              </a:spcAft>
            </a:pPr>
            <a:r>
              <a:rPr lang="ro-RO" sz="1350" b="1" dirty="0">
                <a:latin typeface="Roboto Condensed"/>
                <a:ea typeface="Roboto Condensed"/>
                <a:cs typeface="Roboto Condensed"/>
                <a:sym typeface="Roboto Condensed"/>
              </a:rPr>
              <a:t>OMEC nr. 6058/2025 </a:t>
            </a:r>
            <a:r>
              <a:rPr lang="ro-RO" sz="1350" dirty="0">
                <a:latin typeface="Roboto Condensed"/>
                <a:ea typeface="Roboto Condensed"/>
                <a:cs typeface="Roboto Condensed"/>
                <a:sym typeface="Roboto Condensed"/>
              </a:rPr>
              <a:t>privind organizarea și desfășurarea evaluării naționale pentru absolvenții clasei a VIII-a, în anul școlar 2025-2026;</a:t>
            </a:r>
            <a:endParaRPr sz="1800" dirty="0"/>
          </a:p>
          <a:p>
            <a:pPr algn="just">
              <a:lnSpc>
                <a:spcPct val="150000"/>
              </a:lnSpc>
              <a:spcBef>
                <a:spcPts val="0"/>
              </a:spcBef>
              <a:spcAft>
                <a:spcPts val="0"/>
              </a:spcAft>
            </a:pPr>
            <a:r>
              <a:rPr lang="ro-RO" sz="1350" b="1" dirty="0">
                <a:latin typeface="Roboto Condensed"/>
                <a:ea typeface="Roboto Condensed"/>
                <a:cs typeface="Roboto Condensed"/>
                <a:sym typeface="Roboto Condensed"/>
              </a:rPr>
              <a:t>OMEC nr. 6060/2025 </a:t>
            </a:r>
            <a:r>
              <a:rPr lang="ro-RO" sz="1350" dirty="0">
                <a:latin typeface="Roboto Condensed"/>
                <a:ea typeface="Roboto Condensed"/>
                <a:cs typeface="Roboto Condensed"/>
                <a:sym typeface="Roboto Condensed"/>
              </a:rPr>
              <a:t>privind organizarea și desfășurarea admiterii în învățământul liceal pentru anul școlar 2025-2026;</a:t>
            </a:r>
            <a:endParaRPr sz="1800" dirty="0"/>
          </a:p>
          <a:p>
            <a:pPr algn="just">
              <a:lnSpc>
                <a:spcPct val="150000"/>
              </a:lnSpc>
              <a:spcBef>
                <a:spcPts val="0"/>
              </a:spcBef>
              <a:spcAft>
                <a:spcPts val="0"/>
              </a:spcAft>
            </a:pPr>
            <a:r>
              <a:rPr lang="ro-RO" sz="1350" b="1" dirty="0">
                <a:latin typeface="Roboto Condensed"/>
                <a:ea typeface="Roboto Condensed"/>
                <a:cs typeface="Roboto Condensed"/>
                <a:sym typeface="Roboto Condensed"/>
              </a:rPr>
              <a:t>OMEC nr. 6056/2025 </a:t>
            </a:r>
            <a:r>
              <a:rPr lang="ro-RO" sz="1350" dirty="0">
                <a:latin typeface="Roboto Condensed"/>
                <a:ea typeface="Roboto Condensed"/>
                <a:cs typeface="Roboto Condensed"/>
                <a:sym typeface="Roboto Condensed"/>
              </a:rPr>
              <a:t>privind aprobarea graficului de desfășurare a examenelor de certificare a calificării profesionale a absolvenților din învățământul profesional și tehnic preuniversitar în anul școlar 2025-2026;</a:t>
            </a:r>
            <a:endParaRPr sz="1800" dirty="0"/>
          </a:p>
          <a:p>
            <a:pPr algn="just">
              <a:lnSpc>
                <a:spcPct val="150000"/>
              </a:lnSpc>
              <a:spcBef>
                <a:spcPts val="0"/>
              </a:spcBef>
              <a:spcAft>
                <a:spcPts val="0"/>
              </a:spcAft>
            </a:pPr>
            <a:r>
              <a:rPr lang="ro-RO" sz="1350" b="1" dirty="0">
                <a:latin typeface="Roboto Condensed"/>
                <a:ea typeface="Roboto Condensed"/>
                <a:cs typeface="Roboto Condensed"/>
                <a:sym typeface="Roboto Condensed"/>
              </a:rPr>
              <a:t>Noutatea este vizualizarea lucrărilor înainte de contestații 🡪</a:t>
            </a:r>
            <a:r>
              <a:rPr lang="ro-RO" sz="1350" dirty="0">
                <a:latin typeface="Roboto Condensed"/>
                <a:ea typeface="Roboto Condensed"/>
                <a:cs typeface="Roboto Condensed"/>
                <a:sym typeface="Roboto Condensed"/>
              </a:rPr>
              <a:t> a redus numărul de contestații.</a:t>
            </a:r>
            <a:endParaRPr sz="1350" dirty="0">
              <a:latin typeface="Roboto Condensed"/>
              <a:ea typeface="Roboto Condensed"/>
              <a:cs typeface="Roboto Condensed"/>
              <a:sym typeface="Roboto Condensed"/>
            </a:endParaRPr>
          </a:p>
          <a:p>
            <a:pPr algn="just">
              <a:lnSpc>
                <a:spcPct val="150000"/>
              </a:lnSpc>
              <a:spcBef>
                <a:spcPts val="563"/>
              </a:spcBef>
              <a:spcAft>
                <a:spcPts val="0"/>
              </a:spcAft>
            </a:pPr>
            <a:r>
              <a:rPr lang="ro-RO" sz="1350" dirty="0">
                <a:latin typeface="Roboto Condensed"/>
                <a:ea typeface="Roboto Condensed"/>
                <a:cs typeface="Roboto Condensed"/>
                <a:sym typeface="Roboto Condensed"/>
              </a:rPr>
              <a:t>Se vor elabora  </a:t>
            </a:r>
            <a:r>
              <a:rPr lang="ro-RO" sz="1350" b="1" dirty="0">
                <a:latin typeface="Roboto Condensed"/>
                <a:ea typeface="Roboto Condensed"/>
                <a:cs typeface="Roboto Condensed"/>
                <a:sym typeface="Roboto Condensed"/>
              </a:rPr>
              <a:t>calendare pentru simulările examenelor naționale, evaluările națională și examenul de  bacalaureat. </a:t>
            </a:r>
            <a:endParaRPr sz="1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292A9-9D11-C4C9-CF9E-C4A7BCEAE84B}"/>
              </a:ext>
            </a:extLst>
          </p:cNvPr>
          <p:cNvSpPr>
            <a:spLocks noGrp="1"/>
          </p:cNvSpPr>
          <p:nvPr>
            <p:ph type="title"/>
          </p:nvPr>
        </p:nvSpPr>
        <p:spPr>
          <a:xfrm>
            <a:off x="581534" y="916455"/>
            <a:ext cx="7886700" cy="1102990"/>
          </a:xfrm>
        </p:spPr>
        <p:txBody>
          <a:bodyPr>
            <a:normAutofit fontScale="90000"/>
          </a:bodyPr>
          <a:lstStyle/>
          <a:p>
            <a:pPr algn="ctr"/>
            <a:r>
              <a:rPr lang="ro-RO" dirty="0">
                <a:solidFill>
                  <a:schemeClr val="tx1">
                    <a:lumMod val="65000"/>
                    <a:lumOff val="35000"/>
                  </a:schemeClr>
                </a:solidFill>
                <a:latin typeface="Times New Roman" panose="02020603050405020304" pitchFamily="18" charset="0"/>
                <a:cs typeface="Times New Roman" panose="02020603050405020304" pitchFamily="18" charset="0"/>
              </a:rPr>
              <a:t>Examene și concursuri naționale</a:t>
            </a:r>
            <a:br>
              <a:rPr lang="ro-RO" dirty="0">
                <a:solidFill>
                  <a:schemeClr val="tx1">
                    <a:lumMod val="65000"/>
                    <a:lumOff val="35000"/>
                  </a:schemeClr>
                </a:solidFill>
                <a:latin typeface="Times New Roman" panose="02020603050405020304" pitchFamily="18" charset="0"/>
                <a:cs typeface="Times New Roman" panose="02020603050405020304" pitchFamily="18" charset="0"/>
              </a:rPr>
            </a:br>
            <a:r>
              <a:rPr lang="ro-RO" dirty="0">
                <a:solidFill>
                  <a:schemeClr val="tx1">
                    <a:lumMod val="65000"/>
                    <a:lumOff val="35000"/>
                  </a:schemeClr>
                </a:solidFill>
                <a:latin typeface="Times New Roman" panose="02020603050405020304" pitchFamily="18" charset="0"/>
                <a:cs typeface="Times New Roman" panose="02020603050405020304" pitchFamily="18" charset="0"/>
              </a:rPr>
              <a:t> 2024-2025</a:t>
            </a:r>
            <a:endParaRPr lang="en-US"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E05AC7C-BAB9-EC74-7DDA-50475BD8F69D}"/>
              </a:ext>
            </a:extLst>
          </p:cNvPr>
          <p:cNvSpPr>
            <a:spLocks noGrp="1"/>
          </p:cNvSpPr>
          <p:nvPr>
            <p:ph idx="1"/>
          </p:nvPr>
        </p:nvSpPr>
        <p:spPr>
          <a:xfrm>
            <a:off x="300520" y="2019445"/>
            <a:ext cx="8593067" cy="3868750"/>
          </a:xfrm>
        </p:spPr>
        <p:txBody>
          <a:bodyPr>
            <a:normAutofit fontScale="92500" lnSpcReduction="10000"/>
          </a:bodyPr>
          <a:lstStyle/>
          <a:p>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Evaluarea națională pentru absolvenții clasei a VIII-a</a:t>
            </a:r>
          </a:p>
          <a:p>
            <a:pPr marL="342900" lvl="1" indent="0">
              <a:spcBef>
                <a:spcPts val="900"/>
              </a:spcBef>
              <a:buNone/>
            </a:pPr>
            <a:r>
              <a:rPr lang="ro-RO" sz="1650" dirty="0">
                <a:latin typeface="Times New Roman" panose="02020603050405020304" pitchFamily="18" charset="0"/>
                <a:cs typeface="Times New Roman" panose="02020603050405020304" pitchFamily="18" charset="0"/>
                <a:hlinkClick r:id="rId2"/>
              </a:rPr>
              <a:t>https://edu.ro/press_rel_83_2025_rezultate_finale_ENVIII_25</a:t>
            </a:r>
            <a:endParaRPr lang="ro-RO" sz="1650" dirty="0">
              <a:latin typeface="Times New Roman" panose="02020603050405020304" pitchFamily="18" charset="0"/>
              <a:cs typeface="Times New Roman" panose="02020603050405020304" pitchFamily="18" charset="0"/>
            </a:endParaRPr>
          </a:p>
          <a:p>
            <a:pPr marL="342900" lvl="1" indent="0">
              <a:buNone/>
            </a:pPr>
            <a:r>
              <a:rPr lang="ro-RO" sz="1650" dirty="0">
                <a:latin typeface="Times New Roman" panose="02020603050405020304" pitchFamily="18" charset="0"/>
                <a:cs typeface="Times New Roman" panose="02020603050405020304" pitchFamily="18" charset="0"/>
                <a:hlinkClick r:id="rId3"/>
              </a:rPr>
              <a:t>https://www.edu.ro/sites/default/files/09_07_2025_Dosar_presa_ENVIII_2025_DC.pdf</a:t>
            </a:r>
            <a:r>
              <a:rPr lang="ro-RO" sz="1650" dirty="0">
                <a:latin typeface="Times New Roman" panose="02020603050405020304" pitchFamily="18" charset="0"/>
                <a:cs typeface="Times New Roman" panose="02020603050405020304" pitchFamily="18" charset="0"/>
              </a:rPr>
              <a:t> </a:t>
            </a:r>
          </a:p>
          <a:p>
            <a:pPr marL="130969" indent="-130969">
              <a:lnSpc>
                <a:spcPct val="100000"/>
              </a:lnSpc>
              <a:spcBef>
                <a:spcPts val="900"/>
              </a:spcBef>
            </a:pP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Examenul național de bacalaureat</a:t>
            </a:r>
          </a:p>
          <a:p>
            <a:pPr marL="0" indent="298847">
              <a:lnSpc>
                <a:spcPct val="100000"/>
              </a:lnSpc>
              <a:spcBef>
                <a:spcPts val="450"/>
              </a:spcBef>
              <a:buNone/>
            </a:pP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o-RO" sz="1650" dirty="0">
                <a:latin typeface="Times New Roman" panose="02020603050405020304" pitchFamily="18" charset="0"/>
                <a:cs typeface="Times New Roman" panose="02020603050405020304" pitchFamily="18" charset="0"/>
                <a:hlinkClick r:id="rId4"/>
              </a:rPr>
              <a:t>https://www.edu.ro/press_rel_74_2025_rezultate_prima_sesiune_bacalaureat_DC</a:t>
            </a:r>
            <a:endParaRPr lang="ro-RO" sz="1650" dirty="0">
              <a:latin typeface="Times New Roman" panose="02020603050405020304" pitchFamily="18" charset="0"/>
              <a:cs typeface="Times New Roman" panose="02020603050405020304" pitchFamily="18" charset="0"/>
            </a:endParaRPr>
          </a:p>
          <a:p>
            <a:pPr marL="342900" lvl="1" indent="0">
              <a:buNone/>
            </a:pPr>
            <a:r>
              <a:rPr lang="ro-RO" sz="1650" dirty="0">
                <a:latin typeface="Times New Roman" panose="02020603050405020304" pitchFamily="18" charset="0"/>
                <a:cs typeface="Times New Roman" panose="02020603050405020304" pitchFamily="18" charset="0"/>
                <a:hlinkClick r:id="rId5"/>
              </a:rPr>
              <a:t>https://www.edu.ro/sites/default/files/Dosar_presa_bacalaureat_iunie_2025_rezultate_finale.pdf</a:t>
            </a:r>
            <a:r>
              <a:rPr lang="ro-RO" sz="1650" dirty="0">
                <a:latin typeface="Times New Roman" panose="02020603050405020304" pitchFamily="18" charset="0"/>
                <a:cs typeface="Times New Roman" panose="02020603050405020304" pitchFamily="18" charset="0"/>
              </a:rPr>
              <a:t> </a:t>
            </a:r>
          </a:p>
          <a:p>
            <a:pPr>
              <a:lnSpc>
                <a:spcPct val="100000"/>
              </a:lnSpc>
              <a:spcBef>
                <a:spcPts val="900"/>
              </a:spcBef>
            </a:pP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Examenul național de definitivat</a:t>
            </a:r>
          </a:p>
          <a:p>
            <a:pPr marL="0" indent="298847" algn="r">
              <a:buNone/>
            </a:pPr>
            <a:r>
              <a:rPr lang="en-US" sz="1650" dirty="0">
                <a:latin typeface="Times New Roman" panose="02020603050405020304" pitchFamily="18" charset="0"/>
                <a:cs typeface="Times New Roman" panose="02020603050405020304" pitchFamily="18" charset="0"/>
                <a:hlinkClick r:id="rId6"/>
              </a:rPr>
              <a:t>https://www.edu.ro/sites/default/files/21_07_2025_Dosar_presa_rezultate_finale_proba_scrisa_definitivat.pdf</a:t>
            </a:r>
            <a:endParaRPr lang="ro-RO" sz="1650" dirty="0">
              <a:latin typeface="Times New Roman" panose="02020603050405020304" pitchFamily="18" charset="0"/>
              <a:cs typeface="Times New Roman" panose="02020603050405020304" pitchFamily="18" charset="0"/>
            </a:endParaRPr>
          </a:p>
          <a:p>
            <a:pPr>
              <a:lnSpc>
                <a:spcPct val="100000"/>
              </a:lnSpc>
              <a:spcBef>
                <a:spcPts val="450"/>
              </a:spcBef>
            </a:pP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Titularizare</a:t>
            </a:r>
          </a:p>
          <a:p>
            <a:pPr marL="0" indent="0" algn="r">
              <a:lnSpc>
                <a:spcPct val="100000"/>
              </a:lnSpc>
              <a:spcBef>
                <a:spcPts val="225"/>
              </a:spcBef>
              <a:buNone/>
            </a:pPr>
            <a:r>
              <a:rPr lang="en-US" sz="1650" dirty="0">
                <a:solidFill>
                  <a:schemeClr val="tx1">
                    <a:lumMod val="65000"/>
                    <a:lumOff val="35000"/>
                  </a:schemeClr>
                </a:solidFill>
                <a:latin typeface="Times New Roman" panose="02020603050405020304" pitchFamily="18" charset="0"/>
                <a:cs typeface="Times New Roman" panose="02020603050405020304" pitchFamily="18" charset="0"/>
                <a:hlinkClick r:id="rId7"/>
              </a:rPr>
              <a:t>https://www.edu.ro/press_rel_96_2025_rezultate_finale_concurs_titularizare_DC</a:t>
            </a:r>
            <a:endParaRPr lang="ro-RO" sz="165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0" indent="0">
              <a:lnSpc>
                <a:spcPct val="100000"/>
              </a:lnSpc>
              <a:spcBef>
                <a:spcPts val="1350"/>
              </a:spcBef>
              <a:buNone/>
            </a:pPr>
            <a:r>
              <a:rPr lang="ro-RO" sz="1650" dirty="0">
                <a:solidFill>
                  <a:schemeClr val="tx1">
                    <a:lumMod val="65000"/>
                    <a:lumOff val="35000"/>
                  </a:schemeClr>
                </a:solidFill>
                <a:latin typeface="Times New Roman" panose="02020603050405020304" pitchFamily="18" charset="0"/>
                <a:cs typeface="Times New Roman" panose="02020603050405020304" pitchFamily="18" charset="0"/>
                <a:hlinkClick r:id="rId8"/>
              </a:rPr>
              <a:t>https://subiecte.edu.ro/2025/</a:t>
            </a: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  </a:t>
            </a:r>
            <a:endParaRPr lang="en-US" sz="165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A726B52-788F-41A7-B703-9BD6EBA020C1}"/>
              </a:ext>
            </a:extLst>
          </p:cNvPr>
          <p:cNvSpPr txBox="1"/>
          <p:nvPr/>
        </p:nvSpPr>
        <p:spPr>
          <a:xfrm>
            <a:off x="8536560" y="5711789"/>
            <a:ext cx="554804" cy="253916"/>
          </a:xfrm>
          <a:prstGeom prst="rect">
            <a:avLst/>
          </a:prstGeom>
          <a:noFill/>
        </p:spPr>
        <p:txBody>
          <a:bodyPr wrap="square" rtlCol="0">
            <a:spAutoFit/>
          </a:bodyPr>
          <a:lstStyle/>
          <a:p>
            <a:r>
              <a:rPr lang="ro-RO" sz="1050" dirty="0">
                <a:solidFill>
                  <a:schemeClr val="tx1">
                    <a:lumMod val="65000"/>
                    <a:lumOff val="35000"/>
                  </a:schemeClr>
                </a:solidFill>
                <a:cs typeface="Times New Roman" panose="02020603050405020304" pitchFamily="18" charset="0"/>
              </a:rPr>
              <a:t>CNCE</a:t>
            </a:r>
            <a:endParaRPr lang="en-US" sz="1050" dirty="0">
              <a:solidFill>
                <a:schemeClr val="tx1">
                  <a:lumMod val="65000"/>
                  <a:lumOff val="35000"/>
                </a:schemeClr>
              </a:solidFill>
              <a:cs typeface="Times New Roman" panose="02020603050405020304" pitchFamily="18" charset="0"/>
            </a:endParaRPr>
          </a:p>
        </p:txBody>
      </p:sp>
    </p:spTree>
    <p:extLst>
      <p:ext uri="{BB962C8B-B14F-4D97-AF65-F5344CB8AC3E}">
        <p14:creationId xmlns:p14="http://schemas.microsoft.com/office/powerpoint/2010/main" val="3654313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4F565-CA69-A0DE-AF10-DE5C842BC0F4}"/>
              </a:ext>
            </a:extLst>
          </p:cNvPr>
          <p:cNvSpPr>
            <a:spLocks noGrp="1"/>
          </p:cNvSpPr>
          <p:nvPr>
            <p:ph type="title"/>
          </p:nvPr>
        </p:nvSpPr>
        <p:spPr>
          <a:xfrm>
            <a:off x="628650" y="1131094"/>
            <a:ext cx="7886700" cy="652772"/>
          </a:xfrm>
        </p:spPr>
        <p:txBody>
          <a:bodyPr/>
          <a:lstStyle/>
          <a:p>
            <a:pPr algn="ctr"/>
            <a:r>
              <a:rPr lang="ro-RO" dirty="0">
                <a:solidFill>
                  <a:schemeClr val="tx1">
                    <a:lumMod val="65000"/>
                    <a:lumOff val="35000"/>
                  </a:schemeClr>
                </a:solidFill>
                <a:latin typeface="Times New Roman" panose="02020603050405020304" pitchFamily="18" charset="0"/>
                <a:cs typeface="Times New Roman" panose="02020603050405020304" pitchFamily="18" charset="0"/>
              </a:rPr>
              <a:t>Documente utile</a:t>
            </a:r>
            <a:endParaRPr lang="en-US"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9032E39-0ED6-ECB8-BB50-5C3D61D3942A}"/>
              </a:ext>
            </a:extLst>
          </p:cNvPr>
          <p:cNvSpPr>
            <a:spLocks noGrp="1"/>
          </p:cNvSpPr>
          <p:nvPr>
            <p:ph idx="1"/>
          </p:nvPr>
        </p:nvSpPr>
        <p:spPr>
          <a:xfrm>
            <a:off x="450220" y="2406844"/>
            <a:ext cx="8234835" cy="3188184"/>
          </a:xfrm>
        </p:spPr>
        <p:txBody>
          <a:bodyPr>
            <a:noAutofit/>
          </a:bodyPr>
          <a:lstStyle/>
          <a:p>
            <a:pPr>
              <a:lnSpc>
                <a:spcPct val="100000"/>
              </a:lnSpc>
              <a:spcBef>
                <a:spcPts val="450"/>
              </a:spcBef>
            </a:pPr>
            <a:r>
              <a:rPr lang="en-US" sz="1650" dirty="0" err="1">
                <a:latin typeface="Times New Roman" panose="02020603050405020304" pitchFamily="18" charset="0"/>
                <a:cs typeface="Times New Roman" panose="02020603050405020304" pitchFamily="18" charset="0"/>
              </a:rPr>
              <a:t>Structura</a:t>
            </a:r>
            <a:r>
              <a:rPr lang="en-US" sz="1650" dirty="0">
                <a:latin typeface="Times New Roman" panose="02020603050405020304" pitchFamily="18" charset="0"/>
                <a:cs typeface="Times New Roman" panose="02020603050405020304" pitchFamily="18" charset="0"/>
              </a:rPr>
              <a:t> an</a:t>
            </a:r>
            <a:r>
              <a:rPr lang="ro-RO" sz="1650" dirty="0">
                <a:latin typeface="Times New Roman" panose="02020603050405020304" pitchFamily="18" charset="0"/>
                <a:cs typeface="Times New Roman" panose="02020603050405020304" pitchFamily="18" charset="0"/>
              </a:rPr>
              <a:t>ului</a:t>
            </a:r>
            <a:r>
              <a:rPr lang="en-US" sz="1650" dirty="0">
                <a:latin typeface="Times New Roman" panose="02020603050405020304" pitchFamily="18" charset="0"/>
                <a:cs typeface="Times New Roman" panose="02020603050405020304" pitchFamily="18" charset="0"/>
              </a:rPr>
              <a:t> </a:t>
            </a:r>
            <a:r>
              <a:rPr lang="ro-RO" sz="1650" dirty="0">
                <a:latin typeface="Times New Roman" panose="02020603050405020304" pitchFamily="18" charset="0"/>
                <a:cs typeface="Times New Roman" panose="02020603050405020304" pitchFamily="18" charset="0"/>
              </a:rPr>
              <a:t>ș</a:t>
            </a:r>
            <a:r>
              <a:rPr lang="en-US" sz="1650" dirty="0" err="1">
                <a:latin typeface="Times New Roman" panose="02020603050405020304" pitchFamily="18" charset="0"/>
                <a:cs typeface="Times New Roman" panose="02020603050405020304" pitchFamily="18" charset="0"/>
              </a:rPr>
              <a:t>colar</a:t>
            </a:r>
            <a:r>
              <a:rPr lang="ro-RO" sz="1650" dirty="0">
                <a:latin typeface="Times New Roman" panose="02020603050405020304" pitchFamily="18" charset="0"/>
                <a:cs typeface="Times New Roman" panose="02020603050405020304" pitchFamily="18" charset="0"/>
              </a:rPr>
              <a:t> 2025-2026 (OMEC 3463/2025)</a:t>
            </a:r>
          </a:p>
          <a:p>
            <a:pPr marL="0" indent="0" algn="r">
              <a:lnSpc>
                <a:spcPct val="100000"/>
              </a:lnSpc>
              <a:spcBef>
                <a:spcPts val="450"/>
              </a:spcBef>
              <a:buNone/>
            </a:pPr>
            <a:r>
              <a:rPr lang="en-US" sz="165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https://www.edu.ro/structura_an_scolar_2025_2026</a:t>
            </a:r>
            <a:r>
              <a:rPr lang="ro-RO" sz="1650" dirty="0">
                <a:latin typeface="Times New Roman" panose="02020603050405020304" pitchFamily="18" charset="0"/>
                <a:cs typeface="Times New Roman" panose="02020603050405020304" pitchFamily="18" charset="0"/>
              </a:rPr>
              <a:t> </a:t>
            </a:r>
          </a:p>
          <a:p>
            <a:pPr>
              <a:spcBef>
                <a:spcPts val="450"/>
              </a:spcBef>
            </a:pPr>
            <a:r>
              <a:rPr lang="ro-RO" sz="1650" dirty="0">
                <a:latin typeface="Times New Roman" panose="02020603050405020304" pitchFamily="18" charset="0"/>
                <a:cs typeface="Times New Roman" panose="02020603050405020304" pitchFamily="18" charset="0"/>
              </a:rPr>
              <a:t>Programele școlare în vigoare </a:t>
            </a:r>
          </a:p>
          <a:p>
            <a:pPr marL="0" indent="0" algn="r">
              <a:spcBef>
                <a:spcPts val="450"/>
              </a:spcBef>
              <a:buNone/>
            </a:pPr>
            <a:r>
              <a:rPr lang="ro-RO" sz="165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https://rocnee.eu/index.php/dcee-oriz/curriculum-oriz/programe-scolare-front</a:t>
            </a:r>
            <a:r>
              <a:rPr lang="ro-RO" sz="1650" dirty="0">
                <a:latin typeface="Times New Roman" panose="02020603050405020304" pitchFamily="18" charset="0"/>
                <a:cs typeface="Times New Roman" panose="02020603050405020304" pitchFamily="18" charset="0"/>
              </a:rPr>
              <a:t> </a:t>
            </a:r>
          </a:p>
          <a:p>
            <a:pPr marL="0" indent="0" algn="r">
              <a:spcBef>
                <a:spcPts val="450"/>
              </a:spcBef>
              <a:buNone/>
            </a:pPr>
            <a:endParaRPr lang="ro-RO" sz="1650" dirty="0">
              <a:latin typeface="Times New Roman" panose="02020603050405020304" pitchFamily="18" charset="0"/>
              <a:cs typeface="Times New Roman" panose="02020603050405020304" pitchFamily="18" charset="0"/>
            </a:endParaRPr>
          </a:p>
          <a:p>
            <a:pPr>
              <a:spcBef>
                <a:spcPts val="450"/>
              </a:spcBef>
            </a:pPr>
            <a:r>
              <a:rPr lang="en-US" sz="1650" dirty="0" err="1">
                <a:latin typeface="Times New Roman" panose="02020603050405020304" pitchFamily="18" charset="0"/>
                <a:cs typeface="Times New Roman" panose="02020603050405020304" pitchFamily="18" charset="0"/>
              </a:rPr>
              <a:t>Profilul</a:t>
            </a:r>
            <a:r>
              <a:rPr lang="en-US" sz="1650" dirty="0">
                <a:latin typeface="Times New Roman" panose="02020603050405020304" pitchFamily="18" charset="0"/>
                <a:cs typeface="Times New Roman" panose="02020603050405020304" pitchFamily="18" charset="0"/>
              </a:rPr>
              <a:t> </a:t>
            </a:r>
            <a:r>
              <a:rPr lang="ro-RO" sz="1650" dirty="0">
                <a:latin typeface="Times New Roman" panose="02020603050405020304" pitchFamily="18" charset="0"/>
                <a:cs typeface="Times New Roman" panose="02020603050405020304" pitchFamily="18" charset="0"/>
              </a:rPr>
              <a:t>de formare al </a:t>
            </a:r>
            <a:r>
              <a:rPr lang="en-US" sz="1650" dirty="0" err="1">
                <a:latin typeface="Times New Roman" panose="02020603050405020304" pitchFamily="18" charset="0"/>
                <a:cs typeface="Times New Roman" panose="02020603050405020304" pitchFamily="18" charset="0"/>
              </a:rPr>
              <a:t>absolventului</a:t>
            </a:r>
            <a:r>
              <a:rPr lang="en-US" sz="1650" dirty="0">
                <a:latin typeface="Times New Roman" panose="02020603050405020304" pitchFamily="18" charset="0"/>
                <a:cs typeface="Times New Roman" panose="02020603050405020304" pitchFamily="18" charset="0"/>
              </a:rPr>
              <a:t> </a:t>
            </a:r>
            <a:endParaRPr lang="ro-RO" sz="1650" dirty="0">
              <a:latin typeface="Times New Roman" panose="02020603050405020304" pitchFamily="18" charset="0"/>
              <a:cs typeface="Times New Roman" panose="02020603050405020304" pitchFamily="18" charset="0"/>
            </a:endParaRPr>
          </a:p>
          <a:p>
            <a:pPr marL="0" indent="0" algn="r">
              <a:spcBef>
                <a:spcPts val="450"/>
              </a:spcBef>
              <a:buNone/>
            </a:pPr>
            <a:r>
              <a:rPr lang="ro-RO" sz="1650" u="sng" dirty="0">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https://rocnee.eu/images/rocnee/fisiere/curriculum/profilul_absolventului/OM_6731_28.11.2023_MOF_Partea_I_nr._1099.pdf</a:t>
            </a:r>
            <a:endParaRPr lang="ro-RO" sz="1650" u="sng" dirty="0">
              <a:latin typeface="Times New Roman" panose="02020603050405020304" pitchFamily="18" charset="0"/>
              <a:ea typeface="Calibri" panose="020F0502020204030204" pitchFamily="34" charset="0"/>
              <a:cs typeface="Times New Roman" panose="02020603050405020304" pitchFamily="18" charset="0"/>
            </a:endParaRPr>
          </a:p>
          <a:p>
            <a:pPr>
              <a:spcBef>
                <a:spcPts val="450"/>
              </a:spcBef>
            </a:pPr>
            <a:r>
              <a:rPr lang="ro-RO" sz="1650" dirty="0">
                <a:latin typeface="Times New Roman" panose="02020603050405020304" pitchFamily="18" charset="0"/>
                <a:ea typeface="Calibri" panose="020F0502020204030204" pitchFamily="34" charset="0"/>
              </a:rPr>
              <a:t>Planuri-cadru pentru învățământ liceal cu frecvență zi</a:t>
            </a:r>
            <a:r>
              <a:rPr lang="en-GB" sz="1650" dirty="0">
                <a:latin typeface="Times New Roman" panose="02020603050405020304" pitchFamily="18" charset="0"/>
                <a:ea typeface="Calibri" panose="020F0502020204030204" pitchFamily="34" charset="0"/>
              </a:rPr>
              <a:t>, </a:t>
            </a:r>
            <a:r>
              <a:rPr lang="en-GB" sz="1650" dirty="0" err="1">
                <a:latin typeface="Times New Roman" panose="02020603050405020304" pitchFamily="18" charset="0"/>
                <a:ea typeface="Calibri" panose="020F0502020204030204" pitchFamily="34" charset="0"/>
              </a:rPr>
              <a:t>Anexa</a:t>
            </a:r>
            <a:r>
              <a:rPr lang="en-GB" sz="1650" dirty="0">
                <a:latin typeface="Times New Roman" panose="02020603050405020304" pitchFamily="18" charset="0"/>
                <a:ea typeface="Calibri" panose="020F0502020204030204" pitchFamily="34" charset="0"/>
              </a:rPr>
              <a:t> 1</a:t>
            </a:r>
            <a:endParaRPr lang="ro-RO" sz="1650" dirty="0">
              <a:latin typeface="Times New Roman" panose="02020603050405020304" pitchFamily="18" charset="0"/>
              <a:ea typeface="Calibri" panose="020F0502020204030204" pitchFamily="34" charset="0"/>
            </a:endParaRPr>
          </a:p>
          <a:p>
            <a:pPr marL="0" indent="0" algn="r">
              <a:spcBef>
                <a:spcPts val="450"/>
              </a:spcBef>
              <a:buNone/>
            </a:pPr>
            <a:r>
              <a:rPr lang="ro-RO" sz="1650" dirty="0">
                <a:latin typeface="Times New Roman" panose="02020603050405020304" pitchFamily="18" charset="0"/>
                <a:ea typeface="Calibri" panose="020F0502020204030204" pitchFamily="34" charset="0"/>
              </a:rPr>
              <a:t> </a:t>
            </a:r>
            <a:r>
              <a:rPr lang="ro-RO" sz="1650" u="sng" dirty="0">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https://www.edu.ro/OMEC_4350_2025_planuri_cadru_liceu_frecventa_zi</a:t>
            </a:r>
            <a:endParaRPr lang="ro-RO" sz="165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91C63DD-717F-489E-A5C6-68BCB158EC4F}"/>
              </a:ext>
            </a:extLst>
          </p:cNvPr>
          <p:cNvSpPr txBox="1"/>
          <p:nvPr/>
        </p:nvSpPr>
        <p:spPr>
          <a:xfrm>
            <a:off x="8515351" y="5726906"/>
            <a:ext cx="554804" cy="253916"/>
          </a:xfrm>
          <a:prstGeom prst="rect">
            <a:avLst/>
          </a:prstGeom>
          <a:noFill/>
        </p:spPr>
        <p:txBody>
          <a:bodyPr wrap="square" rtlCol="0">
            <a:spAutoFit/>
          </a:bodyPr>
          <a:lstStyle/>
          <a:p>
            <a:r>
              <a:rPr lang="ro-RO" sz="1050" dirty="0">
                <a:solidFill>
                  <a:schemeClr val="tx1">
                    <a:lumMod val="65000"/>
                    <a:lumOff val="35000"/>
                  </a:schemeClr>
                </a:solidFill>
                <a:cs typeface="Times New Roman" panose="02020603050405020304" pitchFamily="18" charset="0"/>
              </a:rPr>
              <a:t>CNCE</a:t>
            </a:r>
            <a:endParaRPr lang="en-US" sz="1050" dirty="0">
              <a:solidFill>
                <a:schemeClr val="tx1">
                  <a:lumMod val="65000"/>
                  <a:lumOff val="35000"/>
                </a:schemeClr>
              </a:solidFill>
              <a:cs typeface="Times New Roman" panose="02020603050405020304" pitchFamily="18" charset="0"/>
            </a:endParaRPr>
          </a:p>
        </p:txBody>
      </p:sp>
    </p:spTree>
    <p:extLst>
      <p:ext uri="{BB962C8B-B14F-4D97-AF65-F5344CB8AC3E}">
        <p14:creationId xmlns:p14="http://schemas.microsoft.com/office/powerpoint/2010/main" val="3435732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4F565-CA69-A0DE-AF10-DE5C842BC0F4}"/>
              </a:ext>
            </a:extLst>
          </p:cNvPr>
          <p:cNvSpPr>
            <a:spLocks noGrp="1"/>
          </p:cNvSpPr>
          <p:nvPr>
            <p:ph type="title"/>
          </p:nvPr>
        </p:nvSpPr>
        <p:spPr>
          <a:xfrm>
            <a:off x="628650" y="1131094"/>
            <a:ext cx="7886700" cy="652772"/>
          </a:xfrm>
        </p:spPr>
        <p:txBody>
          <a:bodyPr/>
          <a:lstStyle/>
          <a:p>
            <a:pPr algn="ctr"/>
            <a:r>
              <a:rPr lang="ro-RO" dirty="0">
                <a:solidFill>
                  <a:schemeClr val="tx1">
                    <a:lumMod val="65000"/>
                    <a:lumOff val="35000"/>
                  </a:schemeClr>
                </a:solidFill>
                <a:latin typeface="Times New Roman" panose="02020603050405020304" pitchFamily="18" charset="0"/>
                <a:cs typeface="Times New Roman" panose="02020603050405020304" pitchFamily="18" charset="0"/>
              </a:rPr>
              <a:t>Documente utile</a:t>
            </a:r>
            <a:endParaRPr lang="en-US"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9032E39-0ED6-ECB8-BB50-5C3D61D3942A}"/>
              </a:ext>
            </a:extLst>
          </p:cNvPr>
          <p:cNvSpPr>
            <a:spLocks noGrp="1"/>
          </p:cNvSpPr>
          <p:nvPr>
            <p:ph idx="1"/>
          </p:nvPr>
        </p:nvSpPr>
        <p:spPr>
          <a:xfrm>
            <a:off x="450220" y="1920626"/>
            <a:ext cx="8234835" cy="3806280"/>
          </a:xfrm>
        </p:spPr>
        <p:txBody>
          <a:bodyPr>
            <a:noAutofit/>
          </a:bodyPr>
          <a:lstStyle/>
          <a:p>
            <a:pPr>
              <a:spcBef>
                <a:spcPts val="450"/>
              </a:spcBef>
            </a:pPr>
            <a:r>
              <a:rPr lang="ro-RO" sz="1650" dirty="0">
                <a:latin typeface="Times New Roman" panose="02020603050405020304" pitchFamily="18" charset="0"/>
                <a:cs typeface="Times New Roman" panose="02020603050405020304" pitchFamily="18" charset="0"/>
              </a:rPr>
              <a:t>Repere metodologice pentru aplicarea curriculumului la clas</a:t>
            </a:r>
            <a:r>
              <a:rPr lang="en-GB" sz="1650" dirty="0" err="1">
                <a:latin typeface="Times New Roman" panose="02020603050405020304" pitchFamily="18" charset="0"/>
                <a:cs typeface="Times New Roman" panose="02020603050405020304" pitchFamily="18" charset="0"/>
              </a:rPr>
              <a:t>ele</a:t>
            </a:r>
            <a:r>
              <a:rPr lang="ro-RO" sz="1650" dirty="0">
                <a:latin typeface="Times New Roman" panose="02020603050405020304" pitchFamily="18" charset="0"/>
                <a:cs typeface="Times New Roman" panose="02020603050405020304" pitchFamily="18" charset="0"/>
              </a:rPr>
              <a:t> a IX-a, a X-a, a XI-a, a XII-a</a:t>
            </a:r>
          </a:p>
          <a:p>
            <a:pPr lvl="1" algn="just">
              <a:lnSpc>
                <a:spcPct val="107000"/>
              </a:lnSpc>
              <a:spcAft>
                <a:spcPts val="600"/>
              </a:spcAft>
              <a:buFont typeface="Courier New" panose="02070309020205020404" pitchFamily="49" charset="0"/>
              <a:buChar char="o"/>
            </a:pPr>
            <a:r>
              <a:rPr lang="ro-RO" sz="1650" u="sng" dirty="0">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https://rocnee.eu/index.php/dcee-oriz/curriculum-oriz/repere-metodologice/repere-metodologice-2024-2025-cls-a-xii-a</a:t>
            </a:r>
            <a:r>
              <a:rPr lang="ro-RO" sz="1650" dirty="0">
                <a:latin typeface="Calibri" panose="020F0502020204030204" pitchFamily="34" charset="0"/>
                <a:ea typeface="Calibri" panose="020F0502020204030204" pitchFamily="34" charset="0"/>
                <a:cs typeface="Times New Roman" panose="02020603050405020304" pitchFamily="18" charset="0"/>
              </a:rPr>
              <a:t> </a:t>
            </a:r>
            <a:endParaRPr lang="en-US" sz="165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600"/>
              </a:spcAft>
              <a:buFont typeface="Courier New" panose="02070309020205020404" pitchFamily="49" charset="0"/>
              <a:buChar char="o"/>
            </a:pPr>
            <a:r>
              <a:rPr lang="ro-RO" sz="1650" u="sng" dirty="0">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https://www.edu.ro/Repere_metodologice_invatamant_liceal_XI_2023_2024</a:t>
            </a:r>
            <a:r>
              <a:rPr lang="ro-RO" sz="1650" dirty="0">
                <a:latin typeface="Times New Roman" panose="02020603050405020304" pitchFamily="18" charset="0"/>
                <a:ea typeface="Calibri" panose="020F0502020204030204" pitchFamily="34" charset="0"/>
                <a:cs typeface="Times New Roman" panose="02020603050405020304" pitchFamily="18" charset="0"/>
              </a:rPr>
              <a:t> </a:t>
            </a:r>
            <a:endParaRPr lang="en-US" sz="165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600"/>
              </a:spcAft>
              <a:buFont typeface="Courier New" panose="02070309020205020404" pitchFamily="49" charset="0"/>
              <a:buChar char="o"/>
            </a:pPr>
            <a:r>
              <a:rPr lang="fr-FR" sz="1650" u="sng" dirty="0">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https://rocnee.eu/index.php/dcee-oriz/curriculum-oriz/repere-metodologice/reperemetodologice2022</a:t>
            </a:r>
            <a:r>
              <a:rPr lang="fr-FR" sz="1650" dirty="0">
                <a:latin typeface="Calibri" panose="020F0502020204030204" pitchFamily="34" charset="0"/>
                <a:ea typeface="Calibri" panose="020F0502020204030204" pitchFamily="34" charset="0"/>
                <a:cs typeface="Times New Roman" panose="02020603050405020304" pitchFamily="18" charset="0"/>
              </a:rPr>
              <a:t> </a:t>
            </a:r>
            <a:endParaRPr lang="en-US" sz="165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600"/>
              </a:spcAft>
              <a:buFont typeface="Courier New" panose="02070309020205020404" pitchFamily="49" charset="0"/>
              <a:buChar char="o"/>
            </a:pPr>
            <a:r>
              <a:rPr lang="ro-RO" sz="1650" u="sng" dirty="0">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https://www.edu.ro/repere_metodologice_aplicare_curriculum_clasa_IX_an_scolar_2021_2022</a:t>
            </a:r>
            <a:r>
              <a:rPr lang="ro-RO" sz="1650" dirty="0">
                <a:latin typeface="Times New Roman" panose="02020603050405020304" pitchFamily="18" charset="0"/>
                <a:ea typeface="Calibri" panose="020F0502020204030204" pitchFamily="34" charset="0"/>
                <a:cs typeface="Times New Roman" panose="02020603050405020304" pitchFamily="18" charset="0"/>
              </a:rPr>
              <a:t> </a:t>
            </a:r>
            <a:endParaRPr lang="en-US" sz="16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ro-RO" sz="1650"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Repere metodologice pentru consolidarea achizițiilor din anul școlar 2019-2020, îndrumar pentru profesori (clasele a V-a – a XII-a) </a:t>
            </a:r>
          </a:p>
          <a:p>
            <a:pPr marL="0" indent="0" algn="r">
              <a:lnSpc>
                <a:spcPct val="107000"/>
              </a:lnSpc>
              <a:spcBef>
                <a:spcPts val="450"/>
              </a:spcBef>
              <a:spcAft>
                <a:spcPts val="450"/>
              </a:spcAft>
              <a:buNone/>
            </a:pPr>
            <a:r>
              <a:rPr lang="ro-RO" sz="1650" u="sng" dirty="0">
                <a:latin typeface="Times New Roman" panose="02020603050405020304" pitchFamily="18"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https://www.ise.ro/wp-content/uploads/2022/05/Matematica.pdf</a:t>
            </a:r>
            <a:r>
              <a:rPr lang="ro-RO" sz="1650" dirty="0">
                <a:latin typeface="Times New Roman" panose="02020603050405020304" pitchFamily="18" charset="0"/>
                <a:ea typeface="Calibri" panose="020F0502020204030204" pitchFamily="34" charset="0"/>
                <a:cs typeface="Times New Roman" panose="02020603050405020304" pitchFamily="18" charset="0"/>
              </a:rPr>
              <a:t> </a:t>
            </a:r>
            <a:endParaRPr lang="en-US" sz="1650" dirty="0">
              <a:latin typeface="Calibri" panose="020F0502020204030204" pitchFamily="34" charset="0"/>
              <a:ea typeface="Calibri" panose="020F0502020204030204" pitchFamily="34" charset="0"/>
              <a:cs typeface="Times New Roman" panose="02020603050405020304" pitchFamily="18" charset="0"/>
            </a:endParaRPr>
          </a:p>
          <a:p>
            <a:pPr algn="r">
              <a:spcBef>
                <a:spcPts val="450"/>
              </a:spcBef>
            </a:pPr>
            <a:endParaRPr lang="ro-RO" sz="165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4A0DEB5-6928-4292-AA02-BD38F33C66D9}"/>
              </a:ext>
            </a:extLst>
          </p:cNvPr>
          <p:cNvSpPr txBox="1"/>
          <p:nvPr/>
        </p:nvSpPr>
        <p:spPr>
          <a:xfrm>
            <a:off x="8515351" y="5726906"/>
            <a:ext cx="554804" cy="253916"/>
          </a:xfrm>
          <a:prstGeom prst="rect">
            <a:avLst/>
          </a:prstGeom>
          <a:noFill/>
        </p:spPr>
        <p:txBody>
          <a:bodyPr wrap="square" rtlCol="0">
            <a:spAutoFit/>
          </a:bodyPr>
          <a:lstStyle/>
          <a:p>
            <a:r>
              <a:rPr lang="ro-RO" sz="1050" dirty="0">
                <a:solidFill>
                  <a:schemeClr val="tx1">
                    <a:lumMod val="65000"/>
                    <a:lumOff val="35000"/>
                  </a:schemeClr>
                </a:solidFill>
                <a:cs typeface="Times New Roman" panose="02020603050405020304" pitchFamily="18" charset="0"/>
              </a:rPr>
              <a:t>CNCE</a:t>
            </a:r>
            <a:endParaRPr lang="en-US" sz="1050" dirty="0">
              <a:solidFill>
                <a:schemeClr val="tx1">
                  <a:lumMod val="65000"/>
                  <a:lumOff val="35000"/>
                </a:schemeClr>
              </a:solidFill>
              <a:cs typeface="Times New Roman" panose="02020603050405020304" pitchFamily="18" charset="0"/>
            </a:endParaRPr>
          </a:p>
        </p:txBody>
      </p:sp>
    </p:spTree>
    <p:extLst>
      <p:ext uri="{BB962C8B-B14F-4D97-AF65-F5344CB8AC3E}">
        <p14:creationId xmlns:p14="http://schemas.microsoft.com/office/powerpoint/2010/main" val="4272707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7D0C8-68D9-E7E5-7CA2-72F1AC271E46}"/>
              </a:ext>
            </a:extLst>
          </p:cNvPr>
          <p:cNvSpPr>
            <a:spLocks noGrp="1"/>
          </p:cNvSpPr>
          <p:nvPr>
            <p:ph type="title"/>
          </p:nvPr>
        </p:nvSpPr>
        <p:spPr>
          <a:xfrm>
            <a:off x="628650" y="1131094"/>
            <a:ext cx="7886700" cy="898822"/>
          </a:xfrm>
        </p:spPr>
        <p:txBody>
          <a:bodyPr>
            <a:normAutofit/>
          </a:bodyPr>
          <a:lstStyle/>
          <a:p>
            <a:pPr algn="ctr"/>
            <a:r>
              <a:rPr lang="ro-RO" dirty="0">
                <a:solidFill>
                  <a:schemeClr val="tx1">
                    <a:lumMod val="65000"/>
                    <a:lumOff val="35000"/>
                  </a:schemeClr>
                </a:solidFill>
                <a:latin typeface="Times New Roman" panose="02020603050405020304" pitchFamily="18" charset="0"/>
                <a:cs typeface="Times New Roman" panose="02020603050405020304" pitchFamily="18" charset="0"/>
              </a:rPr>
              <a:t>Documente utile</a:t>
            </a:r>
            <a:endParaRPr lang="en-US" dirty="0"/>
          </a:p>
        </p:txBody>
      </p:sp>
      <p:sp>
        <p:nvSpPr>
          <p:cNvPr id="3" name="Content Placeholder 2">
            <a:extLst>
              <a:ext uri="{FF2B5EF4-FFF2-40B4-BE49-F238E27FC236}">
                <a16:creationId xmlns:a16="http://schemas.microsoft.com/office/drawing/2014/main" id="{F221A2D8-F7B2-3A04-4993-6DE4EB709AC8}"/>
              </a:ext>
            </a:extLst>
          </p:cNvPr>
          <p:cNvSpPr>
            <a:spLocks noGrp="1"/>
          </p:cNvSpPr>
          <p:nvPr>
            <p:ph idx="1"/>
          </p:nvPr>
        </p:nvSpPr>
        <p:spPr>
          <a:xfrm>
            <a:off x="564738" y="2120971"/>
            <a:ext cx="8014524" cy="3660169"/>
          </a:xfrm>
        </p:spPr>
        <p:txBody>
          <a:bodyPr>
            <a:noAutofit/>
          </a:bodyPr>
          <a:lstStyle/>
          <a:p>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Ghiduri metodologice</a:t>
            </a:r>
            <a:r>
              <a:rPr lang="en-GB"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exemple </a:t>
            </a:r>
            <a:r>
              <a:rPr lang="en-GB" sz="1650" dirty="0">
                <a:solidFill>
                  <a:schemeClr val="tx1">
                    <a:lumMod val="65000"/>
                    <a:lumOff val="35000"/>
                  </a:schemeClr>
                </a:solidFill>
                <a:latin typeface="Times New Roman" panose="02020603050405020304" pitchFamily="18" charset="0"/>
                <a:cs typeface="Times New Roman" panose="02020603050405020304" pitchFamily="18" charset="0"/>
              </a:rPr>
              <a:t>de </a:t>
            </a: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planificări calendaristice gimnaziu</a:t>
            </a:r>
            <a:r>
              <a:rPr lang="en-GB" sz="1650" dirty="0">
                <a:solidFill>
                  <a:schemeClr val="tx1">
                    <a:lumMod val="65000"/>
                    <a:lumOff val="35000"/>
                  </a:schemeClr>
                </a:solidFill>
                <a:latin typeface="Times New Roman" panose="02020603050405020304" pitchFamily="18" charset="0"/>
                <a:cs typeface="Times New Roman" panose="02020603050405020304" pitchFamily="18" charset="0"/>
              </a:rPr>
              <a:t>), 2023 </a:t>
            </a: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(CRED)</a:t>
            </a:r>
          </a:p>
          <a:p>
            <a:pPr marL="0" indent="0" algn="r">
              <a:spcBef>
                <a:spcPts val="450"/>
              </a:spcBef>
              <a:spcAft>
                <a:spcPts val="900"/>
              </a:spcAft>
              <a:buNone/>
            </a:pPr>
            <a:r>
              <a:rPr lang="ro-RO" sz="165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https://ghiduri.educred.ro/gimnaziu/matematic%C4%83</a:t>
            </a:r>
            <a:endParaRPr lang="ro-RO" sz="1650" dirty="0">
              <a:latin typeface="Times New Roman" panose="02020603050405020304" pitchFamily="18" charset="0"/>
              <a:cs typeface="Times New Roman" panose="02020603050405020304" pitchFamily="18" charset="0"/>
            </a:endParaRPr>
          </a:p>
          <a:p>
            <a:r>
              <a:rPr lang="ro-RO" sz="1650" dirty="0">
                <a:latin typeface="Times New Roman" panose="02020603050405020304" pitchFamily="18" charset="0"/>
                <a:cs typeface="Times New Roman" panose="02020603050405020304" pitchFamily="18" charset="0"/>
              </a:rPr>
              <a:t>Resurse educaționale deschise</a:t>
            </a:r>
            <a:r>
              <a:rPr lang="en-GB" sz="1650" dirty="0">
                <a:latin typeface="Times New Roman" panose="02020603050405020304" pitchFamily="18" charset="0"/>
                <a:cs typeface="Times New Roman" panose="02020603050405020304" pitchFamily="18" charset="0"/>
              </a:rPr>
              <a:t>, 2023 </a:t>
            </a:r>
            <a:r>
              <a:rPr lang="ro-RO" sz="1650" dirty="0">
                <a:latin typeface="Times New Roman" panose="02020603050405020304" pitchFamily="18" charset="0"/>
                <a:cs typeface="Times New Roman" panose="02020603050405020304" pitchFamily="18" charset="0"/>
              </a:rPr>
              <a:t>(CRED)</a:t>
            </a:r>
          </a:p>
          <a:p>
            <a:pPr marL="0" indent="0" algn="r">
              <a:lnSpc>
                <a:spcPct val="100000"/>
              </a:lnSpc>
              <a:spcAft>
                <a:spcPts val="900"/>
              </a:spcAft>
              <a:buNone/>
            </a:pPr>
            <a:r>
              <a:rPr lang="en-US" sz="165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https://digital.educred.ro/red-din-cred/red-gimnaziu</a:t>
            </a:r>
            <a:endParaRPr lang="ro-RO" sz="1650" dirty="0">
              <a:latin typeface="Times New Roman" panose="02020603050405020304" pitchFamily="18" charset="0"/>
              <a:cs typeface="Times New Roman" panose="02020603050405020304" pitchFamily="18" charset="0"/>
            </a:endParaRPr>
          </a:p>
          <a:p>
            <a:pPr>
              <a:lnSpc>
                <a:spcPct val="120000"/>
              </a:lnSpc>
            </a:pPr>
            <a:r>
              <a:rPr lang="ro-RO" sz="1650" dirty="0">
                <a:latin typeface="Times New Roman" panose="02020603050405020304" pitchFamily="18" charset="0"/>
                <a:cs typeface="Times New Roman" panose="02020603050405020304" pitchFamily="18" charset="0"/>
              </a:rPr>
              <a:t>Ghidul profesorului pentru examenul național de bacalaureat și examenele de certificare a competențelor profesionale la finalizarea învățământului liceal</a:t>
            </a:r>
            <a:r>
              <a:rPr lang="en-GB" sz="1650" dirty="0">
                <a:latin typeface="Times New Roman" panose="02020603050405020304" pitchFamily="18" charset="0"/>
                <a:cs typeface="Times New Roman" panose="02020603050405020304" pitchFamily="18" charset="0"/>
              </a:rPr>
              <a:t>, 2023</a:t>
            </a:r>
            <a:r>
              <a:rPr lang="ro-RO" sz="1650" dirty="0">
                <a:latin typeface="Times New Roman" panose="02020603050405020304" pitchFamily="18" charset="0"/>
                <a:cs typeface="Times New Roman" panose="02020603050405020304" pitchFamily="18" charset="0"/>
              </a:rPr>
              <a:t> (PROF)</a:t>
            </a:r>
            <a:endParaRPr lang="ro-RO" sz="1650"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a:p>
            <a:pPr marL="0" indent="0" algn="r">
              <a:buNone/>
            </a:pPr>
            <a:r>
              <a:rPr lang="en-US" sz="1650"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https://www.eprof.ro/biblioteca-virtuala/resurse-didactice/</a:t>
            </a:r>
            <a:r>
              <a:rPr lang="ro-RO" sz="1650" dirty="0">
                <a:latin typeface="Times New Roman" panose="02020603050405020304" pitchFamily="18" charset="0"/>
                <a:cs typeface="Times New Roman" panose="02020603050405020304" pitchFamily="18" charset="0"/>
              </a:rPr>
              <a:t> </a:t>
            </a:r>
          </a:p>
          <a:p>
            <a:pPr marL="0" indent="0" algn="r">
              <a:buNone/>
            </a:pPr>
            <a:endParaRPr lang="ro-RO" sz="1650" dirty="0">
              <a:latin typeface="Times New Roman" panose="02020603050405020304" pitchFamily="18" charset="0"/>
              <a:cs typeface="Times New Roman" panose="02020603050405020304" pitchFamily="18" charset="0"/>
            </a:endParaRPr>
          </a:p>
          <a:p>
            <a:r>
              <a:rPr lang="ro-RO" sz="1650" dirty="0">
                <a:solidFill>
                  <a:schemeClr val="tx1">
                    <a:lumMod val="65000"/>
                    <a:lumOff val="35000"/>
                  </a:schemeClr>
                </a:solidFill>
                <a:latin typeface="Times New Roman" panose="02020603050405020304" pitchFamily="18" charset="0"/>
                <a:ea typeface="Calibri" panose="020F0502020204030204" pitchFamily="34" charset="0"/>
              </a:rPr>
              <a:t>Învățarea în format </a:t>
            </a:r>
            <a:r>
              <a:rPr lang="ro-RO" sz="1650" dirty="0" err="1">
                <a:solidFill>
                  <a:schemeClr val="tx1">
                    <a:lumMod val="65000"/>
                    <a:lumOff val="35000"/>
                  </a:schemeClr>
                </a:solidFill>
                <a:latin typeface="Times New Roman" panose="02020603050405020304" pitchFamily="18" charset="0"/>
                <a:ea typeface="Calibri" panose="020F0502020204030204" pitchFamily="34" charset="0"/>
              </a:rPr>
              <a:t>blended-learning</a:t>
            </a:r>
            <a:r>
              <a:rPr lang="ro-RO" sz="1650" dirty="0">
                <a:solidFill>
                  <a:schemeClr val="tx1">
                    <a:lumMod val="65000"/>
                    <a:lumOff val="35000"/>
                  </a:schemeClr>
                </a:solidFill>
                <a:latin typeface="Times New Roman" panose="02020603050405020304" pitchFamily="18" charset="0"/>
                <a:ea typeface="Calibri" panose="020F0502020204030204" pitchFamily="34" charset="0"/>
              </a:rPr>
              <a:t> pentru aplicarea curriculumului național – repere metodologice, vol. I și II, 2023</a:t>
            </a:r>
            <a:r>
              <a:rPr lang="en-GB" sz="1650" dirty="0">
                <a:solidFill>
                  <a:schemeClr val="tx1">
                    <a:lumMod val="65000"/>
                    <a:lumOff val="35000"/>
                  </a:schemeClr>
                </a:solidFill>
                <a:latin typeface="Times New Roman" panose="02020603050405020304" pitchFamily="18" charset="0"/>
                <a:ea typeface="Calibri" panose="020F0502020204030204" pitchFamily="34" charset="0"/>
              </a:rPr>
              <a:t> (PROF)</a:t>
            </a:r>
            <a:endParaRPr lang="ro-RO" sz="1650" dirty="0">
              <a:solidFill>
                <a:schemeClr val="tx1">
                  <a:lumMod val="65000"/>
                  <a:lumOff val="35000"/>
                </a:schemeClr>
              </a:solidFill>
              <a:latin typeface="Times New Roman" panose="02020603050405020304" pitchFamily="18" charset="0"/>
              <a:ea typeface="Calibri" panose="020F0502020204030204" pitchFamily="34" charset="0"/>
            </a:endParaRPr>
          </a:p>
          <a:p>
            <a:pPr marL="0" indent="0" algn="r">
              <a:buNone/>
            </a:pPr>
            <a:r>
              <a:rPr lang="ro-RO" sz="1650" dirty="0">
                <a:latin typeface="Times New Roman" panose="02020603050405020304" pitchFamily="18" charset="0"/>
                <a:ea typeface="Calibri" panose="020F0502020204030204" pitchFamily="34" charset="0"/>
              </a:rPr>
              <a:t> </a:t>
            </a:r>
            <a:r>
              <a:rPr lang="ro-RO" sz="1650" u="sng" dirty="0">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https://www.eprof.ro/biblioteca-virtuala/resurse-didactice/</a:t>
            </a:r>
            <a:endParaRPr lang="en-US" sz="165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5766EE8-4504-46E6-9334-F86CB051DE3A}"/>
              </a:ext>
            </a:extLst>
          </p:cNvPr>
          <p:cNvSpPr txBox="1"/>
          <p:nvPr/>
        </p:nvSpPr>
        <p:spPr>
          <a:xfrm>
            <a:off x="8515351" y="5726612"/>
            <a:ext cx="554804" cy="253916"/>
          </a:xfrm>
          <a:prstGeom prst="rect">
            <a:avLst/>
          </a:prstGeom>
          <a:noFill/>
        </p:spPr>
        <p:txBody>
          <a:bodyPr wrap="square" rtlCol="0">
            <a:spAutoFit/>
          </a:bodyPr>
          <a:lstStyle/>
          <a:p>
            <a:r>
              <a:rPr lang="ro-RO" sz="1050" dirty="0">
                <a:solidFill>
                  <a:schemeClr val="tx1">
                    <a:lumMod val="65000"/>
                    <a:lumOff val="35000"/>
                  </a:schemeClr>
                </a:solidFill>
                <a:cs typeface="Times New Roman" panose="02020603050405020304" pitchFamily="18" charset="0"/>
              </a:rPr>
              <a:t>CNCE</a:t>
            </a:r>
            <a:endParaRPr lang="en-US" sz="1050" dirty="0">
              <a:solidFill>
                <a:schemeClr val="tx1">
                  <a:lumMod val="65000"/>
                  <a:lumOff val="35000"/>
                </a:schemeClr>
              </a:solidFill>
              <a:cs typeface="Times New Roman" panose="02020603050405020304" pitchFamily="18" charset="0"/>
            </a:endParaRPr>
          </a:p>
        </p:txBody>
      </p:sp>
    </p:spTree>
    <p:extLst>
      <p:ext uri="{BB962C8B-B14F-4D97-AF65-F5344CB8AC3E}">
        <p14:creationId xmlns:p14="http://schemas.microsoft.com/office/powerpoint/2010/main" val="355264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24DC-27A5-4CA3-B1DD-2AB7871A2DB3}"/>
              </a:ext>
            </a:extLst>
          </p:cNvPr>
          <p:cNvSpPr>
            <a:spLocks noGrp="1"/>
          </p:cNvSpPr>
          <p:nvPr>
            <p:ph type="title"/>
          </p:nvPr>
        </p:nvSpPr>
        <p:spPr/>
        <p:txBody>
          <a:bodyPr/>
          <a:lstStyle/>
          <a:p>
            <a:r>
              <a:rPr lang="ro-RO" dirty="0">
                <a:effectLst/>
                <a:latin typeface="Times New Roman" panose="02020603050405020304" pitchFamily="18" charset="0"/>
                <a:ea typeface="SimSun" panose="02010600030101010101" pitchFamily="2" charset="-122"/>
              </a:rPr>
              <a:t>Analiza activității în anul școlar 202</a:t>
            </a:r>
            <a:r>
              <a:rPr lang="en-US" dirty="0">
                <a:effectLst/>
                <a:latin typeface="Times New Roman" panose="02020603050405020304" pitchFamily="18" charset="0"/>
                <a:ea typeface="SimSun" panose="02010600030101010101" pitchFamily="2" charset="-122"/>
              </a:rPr>
              <a:t>4</a:t>
            </a:r>
            <a:r>
              <a:rPr lang="ro-RO" dirty="0">
                <a:effectLst/>
                <a:latin typeface="Times New Roman" panose="02020603050405020304" pitchFamily="18" charset="0"/>
                <a:ea typeface="SimSun" panose="02010600030101010101" pitchFamily="2" charset="-122"/>
              </a:rPr>
              <a:t>-202</a:t>
            </a:r>
            <a:r>
              <a:rPr lang="en-US" dirty="0">
                <a:effectLst/>
                <a:latin typeface="Times New Roman" panose="02020603050405020304" pitchFamily="18" charset="0"/>
                <a:ea typeface="SimSun" panose="02010600030101010101" pitchFamily="2" charset="-122"/>
              </a:rPr>
              <a:t>5</a:t>
            </a:r>
            <a:endParaRPr lang="en-US" dirty="0"/>
          </a:p>
        </p:txBody>
      </p:sp>
      <p:sp>
        <p:nvSpPr>
          <p:cNvPr id="3" name="Content Placeholder 2">
            <a:extLst>
              <a:ext uri="{FF2B5EF4-FFF2-40B4-BE49-F238E27FC236}">
                <a16:creationId xmlns:a16="http://schemas.microsoft.com/office/drawing/2014/main" id="{8488E1F9-7A79-40DD-A03E-96B81CC7B593}"/>
              </a:ext>
            </a:extLst>
          </p:cNvPr>
          <p:cNvSpPr>
            <a:spLocks noGrp="1"/>
          </p:cNvSpPr>
          <p:nvPr>
            <p:ph idx="1"/>
          </p:nvPr>
        </p:nvSpPr>
        <p:spPr>
          <a:xfrm>
            <a:off x="685800" y="1905000"/>
            <a:ext cx="7990656" cy="4548336"/>
          </a:xfrm>
        </p:spPr>
        <p:txBody>
          <a:bodyPr>
            <a:normAutofit fontScale="92500"/>
          </a:bodyPr>
          <a:lstStyle/>
          <a:p>
            <a:pPr algn="just"/>
            <a:r>
              <a:rPr lang="ro-RO" sz="2800" dirty="0">
                <a:effectLst/>
                <a:latin typeface="+mj-lt"/>
                <a:ea typeface="SimSun" panose="02010600030101010101" pitchFamily="2" charset="-122"/>
                <a:cs typeface="Times New Roman" panose="02020603050405020304" pitchFamily="18" charset="0"/>
              </a:rPr>
              <a:t>În anul școlar 202</a:t>
            </a:r>
            <a:r>
              <a:rPr lang="en-US" sz="2800" dirty="0">
                <a:effectLst/>
                <a:latin typeface="+mj-lt"/>
                <a:ea typeface="SimSun" panose="02010600030101010101" pitchFamily="2" charset="-122"/>
                <a:cs typeface="Times New Roman" panose="02020603050405020304" pitchFamily="18" charset="0"/>
              </a:rPr>
              <a:t>4</a:t>
            </a:r>
            <a:r>
              <a:rPr lang="ro-RO" sz="2800" dirty="0">
                <a:effectLst/>
                <a:latin typeface="+mj-lt"/>
                <a:ea typeface="SimSun" panose="02010600030101010101" pitchFamily="2" charset="-122"/>
                <a:cs typeface="Times New Roman" panose="02020603050405020304" pitchFamily="18" charset="0"/>
              </a:rPr>
              <a:t>-202</a:t>
            </a:r>
            <a:r>
              <a:rPr lang="en-US" sz="2800" dirty="0">
                <a:effectLst/>
                <a:latin typeface="+mj-lt"/>
                <a:ea typeface="SimSun" panose="02010600030101010101" pitchFamily="2" charset="-122"/>
                <a:cs typeface="Times New Roman" panose="02020603050405020304" pitchFamily="18" charset="0"/>
              </a:rPr>
              <a:t>5</a:t>
            </a:r>
            <a:r>
              <a:rPr lang="en-US" sz="2800" dirty="0">
                <a:latin typeface="+mj-lt"/>
                <a:ea typeface="SimSun" panose="02010600030101010101" pitchFamily="2" charset="-122"/>
                <a:cs typeface="Times New Roman" panose="02020603050405020304" pitchFamily="18" charset="0"/>
              </a:rPr>
              <a:t>, </a:t>
            </a:r>
            <a:r>
              <a:rPr lang="en-US" sz="2800" dirty="0" err="1">
                <a:latin typeface="+mj-lt"/>
                <a:ea typeface="SimSun" panose="02010600030101010101" pitchFamily="2" charset="-122"/>
                <a:cs typeface="Times New Roman" panose="02020603050405020304" pitchFamily="18" charset="0"/>
              </a:rPr>
              <a:t>în</a:t>
            </a:r>
            <a:r>
              <a:rPr lang="en-US" sz="2800" dirty="0">
                <a:latin typeface="+mj-lt"/>
                <a:ea typeface="SimSun" panose="02010600030101010101" pitchFamily="2" charset="-122"/>
                <a:cs typeface="Times New Roman" panose="02020603050405020304" pitchFamily="18" charset="0"/>
              </a:rPr>
              <a:t> </a:t>
            </a:r>
            <a:r>
              <a:rPr lang="en-US" sz="2800" dirty="0" err="1">
                <a:latin typeface="+mj-lt"/>
                <a:ea typeface="SimSun" panose="02010600030101010101" pitchFamily="2" charset="-122"/>
                <a:cs typeface="Times New Roman" panose="02020603050405020304" pitchFamily="18" charset="0"/>
              </a:rPr>
              <a:t>cadrul</a:t>
            </a:r>
            <a:r>
              <a:rPr lang="en-US" sz="2800" dirty="0">
                <a:latin typeface="+mj-lt"/>
                <a:ea typeface="SimSun" panose="02010600030101010101" pitchFamily="2" charset="-122"/>
                <a:cs typeface="Times New Roman" panose="02020603050405020304" pitchFamily="18" charset="0"/>
              </a:rPr>
              <a:t> </a:t>
            </a:r>
            <a:r>
              <a:rPr lang="en-US" sz="2800" dirty="0" err="1">
                <a:effectLst/>
                <a:latin typeface="+mj-lt"/>
                <a:ea typeface="SimSun" panose="02010600030101010101" pitchFamily="2" charset="-122"/>
                <a:cs typeface="Times New Roman" panose="02020603050405020304" pitchFamily="18" charset="0"/>
              </a:rPr>
              <a:t>disciplinei</a:t>
            </a:r>
            <a:r>
              <a:rPr lang="en-US" sz="2800" dirty="0">
                <a:effectLst/>
                <a:latin typeface="+mj-lt"/>
                <a:ea typeface="SimSun" panose="02010600030101010101" pitchFamily="2" charset="-122"/>
                <a:cs typeface="Times New Roman" panose="02020603050405020304" pitchFamily="18" charset="0"/>
              </a:rPr>
              <a:t> </a:t>
            </a:r>
            <a:r>
              <a:rPr lang="en-US" sz="2800" dirty="0" err="1">
                <a:effectLst/>
                <a:latin typeface="+mj-lt"/>
                <a:ea typeface="SimSun" panose="02010600030101010101" pitchFamily="2" charset="-122"/>
                <a:cs typeface="Times New Roman" panose="02020603050405020304" pitchFamily="18" charset="0"/>
              </a:rPr>
              <a:t>Matematică</a:t>
            </a:r>
            <a:r>
              <a:rPr lang="en-US" sz="2800" dirty="0">
                <a:latin typeface="+mj-lt"/>
                <a:ea typeface="SimSun" panose="02010600030101010101" pitchFamily="2" charset="-122"/>
                <a:cs typeface="Times New Roman" panose="02020603050405020304" pitchFamily="18" charset="0"/>
              </a:rPr>
              <a:t> </a:t>
            </a:r>
            <a:r>
              <a:rPr lang="en-US" sz="2800" dirty="0">
                <a:effectLst/>
                <a:latin typeface="+mj-lt"/>
                <a:ea typeface="SimSun" panose="02010600030101010101" pitchFamily="2" charset="-122"/>
                <a:cs typeface="Times New Roman" panose="02020603050405020304" pitchFamily="18" charset="0"/>
              </a:rPr>
              <a:t>au </a:t>
            </a:r>
            <a:r>
              <a:rPr lang="en-US" sz="2800" dirty="0" err="1">
                <a:effectLst/>
                <a:latin typeface="+mj-lt"/>
                <a:ea typeface="SimSun" panose="02010600030101010101" pitchFamily="2" charset="-122"/>
                <a:cs typeface="Times New Roman" panose="02020603050405020304" pitchFamily="18" charset="0"/>
              </a:rPr>
              <a:t>funcționat</a:t>
            </a:r>
            <a:r>
              <a:rPr lang="en-US" sz="2800" dirty="0">
                <a:effectLst/>
                <a:latin typeface="+mj-lt"/>
                <a:ea typeface="SimSun" panose="02010600030101010101" pitchFamily="2" charset="-122"/>
                <a:cs typeface="Times New Roman" panose="02020603050405020304" pitchFamily="18" charset="0"/>
              </a:rPr>
              <a:t> 8 </a:t>
            </a:r>
            <a:r>
              <a:rPr lang="ro-RO" sz="2800" dirty="0">
                <a:effectLst/>
                <a:latin typeface="+mj-lt"/>
                <a:ea typeface="SimSun" panose="02010600030101010101" pitchFamily="2" charset="-122"/>
                <a:cs typeface="Times New Roman" panose="02020603050405020304" pitchFamily="18" charset="0"/>
              </a:rPr>
              <a:t>cercuri pedagogice</a:t>
            </a:r>
            <a:r>
              <a:rPr lang="en-US" sz="2800" dirty="0">
                <a:effectLst/>
                <a:latin typeface="+mj-lt"/>
                <a:ea typeface="SimSun" panose="02010600030101010101" pitchFamily="2" charset="-122"/>
                <a:cs typeface="Times New Roman" panose="02020603050405020304" pitchFamily="18" charset="0"/>
              </a:rPr>
              <a:t> a </a:t>
            </a:r>
            <a:r>
              <a:rPr lang="en-US" sz="2800" dirty="0" err="1">
                <a:effectLst/>
                <a:latin typeface="+mj-lt"/>
                <a:ea typeface="SimSun" panose="02010600030101010101" pitchFamily="2" charset="-122"/>
                <a:cs typeface="Times New Roman" panose="02020603050405020304" pitchFamily="18" charset="0"/>
              </a:rPr>
              <a:t>căror</a:t>
            </a:r>
            <a:r>
              <a:rPr lang="en-US" sz="2800" dirty="0">
                <a:effectLst/>
                <a:latin typeface="+mj-lt"/>
                <a:ea typeface="SimSun" panose="02010600030101010101" pitchFamily="2" charset="-122"/>
                <a:cs typeface="Times New Roman" panose="02020603050405020304" pitchFamily="18" charset="0"/>
              </a:rPr>
              <a:t> </a:t>
            </a:r>
            <a:r>
              <a:rPr lang="en-US" sz="2800" dirty="0" err="1">
                <a:effectLst/>
                <a:latin typeface="+mj-lt"/>
                <a:ea typeface="SimSun" panose="02010600030101010101" pitchFamily="2" charset="-122"/>
                <a:cs typeface="Times New Roman" panose="02020603050405020304" pitchFamily="18" charset="0"/>
              </a:rPr>
              <a:t>activitate</a:t>
            </a:r>
            <a:r>
              <a:rPr lang="en-US" sz="2800" dirty="0">
                <a:effectLst/>
                <a:latin typeface="+mj-lt"/>
                <a:ea typeface="SimSun" panose="02010600030101010101" pitchFamily="2" charset="-122"/>
                <a:cs typeface="Times New Roman" panose="02020603050405020304" pitchFamily="18" charset="0"/>
              </a:rPr>
              <a:t> s-a </a:t>
            </a:r>
            <a:r>
              <a:rPr lang="en-US" sz="2800" dirty="0" err="1">
                <a:effectLst/>
                <a:latin typeface="+mj-lt"/>
                <a:ea typeface="SimSun" panose="02010600030101010101" pitchFamily="2" charset="-122"/>
                <a:cs typeface="Times New Roman" panose="02020603050405020304" pitchFamily="18" charset="0"/>
              </a:rPr>
              <a:t>desfășurat</a:t>
            </a:r>
            <a:r>
              <a:rPr lang="en-US" sz="2800" dirty="0">
                <a:effectLst/>
                <a:latin typeface="+mj-lt"/>
                <a:ea typeface="SimSun" panose="02010600030101010101" pitchFamily="2" charset="-122"/>
                <a:cs typeface="Times New Roman" panose="02020603050405020304" pitchFamily="18" charset="0"/>
              </a:rPr>
              <a:t> </a:t>
            </a:r>
            <a:r>
              <a:rPr lang="en-US" sz="2800" dirty="0" err="1">
                <a:effectLst/>
                <a:latin typeface="+mj-lt"/>
                <a:ea typeface="SimSun" panose="02010600030101010101" pitchFamily="2" charset="-122"/>
                <a:cs typeface="Times New Roman" panose="02020603050405020304" pitchFamily="18" charset="0"/>
              </a:rPr>
              <a:t>atât</a:t>
            </a:r>
            <a:r>
              <a:rPr lang="en-US" sz="2800" dirty="0">
                <a:effectLst/>
                <a:latin typeface="+mj-lt"/>
                <a:ea typeface="SimSun" panose="02010600030101010101" pitchFamily="2" charset="-122"/>
                <a:cs typeface="Times New Roman" panose="02020603050405020304" pitchFamily="18" charset="0"/>
              </a:rPr>
              <a:t> </a:t>
            </a:r>
            <a:r>
              <a:rPr lang="en-US" sz="2800" dirty="0" err="1">
                <a:effectLst/>
                <a:latin typeface="+mj-lt"/>
                <a:ea typeface="SimSun" panose="02010600030101010101" pitchFamily="2" charset="-122"/>
                <a:cs typeface="Times New Roman" panose="02020603050405020304" pitchFamily="18" charset="0"/>
              </a:rPr>
              <a:t>în</a:t>
            </a:r>
            <a:r>
              <a:rPr lang="en-US" sz="2800" dirty="0">
                <a:effectLst/>
                <a:latin typeface="+mj-lt"/>
                <a:ea typeface="SimSun" panose="02010600030101010101" pitchFamily="2" charset="-122"/>
                <a:cs typeface="Times New Roman" panose="02020603050405020304" pitchFamily="18" charset="0"/>
              </a:rPr>
              <a:t> </a:t>
            </a:r>
            <a:r>
              <a:rPr lang="en-US" sz="2800" dirty="0" err="1">
                <a:effectLst/>
                <a:latin typeface="+mj-lt"/>
                <a:ea typeface="SimSun" panose="02010600030101010101" pitchFamily="2" charset="-122"/>
                <a:cs typeface="Times New Roman" panose="02020603050405020304" pitchFamily="18" charset="0"/>
              </a:rPr>
              <a:t>sistem</a:t>
            </a:r>
            <a:r>
              <a:rPr lang="en-US" sz="2800" dirty="0">
                <a:effectLst/>
                <a:latin typeface="+mj-lt"/>
                <a:ea typeface="SimSun" panose="02010600030101010101" pitchFamily="2" charset="-122"/>
                <a:cs typeface="Times New Roman" panose="02020603050405020304" pitchFamily="18" charset="0"/>
              </a:rPr>
              <a:t> </a:t>
            </a:r>
            <a:r>
              <a:rPr lang="en-US" sz="2800" dirty="0" err="1">
                <a:effectLst/>
                <a:latin typeface="+mj-lt"/>
                <a:ea typeface="SimSun" panose="02010600030101010101" pitchFamily="2" charset="-122"/>
                <a:cs typeface="Times New Roman" panose="02020603050405020304" pitchFamily="18" charset="0"/>
              </a:rPr>
              <a:t>față</a:t>
            </a:r>
            <a:r>
              <a:rPr lang="en-US" sz="2800" dirty="0" err="1">
                <a:latin typeface="+mj-lt"/>
                <a:ea typeface="SimSun" panose="02010600030101010101" pitchFamily="2" charset="-122"/>
                <a:cs typeface="Times New Roman" panose="02020603050405020304" pitchFamily="18" charset="0"/>
              </a:rPr>
              <a:t>-</a:t>
            </a:r>
            <a:r>
              <a:rPr lang="en-US" sz="2800" dirty="0" err="1">
                <a:effectLst/>
                <a:latin typeface="+mj-lt"/>
                <a:ea typeface="SimSun" panose="02010600030101010101" pitchFamily="2" charset="-122"/>
                <a:cs typeface="Times New Roman" panose="02020603050405020304" pitchFamily="18" charset="0"/>
              </a:rPr>
              <a:t>în-față</a:t>
            </a:r>
            <a:r>
              <a:rPr lang="en-US" sz="2800" dirty="0">
                <a:effectLst/>
                <a:latin typeface="+mj-lt"/>
                <a:ea typeface="SimSun" panose="02010600030101010101" pitchFamily="2" charset="-122"/>
                <a:cs typeface="Times New Roman" panose="02020603050405020304" pitchFamily="18" charset="0"/>
              </a:rPr>
              <a:t>, </a:t>
            </a:r>
            <a:r>
              <a:rPr lang="en-US" sz="2800" dirty="0" err="1">
                <a:effectLst/>
                <a:latin typeface="+mj-lt"/>
                <a:ea typeface="SimSun" panose="02010600030101010101" pitchFamily="2" charset="-122"/>
                <a:cs typeface="Times New Roman" panose="02020603050405020304" pitchFamily="18" charset="0"/>
              </a:rPr>
              <a:t>cât</a:t>
            </a:r>
            <a:r>
              <a:rPr lang="en-US" sz="2800" dirty="0">
                <a:effectLst/>
                <a:latin typeface="+mj-lt"/>
                <a:ea typeface="SimSun" panose="02010600030101010101" pitchFamily="2" charset="-122"/>
                <a:cs typeface="Times New Roman" panose="02020603050405020304" pitchFamily="18" charset="0"/>
              </a:rPr>
              <a:t> </a:t>
            </a:r>
            <a:r>
              <a:rPr lang="en-US" sz="2800" dirty="0" err="1">
                <a:effectLst/>
                <a:latin typeface="+mj-lt"/>
                <a:ea typeface="SimSun" panose="02010600030101010101" pitchFamily="2" charset="-122"/>
                <a:cs typeface="Times New Roman" panose="02020603050405020304" pitchFamily="18" charset="0"/>
              </a:rPr>
              <a:t>și</a:t>
            </a:r>
            <a:r>
              <a:rPr lang="en-US" sz="2800" dirty="0">
                <a:effectLst/>
                <a:latin typeface="+mj-lt"/>
                <a:ea typeface="SimSun" panose="02010600030101010101" pitchFamily="2" charset="-122"/>
                <a:cs typeface="Times New Roman" panose="02020603050405020304" pitchFamily="18" charset="0"/>
              </a:rPr>
              <a:t> online.</a:t>
            </a:r>
          </a:p>
          <a:p>
            <a:pPr algn="just"/>
            <a:r>
              <a:rPr lang="en-US" sz="2800" dirty="0" err="1">
                <a:latin typeface="+mj-lt"/>
                <a:ea typeface="SimSun" panose="02010600030101010101" pitchFamily="2" charset="-122"/>
                <a:cs typeface="Times New Roman" panose="02020603050405020304" pitchFamily="18" charset="0"/>
              </a:rPr>
              <a:t>Activitățile</a:t>
            </a:r>
            <a:r>
              <a:rPr lang="en-US" sz="2800" dirty="0">
                <a:latin typeface="+mj-lt"/>
                <a:ea typeface="SimSun" panose="02010600030101010101" pitchFamily="2" charset="-122"/>
                <a:cs typeface="Times New Roman" panose="02020603050405020304" pitchFamily="18" charset="0"/>
              </a:rPr>
              <a:t> </a:t>
            </a:r>
            <a:r>
              <a:rPr lang="en-US" sz="2800" dirty="0" err="1">
                <a:latin typeface="+mj-lt"/>
                <a:ea typeface="SimSun" panose="02010600030101010101" pitchFamily="2" charset="-122"/>
                <a:cs typeface="Times New Roman" panose="02020603050405020304" pitchFamily="18" charset="0"/>
              </a:rPr>
              <a:t>desfășurate</a:t>
            </a:r>
            <a:r>
              <a:rPr lang="en-US" sz="2800" dirty="0">
                <a:latin typeface="+mj-lt"/>
                <a:ea typeface="SimSun" panose="02010600030101010101" pitchFamily="2" charset="-122"/>
                <a:cs typeface="Times New Roman" panose="02020603050405020304" pitchFamily="18" charset="0"/>
              </a:rPr>
              <a:t> </a:t>
            </a:r>
            <a:r>
              <a:rPr lang="en-US" sz="2800" dirty="0" err="1">
                <a:latin typeface="+mj-lt"/>
                <a:ea typeface="SimSun" panose="02010600030101010101" pitchFamily="2" charset="-122"/>
                <a:cs typeface="Times New Roman" panose="02020603050405020304" pitchFamily="18" charset="0"/>
              </a:rPr>
              <a:t>în</a:t>
            </a:r>
            <a:r>
              <a:rPr lang="en-US" sz="2800" dirty="0">
                <a:latin typeface="+mj-lt"/>
                <a:ea typeface="SimSun" panose="02010600030101010101" pitchFamily="2" charset="-122"/>
                <a:cs typeface="Times New Roman" panose="02020603050405020304" pitchFamily="18" charset="0"/>
              </a:rPr>
              <a:t> </a:t>
            </a:r>
            <a:r>
              <a:rPr lang="en-US" sz="2800" dirty="0" err="1">
                <a:latin typeface="+mj-lt"/>
                <a:ea typeface="SimSun" panose="02010600030101010101" pitchFamily="2" charset="-122"/>
                <a:cs typeface="Times New Roman" panose="02020603050405020304" pitchFamily="18" charset="0"/>
              </a:rPr>
              <a:t>cadrul</a:t>
            </a:r>
            <a:r>
              <a:rPr lang="en-US" sz="2800" dirty="0">
                <a:latin typeface="+mj-lt"/>
                <a:ea typeface="SimSun" panose="02010600030101010101" pitchFamily="2" charset="-122"/>
                <a:cs typeface="Times New Roman" panose="02020603050405020304" pitchFamily="18" charset="0"/>
              </a:rPr>
              <a:t> </a:t>
            </a:r>
            <a:r>
              <a:rPr lang="en-US" sz="2800" dirty="0" err="1">
                <a:latin typeface="+mj-lt"/>
                <a:ea typeface="SimSun" panose="02010600030101010101" pitchFamily="2" charset="-122"/>
                <a:cs typeface="Times New Roman" panose="02020603050405020304" pitchFamily="18" charset="0"/>
              </a:rPr>
              <a:t>acestor</a:t>
            </a:r>
            <a:r>
              <a:rPr lang="en-US" sz="2800" dirty="0">
                <a:latin typeface="+mj-lt"/>
                <a:ea typeface="SimSun" panose="02010600030101010101" pitchFamily="2" charset="-122"/>
                <a:cs typeface="Times New Roman" panose="02020603050405020304" pitchFamily="18" charset="0"/>
              </a:rPr>
              <a:t> </a:t>
            </a:r>
            <a:r>
              <a:rPr lang="en-US" sz="2800" dirty="0" err="1">
                <a:latin typeface="+mj-lt"/>
                <a:ea typeface="SimSun" panose="02010600030101010101" pitchFamily="2" charset="-122"/>
                <a:cs typeface="Times New Roman" panose="02020603050405020304" pitchFamily="18" charset="0"/>
              </a:rPr>
              <a:t>cercuri</a:t>
            </a:r>
            <a:r>
              <a:rPr lang="en-US" sz="2800" dirty="0">
                <a:latin typeface="+mj-lt"/>
                <a:ea typeface="SimSun" panose="02010600030101010101" pitchFamily="2" charset="-122"/>
                <a:cs typeface="Times New Roman" panose="02020603050405020304" pitchFamily="18" charset="0"/>
              </a:rPr>
              <a:t> </a:t>
            </a:r>
            <a:r>
              <a:rPr lang="en-US" sz="2800" dirty="0" err="1">
                <a:latin typeface="+mj-lt"/>
                <a:ea typeface="SimSun" panose="02010600030101010101" pitchFamily="2" charset="-122"/>
                <a:cs typeface="Times New Roman" panose="02020603050405020304" pitchFamily="18" charset="0"/>
              </a:rPr>
              <a:t>pedagogice</a:t>
            </a:r>
            <a:r>
              <a:rPr lang="en-US" sz="2800" dirty="0">
                <a:latin typeface="+mj-lt"/>
                <a:ea typeface="SimSun" panose="02010600030101010101" pitchFamily="2" charset="-122"/>
                <a:cs typeface="Times New Roman" panose="02020603050405020304" pitchFamily="18" charset="0"/>
              </a:rPr>
              <a:t> s-au </a:t>
            </a:r>
            <a:r>
              <a:rPr lang="en-US" sz="2800" dirty="0" err="1">
                <a:latin typeface="+mj-lt"/>
                <a:ea typeface="SimSun" panose="02010600030101010101" pitchFamily="2" charset="-122"/>
                <a:cs typeface="Times New Roman" panose="02020603050405020304" pitchFamily="18" charset="0"/>
              </a:rPr>
              <a:t>desfășurat</a:t>
            </a:r>
            <a:r>
              <a:rPr lang="en-US" sz="2800" dirty="0">
                <a:latin typeface="+mj-lt"/>
                <a:ea typeface="SimSun" panose="02010600030101010101" pitchFamily="2" charset="-122"/>
                <a:cs typeface="Times New Roman" panose="02020603050405020304" pitchFamily="18" charset="0"/>
              </a:rPr>
              <a:t> </a:t>
            </a:r>
            <a:r>
              <a:rPr lang="en-US" sz="2800" dirty="0" err="1">
                <a:latin typeface="+mj-lt"/>
                <a:ea typeface="SimSun" panose="02010600030101010101" pitchFamily="2" charset="-122"/>
                <a:cs typeface="Times New Roman" panose="02020603050405020304" pitchFamily="18" charset="0"/>
              </a:rPr>
              <a:t>și</a:t>
            </a:r>
            <a:r>
              <a:rPr lang="en-US" sz="2800" dirty="0">
                <a:latin typeface="+mj-lt"/>
                <a:ea typeface="SimSun" panose="02010600030101010101" pitchFamily="2" charset="-122"/>
                <a:cs typeface="Times New Roman" panose="02020603050405020304" pitchFamily="18" charset="0"/>
              </a:rPr>
              <a:t> se </a:t>
            </a:r>
            <a:r>
              <a:rPr lang="en-US" sz="2800" dirty="0" err="1">
                <a:latin typeface="+mj-lt"/>
                <a:ea typeface="SimSun" panose="02010600030101010101" pitchFamily="2" charset="-122"/>
                <a:cs typeface="Times New Roman" panose="02020603050405020304" pitchFamily="18" charset="0"/>
              </a:rPr>
              <a:t>vor</a:t>
            </a:r>
            <a:r>
              <a:rPr lang="en-US" sz="2800" dirty="0">
                <a:latin typeface="+mj-lt"/>
                <a:ea typeface="SimSun" panose="02010600030101010101" pitchFamily="2" charset="-122"/>
                <a:cs typeface="Times New Roman" panose="02020603050405020304" pitchFamily="18" charset="0"/>
              </a:rPr>
              <a:t> </a:t>
            </a:r>
            <a:r>
              <a:rPr lang="en-US" sz="2800" dirty="0" err="1">
                <a:latin typeface="+mj-lt"/>
                <a:ea typeface="SimSun" panose="02010600030101010101" pitchFamily="2" charset="-122"/>
                <a:cs typeface="Times New Roman" panose="02020603050405020304" pitchFamily="18" charset="0"/>
              </a:rPr>
              <a:t>desfășura</a:t>
            </a:r>
            <a:r>
              <a:rPr lang="en-US" sz="2800" dirty="0">
                <a:latin typeface="+mj-lt"/>
                <a:ea typeface="SimSun" panose="02010600030101010101" pitchFamily="2" charset="-122"/>
                <a:cs typeface="Times New Roman" panose="02020603050405020304" pitchFamily="18" charset="0"/>
              </a:rPr>
              <a:t> </a:t>
            </a:r>
            <a:r>
              <a:rPr lang="ro-RO" sz="2800" dirty="0">
                <a:effectLst/>
                <a:latin typeface="+mj-lt"/>
                <a:ea typeface="SimSun" panose="02010600030101010101" pitchFamily="2" charset="-122"/>
                <a:cs typeface="Times New Roman" panose="02020603050405020304" pitchFamily="18" charset="0"/>
              </a:rPr>
              <a:t>în parteneriat cu Casa Corpului Didactic „Alexandru Gavra” Arad, respectând formatul cursurilor/ activităților de formare prezentate în oferta CCD Arad.</a:t>
            </a:r>
            <a:endParaRPr lang="en-US" sz="2800" dirty="0">
              <a:effectLst/>
              <a:latin typeface="+mj-lt"/>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0674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2B366-6CA6-D749-624F-53FA4FCD58C3}"/>
              </a:ext>
            </a:extLst>
          </p:cNvPr>
          <p:cNvSpPr>
            <a:spLocks noGrp="1"/>
          </p:cNvSpPr>
          <p:nvPr>
            <p:ph type="title"/>
          </p:nvPr>
        </p:nvSpPr>
        <p:spPr/>
        <p:txBody>
          <a:bodyPr/>
          <a:lstStyle/>
          <a:p>
            <a:pPr algn="ctr"/>
            <a:r>
              <a:rPr lang="ro-RO" dirty="0">
                <a:solidFill>
                  <a:schemeClr val="tx1">
                    <a:lumMod val="65000"/>
                    <a:lumOff val="35000"/>
                  </a:schemeClr>
                </a:solidFill>
                <a:latin typeface="Times New Roman" panose="02020603050405020304" pitchFamily="18" charset="0"/>
                <a:cs typeface="Times New Roman" panose="02020603050405020304" pitchFamily="18" charset="0"/>
              </a:rPr>
              <a:t>PISA 2025</a:t>
            </a:r>
            <a:endParaRPr lang="en-US"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91FA26B-B429-D077-91B9-2131FE949867}"/>
              </a:ext>
            </a:extLst>
          </p:cNvPr>
          <p:cNvSpPr>
            <a:spLocks noGrp="1"/>
          </p:cNvSpPr>
          <p:nvPr>
            <p:ph idx="1"/>
          </p:nvPr>
        </p:nvSpPr>
        <p:spPr>
          <a:xfrm>
            <a:off x="628650" y="2590073"/>
            <a:ext cx="7886700" cy="2899899"/>
          </a:xfrm>
        </p:spPr>
        <p:txBody>
          <a:bodyPr>
            <a:normAutofit/>
          </a:bodyPr>
          <a:lstStyle/>
          <a:p>
            <a:r>
              <a:rPr lang="it-IT" sz="1650" dirty="0">
                <a:solidFill>
                  <a:schemeClr val="tx1">
                    <a:lumMod val="65000"/>
                    <a:lumOff val="35000"/>
                  </a:schemeClr>
                </a:solidFill>
                <a:latin typeface="Times New Roman" panose="02020603050405020304" pitchFamily="18" charset="0"/>
                <a:cs typeface="Times New Roman" panose="02020603050405020304" pitchFamily="18" charset="0"/>
              </a:rPr>
              <a:t>12 mai - 9 iunie 2025</a:t>
            </a:r>
            <a:endParaRPr lang="ro-RO" sz="165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10</a:t>
            </a: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362 de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elevi</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de 15 ani din 321 de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unități</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de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învățământ</a:t>
            </a:r>
            <a:endParaRPr lang="ro-RO" sz="165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domenii</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i="1" dirty="0" err="1">
                <a:solidFill>
                  <a:schemeClr val="tx1">
                    <a:lumMod val="65000"/>
                    <a:lumOff val="35000"/>
                  </a:schemeClr>
                </a:solidFill>
                <a:latin typeface="Times New Roman" panose="02020603050405020304" pitchFamily="18" charset="0"/>
                <a:cs typeface="Times New Roman" panose="02020603050405020304" pitchFamily="18" charset="0"/>
              </a:rPr>
              <a:t>lectură</a:t>
            </a:r>
            <a:r>
              <a:rPr lang="en-US" sz="1650"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i="1" dirty="0" err="1">
                <a:solidFill>
                  <a:schemeClr val="tx1">
                    <a:lumMod val="65000"/>
                    <a:lumOff val="35000"/>
                  </a:schemeClr>
                </a:solidFill>
                <a:latin typeface="Times New Roman" panose="02020603050405020304" pitchFamily="18" charset="0"/>
                <a:cs typeface="Times New Roman" panose="02020603050405020304" pitchFamily="18" charset="0"/>
              </a:rPr>
              <a:t>matematică</a:t>
            </a:r>
            <a:r>
              <a:rPr lang="en-US" sz="1650"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i="1" dirty="0" err="1">
                <a:solidFill>
                  <a:schemeClr val="tx1">
                    <a:lumMod val="65000"/>
                    <a:lumOff val="35000"/>
                  </a:schemeClr>
                </a:solidFill>
                <a:latin typeface="Times New Roman" panose="02020603050405020304" pitchFamily="18" charset="0"/>
                <a:cs typeface="Times New Roman" panose="02020603050405020304" pitchFamily="18" charset="0"/>
              </a:rPr>
              <a:t>şi</a:t>
            </a:r>
            <a:r>
              <a:rPr lang="en-US" sz="1650"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i="1" dirty="0" err="1">
                <a:solidFill>
                  <a:schemeClr val="tx1">
                    <a:lumMod val="65000"/>
                    <a:lumOff val="35000"/>
                  </a:schemeClr>
                </a:solidFill>
                <a:latin typeface="Times New Roman" panose="02020603050405020304" pitchFamily="18" charset="0"/>
                <a:cs typeface="Times New Roman" panose="02020603050405020304" pitchFamily="18" charset="0"/>
              </a:rPr>
              <a:t>știinţe</a:t>
            </a:r>
            <a:endParaRPr lang="ro-RO" sz="1650" i="1"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en-US" sz="1650" dirty="0">
                <a:solidFill>
                  <a:srgbClr val="467886"/>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https://www.edu.ro/press_rel_44_2025_studiu_PISA_</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RO</a:t>
            </a: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 </a:t>
            </a:r>
          </a:p>
          <a:p>
            <a:r>
              <a:rPr lang="ro-RO" sz="1650" b="1" i="1" dirty="0">
                <a:solidFill>
                  <a:schemeClr val="tx1">
                    <a:lumMod val="65000"/>
                    <a:lumOff val="35000"/>
                  </a:schemeClr>
                </a:solidFill>
                <a:latin typeface="Times New Roman" panose="02020603050405020304" pitchFamily="18" charset="0"/>
                <a:cs typeface="Times New Roman" panose="02020603050405020304" pitchFamily="18" charset="0"/>
              </a:rPr>
              <a:t>itemi publici </a:t>
            </a:r>
            <a:r>
              <a:rPr lang="en-GB" sz="1650" b="1" i="1" dirty="0" err="1">
                <a:solidFill>
                  <a:schemeClr val="tx1">
                    <a:lumMod val="65000"/>
                    <a:lumOff val="35000"/>
                  </a:schemeClr>
                </a:solidFill>
                <a:latin typeface="Times New Roman" panose="02020603050405020304" pitchFamily="18" charset="0"/>
                <a:cs typeface="Times New Roman" panose="02020603050405020304" pitchFamily="18" charset="0"/>
              </a:rPr>
              <a:t>pentru</a:t>
            </a:r>
            <a:r>
              <a:rPr lang="ro-RO" sz="1650" b="1" i="1" dirty="0">
                <a:solidFill>
                  <a:schemeClr val="tx1">
                    <a:lumMod val="65000"/>
                    <a:lumOff val="35000"/>
                  </a:schemeClr>
                </a:solidFill>
                <a:latin typeface="Times New Roman" panose="02020603050405020304" pitchFamily="18" charset="0"/>
                <a:cs typeface="Times New Roman" panose="02020603050405020304" pitchFamily="18" charset="0"/>
              </a:rPr>
              <a:t> Matematică</a:t>
            </a:r>
          </a:p>
          <a:p>
            <a:pPr marL="0" indent="0" algn="r">
              <a:buNone/>
            </a:pPr>
            <a:r>
              <a:rPr lang="en-US" sz="1650" dirty="0">
                <a:solidFill>
                  <a:schemeClr val="tx1">
                    <a:lumMod val="65000"/>
                    <a:lumOff val="35000"/>
                  </a:schemeClr>
                </a:solidFill>
                <a:latin typeface="Times New Roman" panose="02020603050405020304" pitchFamily="18" charset="0"/>
                <a:cs typeface="Times New Roman" panose="02020603050405020304" pitchFamily="18" charset="0"/>
                <a:hlinkClick r:id="rId3"/>
              </a:rPr>
              <a:t>https://www.oecd.org/en/about/programmes/pisa/pisa-test-mathematics.html</a:t>
            </a: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 </a:t>
            </a:r>
            <a:endParaRPr lang="en-US" sz="165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42B8A9-2A1E-4AC8-8660-EAC004E88F0F}"/>
              </a:ext>
            </a:extLst>
          </p:cNvPr>
          <p:cNvSpPr txBox="1"/>
          <p:nvPr/>
        </p:nvSpPr>
        <p:spPr>
          <a:xfrm>
            <a:off x="8515351" y="5724435"/>
            <a:ext cx="554804" cy="253916"/>
          </a:xfrm>
          <a:prstGeom prst="rect">
            <a:avLst/>
          </a:prstGeom>
          <a:noFill/>
        </p:spPr>
        <p:txBody>
          <a:bodyPr wrap="square" rtlCol="0">
            <a:spAutoFit/>
          </a:bodyPr>
          <a:lstStyle/>
          <a:p>
            <a:r>
              <a:rPr lang="ro-RO" sz="1050" dirty="0">
                <a:solidFill>
                  <a:schemeClr val="tx1">
                    <a:lumMod val="65000"/>
                    <a:lumOff val="35000"/>
                  </a:schemeClr>
                </a:solidFill>
                <a:cs typeface="Times New Roman" panose="02020603050405020304" pitchFamily="18" charset="0"/>
              </a:rPr>
              <a:t>CNCE</a:t>
            </a:r>
            <a:endParaRPr lang="en-US" sz="1050" dirty="0">
              <a:solidFill>
                <a:schemeClr val="tx1">
                  <a:lumMod val="65000"/>
                  <a:lumOff val="35000"/>
                </a:schemeClr>
              </a:solidFill>
              <a:cs typeface="Times New Roman" panose="02020603050405020304" pitchFamily="18" charset="0"/>
            </a:endParaRPr>
          </a:p>
        </p:txBody>
      </p:sp>
    </p:spTree>
    <p:extLst>
      <p:ext uri="{BB962C8B-B14F-4D97-AF65-F5344CB8AC3E}">
        <p14:creationId xmlns:p14="http://schemas.microsoft.com/office/powerpoint/2010/main" val="587743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70195-A4A3-068E-E722-12BB4B8ACC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2392A7-C713-3E7D-B8ED-E3B265B41736}"/>
              </a:ext>
            </a:extLst>
          </p:cNvPr>
          <p:cNvSpPr>
            <a:spLocks noGrp="1"/>
          </p:cNvSpPr>
          <p:nvPr>
            <p:ph type="title"/>
          </p:nvPr>
        </p:nvSpPr>
        <p:spPr>
          <a:xfrm>
            <a:off x="628650" y="1131095"/>
            <a:ext cx="7886700" cy="726063"/>
          </a:xfrm>
        </p:spPr>
        <p:txBody>
          <a:bodyPr/>
          <a:lstStyle/>
          <a:p>
            <a:pPr algn="ctr"/>
            <a:r>
              <a:rPr lang="en-US" dirty="0" err="1">
                <a:solidFill>
                  <a:schemeClr val="tx1">
                    <a:lumMod val="65000"/>
                    <a:lumOff val="35000"/>
                  </a:schemeClr>
                </a:solidFill>
                <a:latin typeface="Times New Roman" panose="02020603050405020304" pitchFamily="18" charset="0"/>
                <a:cs typeface="Times New Roman" panose="02020603050405020304" pitchFamily="18" charset="0"/>
              </a:rPr>
              <a:t>Proiectul</a:t>
            </a:r>
            <a:r>
              <a:rPr lang="en-US" dirty="0">
                <a:solidFill>
                  <a:schemeClr val="tx1">
                    <a:lumMod val="65000"/>
                    <a:lumOff val="35000"/>
                  </a:schemeClr>
                </a:solidFill>
                <a:latin typeface="Times New Roman" panose="02020603050405020304" pitchFamily="18" charset="0"/>
                <a:cs typeface="Times New Roman" panose="02020603050405020304" pitchFamily="18" charset="0"/>
              </a:rPr>
              <a:t> RECRED</a:t>
            </a:r>
          </a:p>
        </p:txBody>
      </p:sp>
      <p:sp>
        <p:nvSpPr>
          <p:cNvPr id="3" name="Content Placeholder 2">
            <a:extLst>
              <a:ext uri="{FF2B5EF4-FFF2-40B4-BE49-F238E27FC236}">
                <a16:creationId xmlns:a16="http://schemas.microsoft.com/office/drawing/2014/main" id="{73FB07A1-A329-273D-DD6A-B0943E8CAB6F}"/>
              </a:ext>
            </a:extLst>
          </p:cNvPr>
          <p:cNvSpPr>
            <a:spLocks noGrp="1"/>
          </p:cNvSpPr>
          <p:nvPr>
            <p:ph idx="1"/>
          </p:nvPr>
        </p:nvSpPr>
        <p:spPr>
          <a:xfrm>
            <a:off x="628650" y="2099091"/>
            <a:ext cx="7886700" cy="3344120"/>
          </a:xfrm>
        </p:spPr>
        <p:txBody>
          <a:bodyPr>
            <a:normAutofit/>
          </a:bodyPr>
          <a:lstStyle/>
          <a:p>
            <a:pPr>
              <a:lnSpc>
                <a:spcPct val="100000"/>
              </a:lnSpc>
              <a:spcBef>
                <a:spcPts val="450"/>
              </a:spcBef>
            </a:pP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Reglementă</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ri</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noi</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pentru</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un</a:t>
            </a: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Curriculum Relevant </a:t>
            </a: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ș</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i</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Educa</a:t>
            </a: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ț</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ie</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Deschis</a:t>
            </a: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ă</a:t>
            </a:r>
          </a:p>
          <a:p>
            <a:pPr>
              <a:lnSpc>
                <a:spcPct val="100000"/>
              </a:lnSpc>
              <a:spcBef>
                <a:spcPts val="450"/>
              </a:spcBef>
            </a:pP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01.07.2024 - 30.06.2028</a:t>
            </a:r>
          </a:p>
          <a:p>
            <a:pPr>
              <a:lnSpc>
                <a:spcPct val="100000"/>
              </a:lnSpc>
              <a:spcBef>
                <a:spcPts val="450"/>
              </a:spcBef>
            </a:pP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T</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rei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direcții</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principale</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de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acțiune</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a:t>
            </a:r>
          </a:p>
          <a:p>
            <a:pPr lvl="1">
              <a:lnSpc>
                <a:spcPct val="100000"/>
              </a:lnSpc>
              <a:spcBef>
                <a:spcPts val="450"/>
              </a:spcBef>
              <a:buFont typeface="Times New Roman" panose="02020603050405020304" pitchFamily="18" charset="0"/>
              <a:buChar char="-"/>
            </a:pP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s</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prijin</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pentru</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b="1" i="1" dirty="0" err="1">
                <a:solidFill>
                  <a:schemeClr val="tx1">
                    <a:lumMod val="65000"/>
                    <a:lumOff val="35000"/>
                  </a:schemeClr>
                </a:solidFill>
                <a:latin typeface="Times New Roman" panose="02020603050405020304" pitchFamily="18" charset="0"/>
                <a:cs typeface="Times New Roman" panose="02020603050405020304" pitchFamily="18" charset="0"/>
              </a:rPr>
              <a:t>implementarea</a:t>
            </a:r>
            <a:r>
              <a:rPr lang="en-US" sz="1650" b="1"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b="1" i="1" dirty="0" err="1">
                <a:solidFill>
                  <a:schemeClr val="tx1">
                    <a:lumMod val="65000"/>
                    <a:lumOff val="35000"/>
                  </a:schemeClr>
                </a:solidFill>
                <a:latin typeface="Times New Roman" panose="02020603050405020304" pitchFamily="18" charset="0"/>
                <a:cs typeface="Times New Roman" panose="02020603050405020304" pitchFamily="18" charset="0"/>
              </a:rPr>
              <a:t>Curriculumului</a:t>
            </a:r>
            <a:r>
              <a:rPr lang="en-US" sz="1650" b="1"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b="1" i="1" dirty="0" err="1">
                <a:solidFill>
                  <a:schemeClr val="tx1">
                    <a:lumMod val="65000"/>
                    <a:lumOff val="35000"/>
                  </a:schemeClr>
                </a:solidFill>
                <a:latin typeface="Times New Roman" panose="02020603050405020304" pitchFamily="18" charset="0"/>
                <a:cs typeface="Times New Roman" panose="02020603050405020304" pitchFamily="18" charset="0"/>
              </a:rPr>
              <a:t>național</a:t>
            </a:r>
            <a:r>
              <a:rPr lang="en-US" sz="1650" b="1" i="1" dirty="0">
                <a:solidFill>
                  <a:schemeClr val="tx1">
                    <a:lumMod val="65000"/>
                    <a:lumOff val="35000"/>
                  </a:schemeClr>
                </a:solidFill>
                <a:latin typeface="Times New Roman" panose="02020603050405020304" pitchFamily="18" charset="0"/>
                <a:cs typeface="Times New Roman" panose="02020603050405020304" pitchFamily="18" charset="0"/>
              </a:rPr>
              <a:t> la </a:t>
            </a:r>
            <a:r>
              <a:rPr lang="en-US" sz="1650" b="1" i="1" dirty="0" err="1">
                <a:solidFill>
                  <a:schemeClr val="tx1">
                    <a:lumMod val="65000"/>
                    <a:lumOff val="35000"/>
                  </a:schemeClr>
                </a:solidFill>
                <a:latin typeface="Times New Roman" panose="02020603050405020304" pitchFamily="18" charset="0"/>
                <a:cs typeface="Times New Roman" panose="02020603050405020304" pitchFamily="18" charset="0"/>
              </a:rPr>
              <a:t>nivelul</a:t>
            </a:r>
            <a:r>
              <a:rPr lang="en-US" sz="1650" b="1"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b="1" i="1" dirty="0" err="1">
                <a:solidFill>
                  <a:schemeClr val="tx1">
                    <a:lumMod val="65000"/>
                    <a:lumOff val="35000"/>
                  </a:schemeClr>
                </a:solidFill>
                <a:latin typeface="Times New Roman" panose="02020603050405020304" pitchFamily="18" charset="0"/>
                <a:cs typeface="Times New Roman" panose="02020603050405020304" pitchFamily="18" charset="0"/>
              </a:rPr>
              <a:t>învățământului</a:t>
            </a:r>
            <a:r>
              <a:rPr lang="en-US" sz="1650" b="1"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b="1" i="1" dirty="0" err="1">
                <a:solidFill>
                  <a:schemeClr val="tx1">
                    <a:lumMod val="65000"/>
                    <a:lumOff val="35000"/>
                  </a:schemeClr>
                </a:solidFill>
                <a:latin typeface="Times New Roman" panose="02020603050405020304" pitchFamily="18" charset="0"/>
                <a:cs typeface="Times New Roman" panose="02020603050405020304" pitchFamily="18" charset="0"/>
              </a:rPr>
              <a:t>liceal</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prin</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dezvoltarea</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unor</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programe</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acreditate</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de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abilitare</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curriculară</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endParaRPr lang="ro-RO" sz="1650" dirty="0">
              <a:solidFill>
                <a:schemeClr val="tx1">
                  <a:lumMod val="65000"/>
                  <a:lumOff val="35000"/>
                </a:schemeClr>
              </a:solidFill>
              <a:latin typeface="Times New Roman" panose="02020603050405020304" pitchFamily="18" charset="0"/>
              <a:cs typeface="Times New Roman" panose="02020603050405020304" pitchFamily="18" charset="0"/>
            </a:endParaRPr>
          </a:p>
          <a:p>
            <a:pPr lvl="1">
              <a:lnSpc>
                <a:spcPct val="100000"/>
              </a:lnSpc>
              <a:spcBef>
                <a:spcPts val="450"/>
              </a:spcBef>
              <a:buFont typeface="Times New Roman" panose="02020603050405020304" pitchFamily="18" charset="0"/>
              <a:buChar char="-"/>
            </a:pP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e</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laborarea</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unui</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sistem</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național</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coerent</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și</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fiabil</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de </a:t>
            </a:r>
            <a:r>
              <a:rPr lang="en-US" sz="1650" b="1" dirty="0" err="1">
                <a:solidFill>
                  <a:schemeClr val="tx1">
                    <a:lumMod val="65000"/>
                    <a:lumOff val="35000"/>
                  </a:schemeClr>
                </a:solidFill>
                <a:latin typeface="Times New Roman" panose="02020603050405020304" pitchFamily="18" charset="0"/>
                <a:cs typeface="Times New Roman" panose="02020603050405020304" pitchFamily="18" charset="0"/>
              </a:rPr>
              <a:t>standarde</a:t>
            </a:r>
            <a:r>
              <a:rPr lang="en-US" sz="1650" b="1" dirty="0">
                <a:solidFill>
                  <a:schemeClr val="tx1">
                    <a:lumMod val="65000"/>
                    <a:lumOff val="35000"/>
                  </a:schemeClr>
                </a:solidFill>
                <a:latin typeface="Times New Roman" panose="02020603050405020304" pitchFamily="18" charset="0"/>
                <a:cs typeface="Times New Roman" panose="02020603050405020304" pitchFamily="18" charset="0"/>
              </a:rPr>
              <a:t> de </a:t>
            </a:r>
            <a:r>
              <a:rPr lang="en-US" sz="1650" b="1" dirty="0" err="1">
                <a:solidFill>
                  <a:schemeClr val="tx1">
                    <a:lumMod val="65000"/>
                    <a:lumOff val="35000"/>
                  </a:schemeClr>
                </a:solidFill>
                <a:latin typeface="Times New Roman" panose="02020603050405020304" pitchFamily="18" charset="0"/>
                <a:cs typeface="Times New Roman" panose="02020603050405020304" pitchFamily="18" charset="0"/>
              </a:rPr>
              <a:t>evaluare</a:t>
            </a:r>
            <a:r>
              <a:rPr lang="en-US" sz="165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b="1" dirty="0" err="1">
                <a:solidFill>
                  <a:schemeClr val="tx1">
                    <a:lumMod val="65000"/>
                    <a:lumOff val="35000"/>
                  </a:schemeClr>
                </a:solidFill>
                <a:latin typeface="Times New Roman" panose="02020603050405020304" pitchFamily="18" charset="0"/>
                <a:cs typeface="Times New Roman" panose="02020603050405020304" pitchFamily="18" charset="0"/>
              </a:rPr>
              <a:t>pentru</a:t>
            </a:r>
            <a:r>
              <a:rPr lang="en-US" sz="165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b="1" dirty="0" err="1">
                <a:solidFill>
                  <a:schemeClr val="tx1">
                    <a:lumMod val="65000"/>
                    <a:lumOff val="35000"/>
                  </a:schemeClr>
                </a:solidFill>
                <a:latin typeface="Times New Roman" panose="02020603050405020304" pitchFamily="18" charset="0"/>
                <a:cs typeface="Times New Roman" panose="02020603050405020304" pitchFamily="18" charset="0"/>
              </a:rPr>
              <a:t>învățământul</a:t>
            </a:r>
            <a:r>
              <a:rPr lang="en-US" sz="165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b="1" dirty="0" err="1">
                <a:solidFill>
                  <a:schemeClr val="tx1">
                    <a:lumMod val="65000"/>
                    <a:lumOff val="35000"/>
                  </a:schemeClr>
                </a:solidFill>
                <a:latin typeface="Times New Roman" panose="02020603050405020304" pitchFamily="18" charset="0"/>
                <a:cs typeface="Times New Roman" panose="02020603050405020304" pitchFamily="18" charset="0"/>
              </a:rPr>
              <a:t>primar</a:t>
            </a:r>
            <a:r>
              <a:rPr lang="en-US" sz="165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b="1" dirty="0" err="1">
                <a:solidFill>
                  <a:schemeClr val="tx1">
                    <a:lumMod val="65000"/>
                    <a:lumOff val="35000"/>
                  </a:schemeClr>
                </a:solidFill>
                <a:latin typeface="Times New Roman" panose="02020603050405020304" pitchFamily="18" charset="0"/>
                <a:cs typeface="Times New Roman" panose="02020603050405020304" pitchFamily="18" charset="0"/>
              </a:rPr>
              <a:t>și</a:t>
            </a:r>
            <a:r>
              <a:rPr lang="en-US" sz="1650" b="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b="1" dirty="0" err="1">
                <a:solidFill>
                  <a:schemeClr val="tx1">
                    <a:lumMod val="65000"/>
                    <a:lumOff val="35000"/>
                  </a:schemeClr>
                </a:solidFill>
                <a:latin typeface="Times New Roman" panose="02020603050405020304" pitchFamily="18" charset="0"/>
                <a:cs typeface="Times New Roman" panose="02020603050405020304" pitchFamily="18" charset="0"/>
              </a:rPr>
              <a:t>gimnazial</a:t>
            </a:r>
            <a:r>
              <a:rPr lang="en-US" sz="1650" b="1" dirty="0">
                <a:solidFill>
                  <a:schemeClr val="tx1">
                    <a:lumMod val="65000"/>
                    <a:lumOff val="35000"/>
                  </a:schemeClr>
                </a:solidFill>
                <a:latin typeface="Times New Roman" panose="02020603050405020304" pitchFamily="18" charset="0"/>
                <a:cs typeface="Times New Roman" panose="02020603050405020304" pitchFamily="18" charset="0"/>
              </a:rPr>
              <a:t> </a:t>
            </a:r>
            <a:endParaRPr lang="ro-RO" sz="1650" b="1" dirty="0">
              <a:solidFill>
                <a:schemeClr val="tx1">
                  <a:lumMod val="65000"/>
                  <a:lumOff val="35000"/>
                </a:schemeClr>
              </a:solidFill>
              <a:latin typeface="Times New Roman" panose="02020603050405020304" pitchFamily="18" charset="0"/>
              <a:cs typeface="Times New Roman" panose="02020603050405020304" pitchFamily="18" charset="0"/>
            </a:endParaRPr>
          </a:p>
          <a:p>
            <a:pPr lvl="1">
              <a:lnSpc>
                <a:spcPct val="100000"/>
              </a:lnSpc>
              <a:spcBef>
                <a:spcPts val="450"/>
              </a:spcBef>
              <a:buFont typeface="Times New Roman" panose="02020603050405020304" pitchFamily="18" charset="0"/>
              <a:buChar char="-"/>
            </a:pP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d</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ezvoltarea</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și</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promovarea</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unui</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b="1" i="1" dirty="0" err="1">
                <a:solidFill>
                  <a:schemeClr val="tx1">
                    <a:lumMod val="65000"/>
                    <a:lumOff val="35000"/>
                  </a:schemeClr>
                </a:solidFill>
                <a:latin typeface="Times New Roman" panose="02020603050405020304" pitchFamily="18" charset="0"/>
                <a:cs typeface="Times New Roman" panose="02020603050405020304" pitchFamily="18" charset="0"/>
              </a:rPr>
              <a:t>pachet</a:t>
            </a:r>
            <a:r>
              <a:rPr lang="en-US" sz="1650" b="1"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b="1" i="1" dirty="0" err="1">
                <a:solidFill>
                  <a:schemeClr val="tx1">
                    <a:lumMod val="65000"/>
                    <a:lumOff val="35000"/>
                  </a:schemeClr>
                </a:solidFill>
                <a:latin typeface="Times New Roman" panose="02020603050405020304" pitchFamily="18" charset="0"/>
                <a:cs typeface="Times New Roman" panose="02020603050405020304" pitchFamily="18" charset="0"/>
              </a:rPr>
              <a:t>integrat</a:t>
            </a:r>
            <a:r>
              <a:rPr lang="en-US" sz="1650" b="1" i="1" dirty="0">
                <a:solidFill>
                  <a:schemeClr val="tx1">
                    <a:lumMod val="65000"/>
                    <a:lumOff val="35000"/>
                  </a:schemeClr>
                </a:solidFill>
                <a:latin typeface="Times New Roman" panose="02020603050405020304" pitchFamily="18" charset="0"/>
                <a:cs typeface="Times New Roman" panose="02020603050405020304" pitchFamily="18" charset="0"/>
              </a:rPr>
              <a:t> de </a:t>
            </a:r>
            <a:r>
              <a:rPr lang="en-US" sz="1650" b="1" i="1" dirty="0" err="1">
                <a:solidFill>
                  <a:schemeClr val="tx1">
                    <a:lumMod val="65000"/>
                    <a:lumOff val="35000"/>
                  </a:schemeClr>
                </a:solidFill>
                <a:latin typeface="Times New Roman" panose="02020603050405020304" pitchFamily="18" charset="0"/>
                <a:cs typeface="Times New Roman" panose="02020603050405020304" pitchFamily="18" charset="0"/>
              </a:rPr>
              <a:t>resurse</a:t>
            </a:r>
            <a:r>
              <a:rPr lang="en-US" sz="1650" b="1"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b="1" i="1" dirty="0" err="1">
                <a:solidFill>
                  <a:schemeClr val="tx1">
                    <a:lumMod val="65000"/>
                    <a:lumOff val="35000"/>
                  </a:schemeClr>
                </a:solidFill>
                <a:latin typeface="Times New Roman" panose="02020603050405020304" pitchFamily="18" charset="0"/>
                <a:cs typeface="Times New Roman" panose="02020603050405020304" pitchFamily="18" charset="0"/>
              </a:rPr>
              <a:t>educaționale</a:t>
            </a:r>
            <a:r>
              <a:rPr lang="en-US" sz="1650" b="1"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b="1" i="1" dirty="0" err="1">
                <a:solidFill>
                  <a:schemeClr val="tx1">
                    <a:lumMod val="65000"/>
                    <a:lumOff val="35000"/>
                  </a:schemeClr>
                </a:solidFill>
                <a:latin typeface="Times New Roman" panose="02020603050405020304" pitchFamily="18" charset="0"/>
                <a:cs typeface="Times New Roman" panose="02020603050405020304" pitchFamily="18" charset="0"/>
              </a:rPr>
              <a:t>deschise</a:t>
            </a:r>
            <a:r>
              <a:rPr lang="ro-RO" sz="1650" b="1"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eficientiza</a:t>
            </a: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rea</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strategiil</a:t>
            </a: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or</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de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adaptare</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curriculară</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și</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de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lucru</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cu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categoriile</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de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elevi</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aflați</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în</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risc</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de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excluziune</a:t>
            </a:r>
            <a:endParaRPr lang="ro-RO" sz="1650" dirty="0">
              <a:solidFill>
                <a:schemeClr val="tx1">
                  <a:lumMod val="65000"/>
                  <a:lumOff val="35000"/>
                </a:schemeClr>
              </a:solidFill>
              <a:latin typeface="Times New Roman" panose="02020603050405020304" pitchFamily="18" charset="0"/>
              <a:cs typeface="Times New Roman" panose="02020603050405020304" pitchFamily="18" charset="0"/>
            </a:endParaRPr>
          </a:p>
          <a:p>
            <a:pPr>
              <a:lnSpc>
                <a:spcPct val="100000"/>
              </a:lnSpc>
              <a:spcBef>
                <a:spcPts val="450"/>
              </a:spcBef>
            </a:pPr>
            <a:r>
              <a:rPr lang="en-US" sz="1650" dirty="0">
                <a:latin typeface="Times New Roman" panose="02020603050405020304" pitchFamily="18" charset="0"/>
                <a:cs typeface="Times New Roman" panose="02020603050405020304" pitchFamily="18" charset="0"/>
                <a:hlinkClick r:id="rId2"/>
              </a:rPr>
              <a:t>https://www.edu.ro/info_derulare_proiect_RECRED</a:t>
            </a:r>
            <a:endParaRPr lang="ro-RO" sz="165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F1A276A-9550-43D7-B3DC-2C4BED18A189}"/>
              </a:ext>
            </a:extLst>
          </p:cNvPr>
          <p:cNvSpPr txBox="1"/>
          <p:nvPr/>
        </p:nvSpPr>
        <p:spPr>
          <a:xfrm>
            <a:off x="8515351" y="5707965"/>
            <a:ext cx="554804" cy="253916"/>
          </a:xfrm>
          <a:prstGeom prst="rect">
            <a:avLst/>
          </a:prstGeom>
          <a:noFill/>
        </p:spPr>
        <p:txBody>
          <a:bodyPr wrap="square" rtlCol="0">
            <a:spAutoFit/>
          </a:bodyPr>
          <a:lstStyle/>
          <a:p>
            <a:r>
              <a:rPr lang="ro-RO" sz="1050" dirty="0">
                <a:solidFill>
                  <a:schemeClr val="tx1">
                    <a:lumMod val="65000"/>
                    <a:lumOff val="35000"/>
                  </a:schemeClr>
                </a:solidFill>
                <a:cs typeface="Times New Roman" panose="02020603050405020304" pitchFamily="18" charset="0"/>
              </a:rPr>
              <a:t>CNCE</a:t>
            </a:r>
            <a:endParaRPr lang="en-US" sz="1050" dirty="0">
              <a:solidFill>
                <a:schemeClr val="tx1">
                  <a:lumMod val="65000"/>
                  <a:lumOff val="35000"/>
                </a:schemeClr>
              </a:solidFill>
              <a:cs typeface="Times New Roman" panose="02020603050405020304" pitchFamily="18" charset="0"/>
            </a:endParaRPr>
          </a:p>
        </p:txBody>
      </p:sp>
    </p:spTree>
    <p:extLst>
      <p:ext uri="{BB962C8B-B14F-4D97-AF65-F5344CB8AC3E}">
        <p14:creationId xmlns:p14="http://schemas.microsoft.com/office/powerpoint/2010/main" val="2488558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FE1C3-75DC-510B-C9A3-699F05C1771D}"/>
              </a:ext>
            </a:extLst>
          </p:cNvPr>
          <p:cNvSpPr>
            <a:spLocks noGrp="1"/>
          </p:cNvSpPr>
          <p:nvPr>
            <p:ph type="title"/>
          </p:nvPr>
        </p:nvSpPr>
        <p:spPr>
          <a:xfrm>
            <a:off x="628650" y="1131094"/>
            <a:ext cx="7886700" cy="694652"/>
          </a:xfrm>
        </p:spPr>
        <p:txBody>
          <a:bodyPr>
            <a:normAutofit fontScale="90000"/>
          </a:bodyPr>
          <a:lstStyle/>
          <a:p>
            <a:pPr algn="ctr"/>
            <a:r>
              <a:rPr lang="en-US" dirty="0" err="1">
                <a:solidFill>
                  <a:schemeClr val="tx1">
                    <a:lumMod val="65000"/>
                    <a:lumOff val="35000"/>
                  </a:schemeClr>
                </a:solidFill>
                <a:latin typeface="Times New Roman" panose="02020603050405020304" pitchFamily="18" charset="0"/>
                <a:cs typeface="Times New Roman" panose="02020603050405020304" pitchFamily="18" charset="0"/>
              </a:rPr>
              <a:t>Proiectul</a:t>
            </a:r>
            <a:r>
              <a:rPr lang="en-US" dirty="0">
                <a:solidFill>
                  <a:schemeClr val="tx1">
                    <a:lumMod val="65000"/>
                    <a:lumOff val="35000"/>
                  </a:schemeClr>
                </a:solidFill>
                <a:latin typeface="Times New Roman" panose="02020603050405020304" pitchFamily="18" charset="0"/>
                <a:cs typeface="Times New Roman" panose="02020603050405020304" pitchFamily="18" charset="0"/>
              </a:rPr>
              <a:t> RECRED</a:t>
            </a:r>
            <a:r>
              <a:rPr lang="ro-RO" dirty="0">
                <a:solidFill>
                  <a:schemeClr val="tx1">
                    <a:lumMod val="65000"/>
                    <a:lumOff val="35000"/>
                  </a:schemeClr>
                </a:solidFill>
                <a:latin typeface="Times New Roman" panose="02020603050405020304" pitchFamily="18" charset="0"/>
                <a:cs typeface="Times New Roman" panose="02020603050405020304" pitchFamily="18" charset="0"/>
              </a:rPr>
              <a:t> – ce urmează?</a:t>
            </a:r>
            <a:endParaRPr lang="en-US"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0E49AC0-0235-7855-8BB5-8FDC37B296B6}"/>
              </a:ext>
            </a:extLst>
          </p:cNvPr>
          <p:cNvSpPr>
            <a:spLocks noGrp="1"/>
          </p:cNvSpPr>
          <p:nvPr>
            <p:ph idx="1"/>
          </p:nvPr>
        </p:nvSpPr>
        <p:spPr>
          <a:xfrm>
            <a:off x="491228" y="2436902"/>
            <a:ext cx="8161544" cy="3174715"/>
          </a:xfrm>
        </p:spPr>
        <p:txBody>
          <a:bodyPr>
            <a:noAutofit/>
          </a:bodyPr>
          <a:lstStyle/>
          <a:p>
            <a:pPr algn="just">
              <a:lnSpc>
                <a:spcPct val="110000"/>
              </a:lnSpc>
            </a:pP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Metodologie</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privind</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dezvoltarea</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CDEO</a:t>
            </a: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Ș</a:t>
            </a:r>
            <a:endParaRPr lang="en-US" sz="165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just">
              <a:lnSpc>
                <a:spcPct val="110000"/>
              </a:lnSpc>
            </a:pPr>
            <a:r>
              <a:rPr lang="ro-RO" sz="1650" b="1" i="1" dirty="0">
                <a:solidFill>
                  <a:schemeClr val="tx1">
                    <a:lumMod val="65000"/>
                    <a:lumOff val="35000"/>
                  </a:schemeClr>
                </a:solidFill>
                <a:latin typeface="Times New Roman" panose="02020603050405020304" pitchFamily="18" charset="0"/>
                <a:cs typeface="Times New Roman" panose="02020603050405020304" pitchFamily="18" charset="0"/>
              </a:rPr>
              <a:t>S</a:t>
            </a:r>
            <a:r>
              <a:rPr lang="en-US" sz="1650" b="1" i="1" dirty="0" err="1">
                <a:solidFill>
                  <a:schemeClr val="tx1">
                    <a:lumMod val="65000"/>
                    <a:lumOff val="35000"/>
                  </a:schemeClr>
                </a:solidFill>
                <a:latin typeface="Times New Roman" panose="02020603050405020304" pitchFamily="18" charset="0"/>
                <a:cs typeface="Times New Roman" panose="02020603050405020304" pitchFamily="18" charset="0"/>
              </a:rPr>
              <a:t>tandarde</a:t>
            </a:r>
            <a:r>
              <a:rPr lang="en-US" sz="1650" b="1"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ro-RO" sz="1650" b="1" i="1" dirty="0">
                <a:solidFill>
                  <a:schemeClr val="tx1">
                    <a:lumMod val="65000"/>
                    <a:lumOff val="35000"/>
                  </a:schemeClr>
                </a:solidFill>
                <a:latin typeface="Times New Roman" panose="02020603050405020304" pitchFamily="18" charset="0"/>
                <a:cs typeface="Times New Roman" panose="02020603050405020304" pitchFamily="18" charset="0"/>
              </a:rPr>
              <a:t>naționale </a:t>
            </a:r>
            <a:r>
              <a:rPr lang="en-US" sz="1650" b="1" i="1" dirty="0">
                <a:solidFill>
                  <a:schemeClr val="tx1">
                    <a:lumMod val="65000"/>
                    <a:lumOff val="35000"/>
                  </a:schemeClr>
                </a:solidFill>
                <a:latin typeface="Times New Roman" panose="02020603050405020304" pitchFamily="18" charset="0"/>
                <a:cs typeface="Times New Roman" panose="02020603050405020304" pitchFamily="18" charset="0"/>
              </a:rPr>
              <a:t>de </a:t>
            </a:r>
            <a:r>
              <a:rPr lang="en-US" sz="1650" b="1" i="1" dirty="0" err="1">
                <a:solidFill>
                  <a:schemeClr val="tx1">
                    <a:lumMod val="65000"/>
                    <a:lumOff val="35000"/>
                  </a:schemeClr>
                </a:solidFill>
                <a:latin typeface="Times New Roman" panose="02020603050405020304" pitchFamily="18" charset="0"/>
                <a:cs typeface="Times New Roman" panose="02020603050405020304" pitchFamily="18" charset="0"/>
              </a:rPr>
              <a:t>evaluare</a:t>
            </a:r>
            <a:r>
              <a:rPr lang="en-US" sz="1650" b="1"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pentru</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disciplinele</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de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trunchi</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comun</a:t>
            </a: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nivel</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primar</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și</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nivel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gimnazial</a:t>
            </a: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n-US" sz="165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just">
              <a:lnSpc>
                <a:spcPct val="110000"/>
              </a:lnSpc>
            </a:pP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20 de </a:t>
            </a:r>
            <a:r>
              <a:rPr lang="ro-RO" sz="1650" b="1" i="1" dirty="0">
                <a:solidFill>
                  <a:schemeClr val="tx1">
                    <a:lumMod val="65000"/>
                    <a:lumOff val="35000"/>
                  </a:schemeClr>
                </a:solidFill>
                <a:latin typeface="Times New Roman" panose="02020603050405020304" pitchFamily="18" charset="0"/>
                <a:cs typeface="Times New Roman" panose="02020603050405020304" pitchFamily="18" charset="0"/>
              </a:rPr>
              <a:t>g</a:t>
            </a:r>
            <a:r>
              <a:rPr lang="en-US" sz="1650" b="1" i="1" dirty="0" err="1">
                <a:solidFill>
                  <a:schemeClr val="tx1">
                    <a:lumMod val="65000"/>
                    <a:lumOff val="35000"/>
                  </a:schemeClr>
                </a:solidFill>
                <a:latin typeface="Times New Roman" panose="02020603050405020304" pitchFamily="18" charset="0"/>
                <a:cs typeface="Times New Roman" panose="02020603050405020304" pitchFamily="18" charset="0"/>
              </a:rPr>
              <a:t>hiduri</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pentru</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aplicarea</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programelor</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școlare</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specifice</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noului</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curriculum din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învățământul</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liceal</a:t>
            </a:r>
            <a:endParaRPr lang="en-US" sz="165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just">
              <a:lnSpc>
                <a:spcPct val="110000"/>
              </a:lnSpc>
            </a:pP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300 de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pachete</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de </a:t>
            </a:r>
            <a:r>
              <a:rPr lang="en-US" sz="1650" b="1" i="1" dirty="0">
                <a:solidFill>
                  <a:schemeClr val="tx1">
                    <a:lumMod val="65000"/>
                    <a:lumOff val="35000"/>
                  </a:schemeClr>
                </a:solidFill>
                <a:latin typeface="Times New Roman" panose="02020603050405020304" pitchFamily="18" charset="0"/>
                <a:cs typeface="Times New Roman" panose="02020603050405020304" pitchFamily="18" charset="0"/>
              </a:rPr>
              <a:t>RED</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pentru</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învățământul</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liceal</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cu accent pe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învățare</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și</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evaluare</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formativă</a:t>
            </a:r>
            <a:endParaRPr lang="en-US" sz="165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just">
              <a:lnSpc>
                <a:spcPct val="110000"/>
              </a:lnSpc>
            </a:pP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10 </a:t>
            </a:r>
            <a:r>
              <a:rPr lang="en-US" sz="1650" b="1" i="1" dirty="0" err="1">
                <a:solidFill>
                  <a:schemeClr val="tx1">
                    <a:lumMod val="65000"/>
                    <a:lumOff val="35000"/>
                  </a:schemeClr>
                </a:solidFill>
                <a:latin typeface="Times New Roman" panose="02020603050405020304" pitchFamily="18" charset="0"/>
                <a:cs typeface="Times New Roman" panose="02020603050405020304" pitchFamily="18" charset="0"/>
              </a:rPr>
              <a:t>auxiliare</a:t>
            </a:r>
            <a:r>
              <a:rPr lang="en-US" sz="1650" b="1"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b="1" i="1" dirty="0" err="1">
                <a:solidFill>
                  <a:schemeClr val="tx1">
                    <a:lumMod val="65000"/>
                    <a:lumOff val="35000"/>
                  </a:schemeClr>
                </a:solidFill>
                <a:latin typeface="Times New Roman" panose="02020603050405020304" pitchFamily="18" charset="0"/>
                <a:cs typeface="Times New Roman" panose="02020603050405020304" pitchFamily="18" charset="0"/>
              </a:rPr>
              <a:t>curriculare</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destinate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elevilor</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asociate</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ghidurilor</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pe discipline</a:t>
            </a:r>
          </a:p>
          <a:p>
            <a:pPr algn="just">
              <a:lnSpc>
                <a:spcPct val="110000"/>
              </a:lnSpc>
            </a:pPr>
            <a:r>
              <a:rPr lang="en-US" sz="1650" b="1" i="1" dirty="0" err="1">
                <a:solidFill>
                  <a:schemeClr val="tx1">
                    <a:lumMod val="65000"/>
                    <a:lumOff val="35000"/>
                  </a:schemeClr>
                </a:solidFill>
                <a:latin typeface="Times New Roman" panose="02020603050405020304" pitchFamily="18" charset="0"/>
                <a:cs typeface="Times New Roman" panose="02020603050405020304" pitchFamily="18" charset="0"/>
              </a:rPr>
              <a:t>Programe</a:t>
            </a:r>
            <a:r>
              <a:rPr lang="en-US" sz="1650" b="1" i="1" dirty="0">
                <a:solidFill>
                  <a:schemeClr val="tx1">
                    <a:lumMod val="65000"/>
                    <a:lumOff val="35000"/>
                  </a:schemeClr>
                </a:solidFill>
                <a:latin typeface="Times New Roman" panose="02020603050405020304" pitchFamily="18" charset="0"/>
                <a:cs typeface="Times New Roman" panose="02020603050405020304" pitchFamily="18" charset="0"/>
              </a:rPr>
              <a:t> de </a:t>
            </a:r>
            <a:r>
              <a:rPr lang="en-US" sz="1650" b="1" i="1" dirty="0" err="1">
                <a:solidFill>
                  <a:schemeClr val="tx1">
                    <a:lumMod val="65000"/>
                    <a:lumOff val="35000"/>
                  </a:schemeClr>
                </a:solidFill>
                <a:latin typeface="Times New Roman" panose="02020603050405020304" pitchFamily="18" charset="0"/>
                <a:cs typeface="Times New Roman" panose="02020603050405020304" pitchFamily="18" charset="0"/>
              </a:rPr>
              <a:t>formare</a:t>
            </a:r>
            <a:r>
              <a:rPr lang="en-US" sz="1650" b="1"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acreditate</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pentru aplicarea noilor programe pentru liceu</a:t>
            </a:r>
            <a:endParaRPr lang="en-US" sz="165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B2B3190-5FC7-4BC0-B26F-A2670C9135ED}"/>
              </a:ext>
            </a:extLst>
          </p:cNvPr>
          <p:cNvSpPr txBox="1"/>
          <p:nvPr/>
        </p:nvSpPr>
        <p:spPr>
          <a:xfrm>
            <a:off x="8515351" y="5726906"/>
            <a:ext cx="554804" cy="253916"/>
          </a:xfrm>
          <a:prstGeom prst="rect">
            <a:avLst/>
          </a:prstGeom>
          <a:noFill/>
        </p:spPr>
        <p:txBody>
          <a:bodyPr wrap="square" rtlCol="0">
            <a:spAutoFit/>
          </a:bodyPr>
          <a:lstStyle/>
          <a:p>
            <a:r>
              <a:rPr lang="ro-RO" sz="1050" dirty="0">
                <a:solidFill>
                  <a:schemeClr val="tx1">
                    <a:lumMod val="65000"/>
                    <a:lumOff val="35000"/>
                  </a:schemeClr>
                </a:solidFill>
                <a:cs typeface="Times New Roman" panose="02020603050405020304" pitchFamily="18" charset="0"/>
              </a:rPr>
              <a:t>CNCE</a:t>
            </a:r>
            <a:endParaRPr lang="en-US" sz="1050" dirty="0">
              <a:solidFill>
                <a:schemeClr val="tx1">
                  <a:lumMod val="65000"/>
                  <a:lumOff val="35000"/>
                </a:schemeClr>
              </a:solidFill>
              <a:cs typeface="Times New Roman" panose="02020603050405020304" pitchFamily="18" charset="0"/>
            </a:endParaRPr>
          </a:p>
        </p:txBody>
      </p:sp>
    </p:spTree>
    <p:extLst>
      <p:ext uri="{BB962C8B-B14F-4D97-AF65-F5344CB8AC3E}">
        <p14:creationId xmlns:p14="http://schemas.microsoft.com/office/powerpoint/2010/main" val="11340048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9A25A-3A7C-62A4-13BD-3ED9CAAF0E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BF90CA-2848-E377-F68E-C94742F1741D}"/>
              </a:ext>
            </a:extLst>
          </p:cNvPr>
          <p:cNvSpPr>
            <a:spLocks noGrp="1"/>
          </p:cNvSpPr>
          <p:nvPr>
            <p:ph type="title"/>
          </p:nvPr>
        </p:nvSpPr>
        <p:spPr/>
        <p:txBody>
          <a:bodyPr/>
          <a:lstStyle/>
          <a:p>
            <a:pPr algn="ctr"/>
            <a:r>
              <a:rPr lang="en-US" dirty="0" err="1">
                <a:solidFill>
                  <a:schemeClr val="tx1">
                    <a:lumMod val="65000"/>
                    <a:lumOff val="35000"/>
                  </a:schemeClr>
                </a:solidFill>
                <a:latin typeface="Times New Roman" panose="02020603050405020304" pitchFamily="18" charset="0"/>
                <a:cs typeface="Times New Roman" panose="02020603050405020304" pitchFamily="18" charset="0"/>
              </a:rPr>
              <a:t>Proiectul</a:t>
            </a:r>
            <a:r>
              <a:rPr lang="en-US" dirty="0">
                <a:solidFill>
                  <a:schemeClr val="tx1">
                    <a:lumMod val="65000"/>
                    <a:lumOff val="35000"/>
                  </a:schemeClr>
                </a:solidFill>
                <a:latin typeface="Times New Roman" panose="02020603050405020304" pitchFamily="18" charset="0"/>
                <a:cs typeface="Times New Roman" panose="02020603050405020304" pitchFamily="18" charset="0"/>
              </a:rPr>
              <a:t> RECRED</a:t>
            </a:r>
          </a:p>
        </p:txBody>
      </p:sp>
      <p:sp>
        <p:nvSpPr>
          <p:cNvPr id="3" name="Content Placeholder 2">
            <a:extLst>
              <a:ext uri="{FF2B5EF4-FFF2-40B4-BE49-F238E27FC236}">
                <a16:creationId xmlns:a16="http://schemas.microsoft.com/office/drawing/2014/main" id="{94FDC752-48FC-30F1-BBF2-45558282AA46}"/>
              </a:ext>
            </a:extLst>
          </p:cNvPr>
          <p:cNvSpPr>
            <a:spLocks noGrp="1"/>
          </p:cNvSpPr>
          <p:nvPr>
            <p:ph idx="1"/>
          </p:nvPr>
        </p:nvSpPr>
        <p:spPr>
          <a:xfrm>
            <a:off x="530492" y="2577485"/>
            <a:ext cx="8083016" cy="2633264"/>
          </a:xfrm>
        </p:spPr>
        <p:txBody>
          <a:bodyPr>
            <a:normAutofit/>
          </a:bodyPr>
          <a:lstStyle/>
          <a:p>
            <a:pPr algn="just">
              <a:lnSpc>
                <a:spcPct val="120000"/>
              </a:lnSpc>
            </a:pPr>
            <a:r>
              <a:rPr lang="ro-RO" sz="1800" b="1" i="1" dirty="0">
                <a:solidFill>
                  <a:schemeClr val="tx1">
                    <a:lumMod val="65000"/>
                    <a:lumOff val="35000"/>
                  </a:schemeClr>
                </a:solidFill>
                <a:latin typeface="Times New Roman" panose="02020603050405020304" pitchFamily="18" charset="0"/>
                <a:cs typeface="Times New Roman" panose="02020603050405020304" pitchFamily="18" charset="0"/>
              </a:rPr>
              <a:t>S</a:t>
            </a:r>
            <a:r>
              <a:rPr lang="en-US" sz="1800" b="1" i="1" dirty="0" err="1">
                <a:solidFill>
                  <a:schemeClr val="tx1">
                    <a:lumMod val="65000"/>
                    <a:lumOff val="35000"/>
                  </a:schemeClr>
                </a:solidFill>
                <a:latin typeface="Times New Roman" panose="02020603050405020304" pitchFamily="18" charset="0"/>
                <a:cs typeface="Times New Roman" panose="02020603050405020304" pitchFamily="18" charset="0"/>
              </a:rPr>
              <a:t>tandarde</a:t>
            </a:r>
            <a:r>
              <a:rPr lang="en-US" sz="1800" b="1"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ro-RO" sz="1800" b="1" i="1" dirty="0">
                <a:solidFill>
                  <a:schemeClr val="tx1">
                    <a:lumMod val="65000"/>
                    <a:lumOff val="35000"/>
                  </a:schemeClr>
                </a:solidFill>
                <a:latin typeface="Times New Roman" panose="02020603050405020304" pitchFamily="18" charset="0"/>
                <a:cs typeface="Times New Roman" panose="02020603050405020304" pitchFamily="18" charset="0"/>
              </a:rPr>
              <a:t>naționale </a:t>
            </a:r>
            <a:r>
              <a:rPr lang="en-US" sz="1800" b="1" i="1" dirty="0">
                <a:solidFill>
                  <a:schemeClr val="tx1">
                    <a:lumMod val="65000"/>
                    <a:lumOff val="35000"/>
                  </a:schemeClr>
                </a:solidFill>
                <a:latin typeface="Times New Roman" panose="02020603050405020304" pitchFamily="18" charset="0"/>
                <a:cs typeface="Times New Roman" panose="02020603050405020304" pitchFamily="18" charset="0"/>
              </a:rPr>
              <a:t>de </a:t>
            </a:r>
            <a:r>
              <a:rPr lang="en-US" sz="1800" b="1" i="1" dirty="0" err="1">
                <a:solidFill>
                  <a:schemeClr val="tx1">
                    <a:lumMod val="65000"/>
                    <a:lumOff val="35000"/>
                  </a:schemeClr>
                </a:solidFill>
                <a:latin typeface="Times New Roman" panose="02020603050405020304" pitchFamily="18" charset="0"/>
                <a:cs typeface="Times New Roman" panose="02020603050405020304" pitchFamily="18" charset="0"/>
              </a:rPr>
              <a:t>evaluare</a:t>
            </a:r>
            <a:r>
              <a:rPr lang="en-US" sz="1800" b="1"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800" i="1" dirty="0" err="1">
                <a:solidFill>
                  <a:schemeClr val="tx1">
                    <a:lumMod val="65000"/>
                    <a:lumOff val="35000"/>
                  </a:schemeClr>
                </a:solidFill>
                <a:latin typeface="Times New Roman" panose="02020603050405020304" pitchFamily="18" charset="0"/>
                <a:cs typeface="Times New Roman" panose="02020603050405020304" pitchFamily="18" charset="0"/>
              </a:rPr>
              <a:t>pentru</a:t>
            </a:r>
            <a:r>
              <a:rPr lang="en-US" sz="1800"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800" i="1" dirty="0" err="1">
                <a:solidFill>
                  <a:schemeClr val="tx1">
                    <a:lumMod val="65000"/>
                    <a:lumOff val="35000"/>
                  </a:schemeClr>
                </a:solidFill>
                <a:latin typeface="Times New Roman" panose="02020603050405020304" pitchFamily="18" charset="0"/>
                <a:cs typeface="Times New Roman" panose="02020603050405020304" pitchFamily="18" charset="0"/>
              </a:rPr>
              <a:t>disciplinele</a:t>
            </a:r>
            <a:r>
              <a:rPr lang="en-US" sz="1800" i="1" dirty="0">
                <a:solidFill>
                  <a:schemeClr val="tx1">
                    <a:lumMod val="65000"/>
                    <a:lumOff val="35000"/>
                  </a:schemeClr>
                </a:solidFill>
                <a:latin typeface="Times New Roman" panose="02020603050405020304" pitchFamily="18" charset="0"/>
                <a:cs typeface="Times New Roman" panose="02020603050405020304" pitchFamily="18" charset="0"/>
              </a:rPr>
              <a:t> de </a:t>
            </a:r>
            <a:r>
              <a:rPr lang="en-US" sz="1800" i="1" dirty="0" err="1">
                <a:solidFill>
                  <a:schemeClr val="tx1">
                    <a:lumMod val="65000"/>
                    <a:lumOff val="35000"/>
                  </a:schemeClr>
                </a:solidFill>
                <a:latin typeface="Times New Roman" panose="02020603050405020304" pitchFamily="18" charset="0"/>
                <a:cs typeface="Times New Roman" panose="02020603050405020304" pitchFamily="18" charset="0"/>
              </a:rPr>
              <a:t>trunchi</a:t>
            </a:r>
            <a:r>
              <a:rPr lang="en-US" sz="1800"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800" i="1" dirty="0" err="1">
                <a:solidFill>
                  <a:schemeClr val="tx1">
                    <a:lumMod val="65000"/>
                    <a:lumOff val="35000"/>
                  </a:schemeClr>
                </a:solidFill>
                <a:latin typeface="Times New Roman" panose="02020603050405020304" pitchFamily="18" charset="0"/>
                <a:cs typeface="Times New Roman" panose="02020603050405020304" pitchFamily="18" charset="0"/>
              </a:rPr>
              <a:t>comun</a:t>
            </a:r>
            <a:r>
              <a:rPr lang="en-US" sz="1800"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800" i="1" dirty="0" err="1">
                <a:solidFill>
                  <a:schemeClr val="tx1">
                    <a:lumMod val="65000"/>
                    <a:lumOff val="35000"/>
                  </a:schemeClr>
                </a:solidFill>
                <a:latin typeface="Times New Roman" panose="02020603050405020304" pitchFamily="18" charset="0"/>
                <a:cs typeface="Times New Roman" panose="02020603050405020304" pitchFamily="18" charset="0"/>
              </a:rPr>
              <a:t>pentru</a:t>
            </a:r>
            <a:r>
              <a:rPr lang="en-US" sz="1800"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800" i="1" dirty="0" err="1">
                <a:solidFill>
                  <a:schemeClr val="tx1">
                    <a:lumMod val="65000"/>
                    <a:lumOff val="35000"/>
                  </a:schemeClr>
                </a:solidFill>
                <a:latin typeface="Times New Roman" panose="02020603050405020304" pitchFamily="18" charset="0"/>
                <a:cs typeface="Times New Roman" panose="02020603050405020304" pitchFamily="18" charset="0"/>
              </a:rPr>
              <a:t>nivel</a:t>
            </a:r>
            <a:r>
              <a:rPr lang="en-US" sz="1800"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800" i="1" dirty="0" err="1">
                <a:solidFill>
                  <a:schemeClr val="tx1">
                    <a:lumMod val="65000"/>
                    <a:lumOff val="35000"/>
                  </a:schemeClr>
                </a:solidFill>
                <a:latin typeface="Times New Roman" panose="02020603050405020304" pitchFamily="18" charset="0"/>
                <a:cs typeface="Times New Roman" panose="02020603050405020304" pitchFamily="18" charset="0"/>
              </a:rPr>
              <a:t>primar</a:t>
            </a:r>
            <a:r>
              <a:rPr lang="en-US" sz="1800"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800" i="1" dirty="0" err="1">
                <a:solidFill>
                  <a:schemeClr val="tx1">
                    <a:lumMod val="65000"/>
                    <a:lumOff val="35000"/>
                  </a:schemeClr>
                </a:solidFill>
                <a:latin typeface="Times New Roman" panose="02020603050405020304" pitchFamily="18" charset="0"/>
                <a:cs typeface="Times New Roman" panose="02020603050405020304" pitchFamily="18" charset="0"/>
              </a:rPr>
              <a:t>și</a:t>
            </a:r>
            <a:r>
              <a:rPr lang="en-US" sz="1800"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ro-RO" sz="1800" i="1" dirty="0">
                <a:solidFill>
                  <a:schemeClr val="tx1">
                    <a:lumMod val="65000"/>
                    <a:lumOff val="35000"/>
                  </a:schemeClr>
                </a:solidFill>
                <a:latin typeface="Times New Roman" panose="02020603050405020304" pitchFamily="18" charset="0"/>
                <a:cs typeface="Times New Roman" panose="02020603050405020304" pitchFamily="18" charset="0"/>
              </a:rPr>
              <a:t>nivel </a:t>
            </a:r>
            <a:r>
              <a:rPr lang="en-US" sz="1800" i="1" dirty="0" err="1">
                <a:solidFill>
                  <a:schemeClr val="tx1">
                    <a:lumMod val="65000"/>
                    <a:lumOff val="35000"/>
                  </a:schemeClr>
                </a:solidFill>
                <a:latin typeface="Times New Roman" panose="02020603050405020304" pitchFamily="18" charset="0"/>
                <a:cs typeface="Times New Roman" panose="02020603050405020304" pitchFamily="18" charset="0"/>
              </a:rPr>
              <a:t>gimnazial</a:t>
            </a:r>
            <a:r>
              <a:rPr lang="ro-RO" sz="1800" i="1" dirty="0">
                <a:solidFill>
                  <a:schemeClr val="tx1">
                    <a:lumMod val="65000"/>
                    <a:lumOff val="35000"/>
                  </a:schemeClr>
                </a:solidFill>
                <a:latin typeface="Times New Roman" panose="02020603050405020304" pitchFamily="18" charset="0"/>
                <a:cs typeface="Times New Roman" panose="02020603050405020304" pitchFamily="18" charset="0"/>
              </a:rPr>
              <a:t> </a:t>
            </a:r>
          </a:p>
          <a:p>
            <a:pPr marL="342900" lvl="1" indent="0" algn="just">
              <a:buNone/>
            </a:pPr>
            <a:r>
              <a:rPr lang="ro-RO" sz="1500"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aplicabile din anul școlar 2026 - 2027</a:t>
            </a:r>
            <a:endParaRPr lang="en-US" sz="1650" dirty="0">
              <a:solidFill>
                <a:schemeClr val="tx1">
                  <a:lumMod val="65000"/>
                  <a:lumOff val="35000"/>
                </a:schemeClr>
              </a:solidFill>
              <a:latin typeface="Times New Roman" panose="02020603050405020304" pitchFamily="18" charset="0"/>
              <a:cs typeface="Times New Roman" panose="02020603050405020304" pitchFamily="18" charset="0"/>
            </a:endParaRPr>
          </a:p>
          <a:p>
            <a:pPr lvl="1" algn="just">
              <a:lnSpc>
                <a:spcPct val="120000"/>
              </a:lnSpc>
              <a:buFont typeface="Times New Roman" panose="02020603050405020304" pitchFamily="18" charset="0"/>
              <a:buChar char="-"/>
            </a:pP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asigură</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comparabilitatea</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nivelurilor</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de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performanță</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ale </a:t>
            </a: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elevilor/</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școlilor</a:t>
            </a:r>
            <a:endParaRPr lang="en-US" sz="1650" dirty="0">
              <a:solidFill>
                <a:schemeClr val="tx1">
                  <a:lumMod val="65000"/>
                  <a:lumOff val="35000"/>
                </a:schemeClr>
              </a:solidFill>
              <a:latin typeface="Times New Roman" panose="02020603050405020304" pitchFamily="18" charset="0"/>
              <a:cs typeface="Times New Roman" panose="02020603050405020304" pitchFamily="18" charset="0"/>
            </a:endParaRPr>
          </a:p>
          <a:p>
            <a:pPr lvl="1" algn="just">
              <a:lnSpc>
                <a:spcPct val="120000"/>
              </a:lnSpc>
              <a:buFont typeface="Times New Roman" panose="02020603050405020304" pitchFamily="18" charset="0"/>
              <a:buChar char="-"/>
            </a:pP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a</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sigur</a:t>
            </a: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ă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convergența</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cu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standarde</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internaționale</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de </a:t>
            </a:r>
            <a:r>
              <a:rPr lang="en-US" sz="1650" dirty="0" err="1">
                <a:solidFill>
                  <a:schemeClr val="tx1">
                    <a:lumMod val="65000"/>
                    <a:lumOff val="35000"/>
                  </a:schemeClr>
                </a:solidFill>
                <a:latin typeface="Times New Roman" panose="02020603050405020304" pitchFamily="18" charset="0"/>
                <a:cs typeface="Times New Roman" panose="02020603050405020304" pitchFamily="18" charset="0"/>
              </a:rPr>
              <a:t>evaluare</a:t>
            </a:r>
            <a:r>
              <a:rPr lang="en-US" sz="1650" dirty="0">
                <a:solidFill>
                  <a:schemeClr val="tx1">
                    <a:lumMod val="65000"/>
                    <a:lumOff val="35000"/>
                  </a:schemeClr>
                </a:solidFill>
                <a:latin typeface="Times New Roman" panose="02020603050405020304" pitchFamily="18" charset="0"/>
                <a:cs typeface="Times New Roman" panose="02020603050405020304" pitchFamily="18" charset="0"/>
              </a:rPr>
              <a:t> (PISA, PIRLS, TIMSS)</a:t>
            </a:r>
            <a:endParaRPr lang="ro-RO" sz="165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342900" lvl="1" indent="0" algn="just">
              <a:buNone/>
            </a:pP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- 135 de experți elaborare standarde (10 experți</a:t>
            </a:r>
            <a:r>
              <a:rPr lang="en-GB" sz="165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o-RO" sz="1650" dirty="0">
                <a:solidFill>
                  <a:schemeClr val="tx1">
                    <a:lumMod val="65000"/>
                    <a:lumOff val="35000"/>
                  </a:schemeClr>
                </a:solidFill>
                <a:latin typeface="Times New Roman" panose="02020603050405020304" pitchFamily="18" charset="0"/>
                <a:cs typeface="Times New Roman" panose="02020603050405020304" pitchFamily="18" charset="0"/>
              </a:rPr>
              <a:t>elaborare standarde la matematică)</a:t>
            </a:r>
            <a:endParaRPr lang="en-US" sz="1650" dirty="0">
              <a:solidFill>
                <a:schemeClr val="tx1">
                  <a:lumMod val="65000"/>
                  <a:lumOff val="35000"/>
                </a:schemeClr>
              </a:solidFill>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7389EBE-C802-45C4-9466-EB6407B5CEC7}"/>
              </a:ext>
            </a:extLst>
          </p:cNvPr>
          <p:cNvSpPr txBox="1"/>
          <p:nvPr/>
        </p:nvSpPr>
        <p:spPr>
          <a:xfrm>
            <a:off x="8515351" y="5726906"/>
            <a:ext cx="554804" cy="253916"/>
          </a:xfrm>
          <a:prstGeom prst="rect">
            <a:avLst/>
          </a:prstGeom>
          <a:noFill/>
        </p:spPr>
        <p:txBody>
          <a:bodyPr wrap="square" rtlCol="0">
            <a:spAutoFit/>
          </a:bodyPr>
          <a:lstStyle/>
          <a:p>
            <a:r>
              <a:rPr lang="ro-RO" sz="1050" dirty="0">
                <a:solidFill>
                  <a:schemeClr val="tx1">
                    <a:lumMod val="65000"/>
                    <a:lumOff val="35000"/>
                  </a:schemeClr>
                </a:solidFill>
                <a:cs typeface="Times New Roman" panose="02020603050405020304" pitchFamily="18" charset="0"/>
              </a:rPr>
              <a:t>CNCE</a:t>
            </a:r>
            <a:endParaRPr lang="en-US" sz="1050" dirty="0">
              <a:solidFill>
                <a:schemeClr val="tx1">
                  <a:lumMod val="65000"/>
                  <a:lumOff val="35000"/>
                </a:schemeClr>
              </a:solidFill>
              <a:cs typeface="Times New Roman" panose="02020603050405020304" pitchFamily="18" charset="0"/>
            </a:endParaRPr>
          </a:p>
        </p:txBody>
      </p:sp>
    </p:spTree>
    <p:extLst>
      <p:ext uri="{BB962C8B-B14F-4D97-AF65-F5344CB8AC3E}">
        <p14:creationId xmlns:p14="http://schemas.microsoft.com/office/powerpoint/2010/main" val="42775052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4C0EB-BBCF-48E1-BA18-2E8EC1EF7DD7}"/>
              </a:ext>
            </a:extLst>
          </p:cNvPr>
          <p:cNvSpPr>
            <a:spLocks noGrp="1"/>
          </p:cNvSpPr>
          <p:nvPr>
            <p:ph type="title"/>
          </p:nvPr>
        </p:nvSpPr>
        <p:spPr>
          <a:xfrm>
            <a:off x="1093788" y="284163"/>
            <a:ext cx="7772400" cy="840581"/>
          </a:xfrm>
        </p:spPr>
        <p:txBody>
          <a:bodyPr/>
          <a:lstStyle/>
          <a:p>
            <a:pPr algn="ctr"/>
            <a:r>
              <a:rPr lang="ro-RO" sz="3200" dirty="0"/>
              <a:t>Structura anului școlar 202</a:t>
            </a:r>
            <a:r>
              <a:rPr lang="en-US" sz="3200" dirty="0"/>
              <a:t>5</a:t>
            </a:r>
            <a:r>
              <a:rPr lang="ro-RO" sz="3200" dirty="0"/>
              <a:t> – </a:t>
            </a:r>
            <a:r>
              <a:rPr lang="en-US" sz="3200" dirty="0"/>
              <a:t>2026</a:t>
            </a:r>
          </a:p>
        </p:txBody>
      </p:sp>
      <p:pic>
        <p:nvPicPr>
          <p:cNvPr id="5" name="Content Placeholder 4">
            <a:extLst>
              <a:ext uri="{FF2B5EF4-FFF2-40B4-BE49-F238E27FC236}">
                <a16:creationId xmlns:a16="http://schemas.microsoft.com/office/drawing/2014/main" id="{94A766D3-536E-4130-B1F6-EF3FE76EC7C0}"/>
              </a:ext>
            </a:extLst>
          </p:cNvPr>
          <p:cNvPicPr>
            <a:picLocks noGrp="1" noChangeAspect="1"/>
          </p:cNvPicPr>
          <p:nvPr>
            <p:ph idx="1"/>
          </p:nvPr>
        </p:nvPicPr>
        <p:blipFill>
          <a:blip r:embed="rId2"/>
          <a:stretch>
            <a:fillRect/>
          </a:stretch>
        </p:blipFill>
        <p:spPr>
          <a:xfrm>
            <a:off x="827584" y="945306"/>
            <a:ext cx="8038604" cy="5507882"/>
          </a:xfrm>
          <a:prstGeom prst="rect">
            <a:avLst/>
          </a:prstGeom>
        </p:spPr>
      </p:pic>
    </p:spTree>
    <p:extLst>
      <p:ext uri="{BB962C8B-B14F-4D97-AF65-F5344CB8AC3E}">
        <p14:creationId xmlns:p14="http://schemas.microsoft.com/office/powerpoint/2010/main" val="3162345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B5B5D05-7D49-38A7-CBEA-90B348336467}"/>
              </a:ext>
            </a:extLst>
          </p:cNvPr>
          <p:cNvSpPr txBox="1">
            <a:spLocks/>
          </p:cNvSpPr>
          <p:nvPr/>
        </p:nvSpPr>
        <p:spPr>
          <a:xfrm>
            <a:off x="539552" y="2348880"/>
            <a:ext cx="8244916" cy="1099841"/>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lnSpc>
                <a:spcPct val="100000"/>
              </a:lnSpc>
              <a:spcAft>
                <a:spcPts val="0"/>
              </a:spcAft>
            </a:pPr>
            <a:r>
              <a:rPr lang="ro-RO" sz="3200" b="1" dirty="0">
                <a:effectLst/>
                <a:latin typeface="Times New Roman" panose="02020603050405020304" pitchFamily="18" charset="0"/>
                <a:cs typeface="Times New Roman" panose="02020603050405020304" pitchFamily="18" charset="0"/>
              </a:rPr>
              <a:t>Evaluări, examene, concursuri naționale</a:t>
            </a:r>
            <a:r>
              <a:rPr lang="en-US" sz="3200" b="1" dirty="0">
                <a:effectLst/>
                <a:latin typeface="Times New Roman" panose="02020603050405020304" pitchFamily="18" charset="0"/>
                <a:cs typeface="Times New Roman" panose="02020603050405020304" pitchFamily="18" charset="0"/>
              </a:rPr>
              <a:t> </a:t>
            </a:r>
          </a:p>
          <a:p>
            <a:pPr fontAlgn="auto">
              <a:lnSpc>
                <a:spcPct val="100000"/>
              </a:lnSpc>
              <a:spcAft>
                <a:spcPts val="0"/>
              </a:spcAft>
            </a:pPr>
            <a:r>
              <a:rPr lang="ro-RO" sz="3200" b="1" dirty="0">
                <a:effectLst/>
                <a:latin typeface="Times New Roman" panose="02020603050405020304" pitchFamily="18" charset="0"/>
                <a:cs typeface="Times New Roman" panose="02020603050405020304" pitchFamily="18" charset="0"/>
              </a:rPr>
              <a:t>202</a:t>
            </a:r>
            <a:r>
              <a:rPr lang="en-US" sz="3200" b="1" dirty="0">
                <a:effectLst/>
                <a:latin typeface="Times New Roman" panose="02020603050405020304" pitchFamily="18" charset="0"/>
                <a:cs typeface="Times New Roman" panose="02020603050405020304" pitchFamily="18" charset="0"/>
              </a:rPr>
              <a:t>5</a:t>
            </a:r>
            <a:r>
              <a:rPr lang="ro-RO" sz="3200" b="1" dirty="0">
                <a:effectLst/>
                <a:latin typeface="Times New Roman" panose="02020603050405020304" pitchFamily="18" charset="0"/>
                <a:cs typeface="Times New Roman" panose="02020603050405020304" pitchFamily="18" charset="0"/>
              </a:rPr>
              <a:t> - 202</a:t>
            </a:r>
            <a:r>
              <a:rPr lang="en-US" sz="3200" b="1" dirty="0">
                <a:effectLst/>
                <a:latin typeface="Times New Roman" panose="02020603050405020304" pitchFamily="18" charset="0"/>
                <a:cs typeface="Times New Roman" panose="02020603050405020304" pitchFamily="18" charset="0"/>
              </a:rPr>
              <a:t>6</a:t>
            </a:r>
            <a:endParaRPr lang="ro-RO" sz="32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52589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5658E-18D6-4C8C-82CC-A5F23107FD1B}"/>
              </a:ext>
            </a:extLst>
          </p:cNvPr>
          <p:cNvSpPr>
            <a:spLocks noGrp="1"/>
          </p:cNvSpPr>
          <p:nvPr>
            <p:ph type="title"/>
          </p:nvPr>
        </p:nvSpPr>
        <p:spPr>
          <a:xfrm>
            <a:off x="174340" y="632828"/>
            <a:ext cx="8795320" cy="1612032"/>
          </a:xfrm>
        </p:spPr>
        <p:txBody>
          <a:bodyPr>
            <a:normAutofit fontScale="90000"/>
          </a:bodyPr>
          <a:lstStyle/>
          <a:p>
            <a:pPr algn="ctr">
              <a:lnSpc>
                <a:spcPct val="100000"/>
              </a:lnSpc>
            </a:pPr>
            <a:r>
              <a:rPr lang="ro-RO" sz="2400" b="1" dirty="0">
                <a:solidFill>
                  <a:schemeClr val="bg1"/>
                </a:solidFill>
                <a:effectLst/>
                <a:latin typeface="Times New Roman" panose="02020603050405020304" pitchFamily="18" charset="0"/>
                <a:cs typeface="Times New Roman" panose="02020603050405020304" pitchFamily="18" charset="0"/>
              </a:rPr>
              <a:t>Cadrul normativ care reglementează organizarea și desfășurarea  evaluării naționale pentru </a:t>
            </a:r>
            <a:r>
              <a:rPr lang="en-GB" sz="2400" b="1" dirty="0" err="1">
                <a:solidFill>
                  <a:schemeClr val="bg1"/>
                </a:solidFill>
                <a:effectLst/>
                <a:latin typeface="Times New Roman" panose="02020603050405020304" pitchFamily="18" charset="0"/>
                <a:cs typeface="Times New Roman" panose="02020603050405020304" pitchFamily="18" charset="0"/>
              </a:rPr>
              <a:t>absolven</a:t>
            </a:r>
            <a:r>
              <a:rPr lang="ro-RO" sz="2400" b="1" dirty="0">
                <a:solidFill>
                  <a:schemeClr val="bg1"/>
                </a:solidFill>
                <a:effectLst/>
                <a:latin typeface="Times New Roman" panose="02020603050405020304" pitchFamily="18" charset="0"/>
                <a:cs typeface="Times New Roman" panose="02020603050405020304" pitchFamily="18" charset="0"/>
              </a:rPr>
              <a:t>ț</a:t>
            </a:r>
            <a:r>
              <a:rPr lang="en-GB" sz="2400" b="1" dirty="0">
                <a:solidFill>
                  <a:schemeClr val="bg1"/>
                </a:solidFill>
                <a:effectLst/>
                <a:latin typeface="Times New Roman" panose="02020603050405020304" pitchFamily="18" charset="0"/>
                <a:cs typeface="Times New Roman" panose="02020603050405020304" pitchFamily="18" charset="0"/>
              </a:rPr>
              <a:t>ii</a:t>
            </a:r>
            <a:r>
              <a:rPr lang="ro-RO" sz="2400" b="1" dirty="0">
                <a:solidFill>
                  <a:schemeClr val="bg1"/>
                </a:solidFill>
                <a:effectLst/>
                <a:latin typeface="Times New Roman" panose="02020603050405020304" pitchFamily="18" charset="0"/>
                <a:cs typeface="Times New Roman" panose="02020603050405020304" pitchFamily="18" charset="0"/>
              </a:rPr>
              <a:t> clasei a VIII-a </a:t>
            </a:r>
            <a:r>
              <a:rPr lang="en-GB" sz="2400" b="1" dirty="0">
                <a:solidFill>
                  <a:schemeClr val="bg1"/>
                </a:solidFill>
                <a:effectLst/>
                <a:latin typeface="Times New Roman" panose="02020603050405020304" pitchFamily="18" charset="0"/>
                <a:cs typeface="Times New Roman" panose="02020603050405020304" pitchFamily="18" charset="0"/>
              </a:rPr>
              <a:t>(ENVIII) </a:t>
            </a:r>
            <a:r>
              <a:rPr lang="ro-RO" sz="2400" b="1" dirty="0">
                <a:solidFill>
                  <a:schemeClr val="bg1"/>
                </a:solidFill>
                <a:effectLst/>
                <a:latin typeface="Times New Roman" panose="02020603050405020304" pitchFamily="18" charset="0"/>
                <a:cs typeface="Times New Roman" panose="02020603050405020304" pitchFamily="18" charset="0"/>
              </a:rPr>
              <a:t>și a admiterii în învățământul profesional și liceal, în anul școlar 202</a:t>
            </a:r>
            <a:r>
              <a:rPr lang="en-US" sz="2400" b="1" dirty="0">
                <a:solidFill>
                  <a:schemeClr val="bg1"/>
                </a:solidFill>
                <a:effectLst/>
                <a:latin typeface="Times New Roman" panose="02020603050405020304" pitchFamily="18" charset="0"/>
                <a:cs typeface="Times New Roman" panose="02020603050405020304" pitchFamily="18" charset="0"/>
              </a:rPr>
              <a:t>5</a:t>
            </a:r>
            <a:r>
              <a:rPr lang="ro-RO" sz="2400" b="1" dirty="0">
                <a:solidFill>
                  <a:schemeClr val="bg1"/>
                </a:solidFill>
                <a:effectLst/>
                <a:latin typeface="Times New Roman" panose="02020603050405020304" pitchFamily="18" charset="0"/>
                <a:cs typeface="Times New Roman" panose="02020603050405020304" pitchFamily="18" charset="0"/>
              </a:rPr>
              <a:t> – 202</a:t>
            </a:r>
            <a:r>
              <a:rPr lang="en-US" sz="2400" b="1" dirty="0">
                <a:solidFill>
                  <a:schemeClr val="bg1"/>
                </a:solidFill>
                <a:latin typeface="Times New Roman" panose="02020603050405020304" pitchFamily="18" charset="0"/>
                <a:cs typeface="Times New Roman" panose="02020603050405020304" pitchFamily="18" charset="0"/>
              </a:rPr>
              <a:t>6</a:t>
            </a:r>
            <a:endParaRPr lang="ro-RO" sz="2400" b="1" dirty="0">
              <a:solidFill>
                <a:schemeClr val="bg1"/>
              </a:solidFill>
              <a:effectLst/>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1563FCC6-2BAA-4699-AD37-147A499DCDBB}"/>
              </a:ext>
            </a:extLst>
          </p:cNvPr>
          <p:cNvSpPr/>
          <p:nvPr/>
        </p:nvSpPr>
        <p:spPr>
          <a:xfrm>
            <a:off x="126202" y="2486792"/>
            <a:ext cx="8795320" cy="1764907"/>
          </a:xfrm>
          <a:prstGeom prst="rect">
            <a:avLst/>
          </a:prstGeom>
        </p:spPr>
        <p:txBody>
          <a:bodyPr wrap="square">
            <a:spAutoFit/>
          </a:bodyPr>
          <a:lstStyle/>
          <a:p>
            <a:pPr marL="342900" lvl="0" indent="-342900" algn="just">
              <a:lnSpc>
                <a:spcPct val="110000"/>
              </a:lnSpc>
              <a:spcBef>
                <a:spcPts val="0"/>
              </a:spcBef>
              <a:spcAft>
                <a:spcPts val="600"/>
              </a:spcAft>
              <a:buFont typeface="Arial" panose="020B0604020202020204" pitchFamily="34" charset="0"/>
              <a:buChar char="•"/>
            </a:pPr>
            <a:r>
              <a:rPr lang="fr-FR" sz="2200" dirty="0">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OMEC nr. </a:t>
            </a:r>
            <a:r>
              <a:rPr lang="en-US" b="1" dirty="0">
                <a:cs typeface="Times New Roman" panose="02020603050405020304" pitchFamily="18" charset="0"/>
              </a:rPr>
              <a:t>6058</a:t>
            </a:r>
            <a:r>
              <a:rPr lang="fr-FR" sz="2400" b="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29</a:t>
            </a:r>
            <a:r>
              <a:rPr lang="fr-FR" sz="2400" b="1" dirty="0">
                <a:latin typeface="Times New Roman" panose="02020603050405020304" pitchFamily="18" charset="0"/>
                <a:cs typeface="Times New Roman" panose="02020603050405020304" pitchFamily="18" charset="0"/>
              </a:rPr>
              <a:t>.08.202</a:t>
            </a:r>
            <a:r>
              <a:rPr lang="en-US" sz="2400" b="1" dirty="0">
                <a:latin typeface="Times New Roman" panose="02020603050405020304" pitchFamily="18" charset="0"/>
                <a:cs typeface="Times New Roman" panose="02020603050405020304" pitchFamily="18" charset="0"/>
              </a:rPr>
              <a:t>5</a:t>
            </a:r>
            <a:r>
              <a:rPr lang="ro-RO" sz="2400" b="1"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privind</a:t>
            </a:r>
            <a:r>
              <a:rPr lang="en-US" dirty="0">
                <a:cs typeface="Times New Roman" panose="02020603050405020304" pitchFamily="18" charset="0"/>
              </a:rPr>
              <a:t> </a:t>
            </a:r>
            <a:r>
              <a:rPr lang="en-US" dirty="0" err="1">
                <a:cs typeface="Times New Roman" panose="02020603050405020304" pitchFamily="18" charset="0"/>
              </a:rPr>
              <a:t>organizarea</a:t>
            </a:r>
            <a:r>
              <a:rPr lang="en-US" dirty="0">
                <a:cs typeface="Times New Roman" panose="02020603050405020304" pitchFamily="18" charset="0"/>
              </a:rPr>
              <a:t> </a:t>
            </a:r>
            <a:r>
              <a:rPr lang="en-US" dirty="0" err="1">
                <a:cs typeface="Times New Roman" panose="02020603050405020304" pitchFamily="18" charset="0"/>
              </a:rPr>
              <a:t>și</a:t>
            </a:r>
            <a:r>
              <a:rPr lang="en-US" dirty="0">
                <a:cs typeface="Times New Roman" panose="02020603050405020304" pitchFamily="18" charset="0"/>
              </a:rPr>
              <a:t> </a:t>
            </a:r>
            <a:r>
              <a:rPr lang="en-US" dirty="0" err="1">
                <a:cs typeface="Times New Roman" panose="02020603050405020304" pitchFamily="18" charset="0"/>
              </a:rPr>
              <a:t>desfășurarea</a:t>
            </a:r>
            <a:r>
              <a:rPr lang="en-US" dirty="0">
                <a:cs typeface="Times New Roman" panose="02020603050405020304" pitchFamily="18" charset="0"/>
              </a:rPr>
              <a:t> </a:t>
            </a:r>
            <a:r>
              <a:rPr lang="en-US" dirty="0" err="1">
                <a:cs typeface="Times New Roman" panose="02020603050405020304" pitchFamily="18" charset="0"/>
              </a:rPr>
              <a:t>evaluării</a:t>
            </a:r>
            <a:r>
              <a:rPr lang="en-US" dirty="0">
                <a:cs typeface="Times New Roman" panose="02020603050405020304" pitchFamily="18" charset="0"/>
              </a:rPr>
              <a:t> </a:t>
            </a:r>
            <a:r>
              <a:rPr lang="en-US" dirty="0" err="1">
                <a:cs typeface="Times New Roman" panose="02020603050405020304" pitchFamily="18" charset="0"/>
              </a:rPr>
              <a:t>naționale</a:t>
            </a:r>
            <a:r>
              <a:rPr lang="en-US" dirty="0">
                <a:cs typeface="Times New Roman" panose="02020603050405020304" pitchFamily="18" charset="0"/>
              </a:rPr>
              <a:t> </a:t>
            </a:r>
            <a:r>
              <a:rPr lang="en-US" dirty="0" err="1">
                <a:cs typeface="Times New Roman" panose="02020603050405020304" pitchFamily="18" charset="0"/>
              </a:rPr>
              <a:t>pentru</a:t>
            </a:r>
            <a:r>
              <a:rPr lang="en-US" dirty="0">
                <a:cs typeface="Times New Roman" panose="02020603050405020304" pitchFamily="18" charset="0"/>
              </a:rPr>
              <a:t> </a:t>
            </a:r>
            <a:r>
              <a:rPr lang="en-US" dirty="0" err="1">
                <a:cs typeface="Times New Roman" panose="02020603050405020304" pitchFamily="18" charset="0"/>
              </a:rPr>
              <a:t>absolvenții</a:t>
            </a:r>
            <a:r>
              <a:rPr lang="en-US" dirty="0">
                <a:cs typeface="Times New Roman" panose="02020603050405020304" pitchFamily="18" charset="0"/>
              </a:rPr>
              <a:t> </a:t>
            </a:r>
            <a:r>
              <a:rPr lang="en-US" dirty="0" err="1">
                <a:cs typeface="Times New Roman" panose="02020603050405020304" pitchFamily="18" charset="0"/>
              </a:rPr>
              <a:t>clasei</a:t>
            </a:r>
            <a:r>
              <a:rPr lang="en-US" dirty="0">
                <a:cs typeface="Times New Roman" panose="02020603050405020304" pitchFamily="18" charset="0"/>
              </a:rPr>
              <a:t> a VIII-a </a:t>
            </a:r>
            <a:r>
              <a:rPr lang="en-US" dirty="0" err="1">
                <a:cs typeface="Times New Roman" panose="02020603050405020304" pitchFamily="18" charset="0"/>
              </a:rPr>
              <a:t>în</a:t>
            </a:r>
            <a:r>
              <a:rPr lang="en-US" dirty="0">
                <a:cs typeface="Times New Roman" panose="02020603050405020304" pitchFamily="18" charset="0"/>
              </a:rPr>
              <a:t> </a:t>
            </a:r>
            <a:r>
              <a:rPr lang="en-US" dirty="0" err="1">
                <a:cs typeface="Times New Roman" panose="02020603050405020304" pitchFamily="18" charset="0"/>
              </a:rPr>
              <a:t>anul</a:t>
            </a:r>
            <a:r>
              <a:rPr lang="en-US" dirty="0">
                <a:cs typeface="Times New Roman" panose="02020603050405020304" pitchFamily="18" charset="0"/>
              </a:rPr>
              <a:t> </a:t>
            </a:r>
            <a:r>
              <a:rPr lang="en-US" dirty="0" err="1">
                <a:cs typeface="Times New Roman" panose="02020603050405020304" pitchFamily="18" charset="0"/>
              </a:rPr>
              <a:t>școlar</a:t>
            </a:r>
            <a:r>
              <a:rPr lang="en-US" dirty="0">
                <a:cs typeface="Times New Roman" panose="02020603050405020304" pitchFamily="18" charset="0"/>
              </a:rPr>
              <a:t> 2025-2026</a:t>
            </a:r>
          </a:p>
          <a:p>
            <a:pPr marL="800100" lvl="1" indent="-342900" algn="just">
              <a:lnSpc>
                <a:spcPct val="110000"/>
              </a:lnSpc>
              <a:spcBef>
                <a:spcPts val="0"/>
              </a:spcBef>
              <a:spcAft>
                <a:spcPts val="600"/>
              </a:spcAft>
              <a:buFont typeface="Arial" panose="020B0604020202020204" pitchFamily="34" charset="0"/>
              <a:buChar char="•"/>
            </a:pPr>
            <a:endParaRPr lang="ro-RO" sz="2400" dirty="0">
              <a:solidFill>
                <a:schemeClr val="bg2"/>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BC6E596-11F3-E349-5181-59BF81F3F5F3}"/>
              </a:ext>
            </a:extLst>
          </p:cNvPr>
          <p:cNvPicPr>
            <a:picLocks noChangeAspect="1"/>
          </p:cNvPicPr>
          <p:nvPr/>
        </p:nvPicPr>
        <p:blipFill>
          <a:blip r:embed="rId2"/>
          <a:stretch>
            <a:fillRect/>
          </a:stretch>
        </p:blipFill>
        <p:spPr>
          <a:xfrm>
            <a:off x="2339752" y="3420864"/>
            <a:ext cx="6408712" cy="3153493"/>
          </a:xfrm>
          <a:prstGeom prst="rect">
            <a:avLst/>
          </a:prstGeom>
        </p:spPr>
      </p:pic>
    </p:spTree>
    <p:extLst>
      <p:ext uri="{BB962C8B-B14F-4D97-AF65-F5344CB8AC3E}">
        <p14:creationId xmlns:p14="http://schemas.microsoft.com/office/powerpoint/2010/main" val="480995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5ADEE-C840-9DFD-697F-E44B62D8E5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F12F46-5C42-260C-D4D9-14A5DBF7F24C}"/>
              </a:ext>
            </a:extLst>
          </p:cNvPr>
          <p:cNvSpPr>
            <a:spLocks noGrp="1"/>
          </p:cNvSpPr>
          <p:nvPr>
            <p:ph type="title"/>
          </p:nvPr>
        </p:nvSpPr>
        <p:spPr>
          <a:xfrm>
            <a:off x="174340" y="632828"/>
            <a:ext cx="8795320" cy="1612032"/>
          </a:xfrm>
        </p:spPr>
        <p:txBody>
          <a:bodyPr>
            <a:normAutofit fontScale="90000"/>
          </a:bodyPr>
          <a:lstStyle/>
          <a:p>
            <a:pPr algn="ctr">
              <a:lnSpc>
                <a:spcPct val="100000"/>
              </a:lnSpc>
            </a:pPr>
            <a:r>
              <a:rPr lang="ro-RO" sz="2400" b="1" dirty="0">
                <a:solidFill>
                  <a:schemeClr val="bg1"/>
                </a:solidFill>
                <a:effectLst/>
                <a:latin typeface="Times New Roman" panose="02020603050405020304" pitchFamily="18" charset="0"/>
                <a:cs typeface="Times New Roman" panose="02020603050405020304" pitchFamily="18" charset="0"/>
              </a:rPr>
              <a:t>Cadrul normativ care reglementează organizarea și desfășurarea  evaluării naționale pentru </a:t>
            </a:r>
            <a:r>
              <a:rPr lang="en-GB" sz="2400" b="1" dirty="0" err="1">
                <a:solidFill>
                  <a:schemeClr val="bg1"/>
                </a:solidFill>
                <a:effectLst/>
                <a:latin typeface="Times New Roman" panose="02020603050405020304" pitchFamily="18" charset="0"/>
                <a:cs typeface="Times New Roman" panose="02020603050405020304" pitchFamily="18" charset="0"/>
              </a:rPr>
              <a:t>absolven</a:t>
            </a:r>
            <a:r>
              <a:rPr lang="ro-RO" sz="2400" b="1" dirty="0">
                <a:solidFill>
                  <a:schemeClr val="bg1"/>
                </a:solidFill>
                <a:effectLst/>
                <a:latin typeface="Times New Roman" panose="02020603050405020304" pitchFamily="18" charset="0"/>
                <a:cs typeface="Times New Roman" panose="02020603050405020304" pitchFamily="18" charset="0"/>
              </a:rPr>
              <a:t>ț</a:t>
            </a:r>
            <a:r>
              <a:rPr lang="en-GB" sz="2400" b="1" dirty="0">
                <a:solidFill>
                  <a:schemeClr val="bg1"/>
                </a:solidFill>
                <a:effectLst/>
                <a:latin typeface="Times New Roman" panose="02020603050405020304" pitchFamily="18" charset="0"/>
                <a:cs typeface="Times New Roman" panose="02020603050405020304" pitchFamily="18" charset="0"/>
              </a:rPr>
              <a:t>ii</a:t>
            </a:r>
            <a:r>
              <a:rPr lang="ro-RO" sz="2400" b="1" dirty="0">
                <a:solidFill>
                  <a:schemeClr val="bg1"/>
                </a:solidFill>
                <a:effectLst/>
                <a:latin typeface="Times New Roman" panose="02020603050405020304" pitchFamily="18" charset="0"/>
                <a:cs typeface="Times New Roman" panose="02020603050405020304" pitchFamily="18" charset="0"/>
              </a:rPr>
              <a:t> clasei a VIII-a </a:t>
            </a:r>
            <a:r>
              <a:rPr lang="en-GB" sz="2400" b="1" dirty="0">
                <a:solidFill>
                  <a:schemeClr val="bg1"/>
                </a:solidFill>
                <a:effectLst/>
                <a:latin typeface="Times New Roman" panose="02020603050405020304" pitchFamily="18" charset="0"/>
                <a:cs typeface="Times New Roman" panose="02020603050405020304" pitchFamily="18" charset="0"/>
              </a:rPr>
              <a:t>(ENVIII) </a:t>
            </a:r>
            <a:r>
              <a:rPr lang="ro-RO" sz="2400" b="1" dirty="0">
                <a:solidFill>
                  <a:schemeClr val="bg1"/>
                </a:solidFill>
                <a:effectLst/>
                <a:latin typeface="Times New Roman" panose="02020603050405020304" pitchFamily="18" charset="0"/>
                <a:cs typeface="Times New Roman" panose="02020603050405020304" pitchFamily="18" charset="0"/>
              </a:rPr>
              <a:t>și a admiterii în învățământul profesional și liceal, în anul școlar 202</a:t>
            </a:r>
            <a:r>
              <a:rPr lang="en-US" sz="2400" b="1" dirty="0">
                <a:solidFill>
                  <a:schemeClr val="bg1"/>
                </a:solidFill>
                <a:effectLst/>
                <a:latin typeface="Times New Roman" panose="02020603050405020304" pitchFamily="18" charset="0"/>
                <a:cs typeface="Times New Roman" panose="02020603050405020304" pitchFamily="18" charset="0"/>
              </a:rPr>
              <a:t>5</a:t>
            </a:r>
            <a:r>
              <a:rPr lang="ro-RO" sz="2400" b="1" dirty="0">
                <a:solidFill>
                  <a:schemeClr val="bg1"/>
                </a:solidFill>
                <a:effectLst/>
                <a:latin typeface="Times New Roman" panose="02020603050405020304" pitchFamily="18" charset="0"/>
                <a:cs typeface="Times New Roman" panose="02020603050405020304" pitchFamily="18" charset="0"/>
              </a:rPr>
              <a:t> – 202</a:t>
            </a:r>
            <a:r>
              <a:rPr lang="en-US" sz="2400" b="1" dirty="0">
                <a:solidFill>
                  <a:schemeClr val="bg1"/>
                </a:solidFill>
                <a:latin typeface="Times New Roman" panose="02020603050405020304" pitchFamily="18" charset="0"/>
                <a:cs typeface="Times New Roman" panose="02020603050405020304" pitchFamily="18" charset="0"/>
              </a:rPr>
              <a:t>6</a:t>
            </a:r>
            <a:endParaRPr lang="ro-RO" sz="2400" b="1" dirty="0">
              <a:solidFill>
                <a:schemeClr val="bg1"/>
              </a:solidFill>
              <a:effectLst/>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A80597D9-21B1-B7EE-5B6C-FE131235C093}"/>
              </a:ext>
            </a:extLst>
          </p:cNvPr>
          <p:cNvSpPr/>
          <p:nvPr/>
        </p:nvSpPr>
        <p:spPr>
          <a:xfrm>
            <a:off x="126202" y="2486792"/>
            <a:ext cx="8795320" cy="1764907"/>
          </a:xfrm>
          <a:prstGeom prst="rect">
            <a:avLst/>
          </a:prstGeom>
        </p:spPr>
        <p:txBody>
          <a:bodyPr wrap="square">
            <a:spAutoFit/>
          </a:bodyPr>
          <a:lstStyle/>
          <a:p>
            <a:pPr marL="342900" lvl="0" indent="-342900" algn="just">
              <a:lnSpc>
                <a:spcPct val="110000"/>
              </a:lnSpc>
              <a:spcBef>
                <a:spcPts val="0"/>
              </a:spcBef>
              <a:spcAft>
                <a:spcPts val="600"/>
              </a:spcAft>
              <a:buFont typeface="Arial" panose="020B0604020202020204" pitchFamily="34" charset="0"/>
              <a:buChar char="•"/>
            </a:pPr>
            <a:r>
              <a:rPr lang="fr-FR" sz="2200" dirty="0">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OMEC nr. </a:t>
            </a:r>
            <a:r>
              <a:rPr lang="en-US" b="1" dirty="0">
                <a:cs typeface="Times New Roman" panose="02020603050405020304" pitchFamily="18" charset="0"/>
              </a:rPr>
              <a:t>6058</a:t>
            </a:r>
            <a:r>
              <a:rPr lang="fr-FR" sz="2400" b="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29</a:t>
            </a:r>
            <a:r>
              <a:rPr lang="fr-FR" sz="2400" b="1" dirty="0">
                <a:latin typeface="Times New Roman" panose="02020603050405020304" pitchFamily="18" charset="0"/>
                <a:cs typeface="Times New Roman" panose="02020603050405020304" pitchFamily="18" charset="0"/>
              </a:rPr>
              <a:t>.08.202</a:t>
            </a:r>
            <a:r>
              <a:rPr lang="en-US" sz="2400" b="1" dirty="0">
                <a:latin typeface="Times New Roman" panose="02020603050405020304" pitchFamily="18" charset="0"/>
                <a:cs typeface="Times New Roman" panose="02020603050405020304" pitchFamily="18" charset="0"/>
              </a:rPr>
              <a:t>5</a:t>
            </a:r>
            <a:r>
              <a:rPr lang="ro-RO" sz="2400" b="1"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privind</a:t>
            </a:r>
            <a:r>
              <a:rPr lang="en-US" dirty="0">
                <a:cs typeface="Times New Roman" panose="02020603050405020304" pitchFamily="18" charset="0"/>
              </a:rPr>
              <a:t> </a:t>
            </a:r>
            <a:r>
              <a:rPr lang="en-US" dirty="0" err="1">
                <a:cs typeface="Times New Roman" panose="02020603050405020304" pitchFamily="18" charset="0"/>
              </a:rPr>
              <a:t>organizarea</a:t>
            </a:r>
            <a:r>
              <a:rPr lang="en-US" dirty="0">
                <a:cs typeface="Times New Roman" panose="02020603050405020304" pitchFamily="18" charset="0"/>
              </a:rPr>
              <a:t> </a:t>
            </a:r>
            <a:r>
              <a:rPr lang="en-US" dirty="0" err="1">
                <a:cs typeface="Times New Roman" panose="02020603050405020304" pitchFamily="18" charset="0"/>
              </a:rPr>
              <a:t>și</a:t>
            </a:r>
            <a:r>
              <a:rPr lang="en-US" dirty="0">
                <a:cs typeface="Times New Roman" panose="02020603050405020304" pitchFamily="18" charset="0"/>
              </a:rPr>
              <a:t> </a:t>
            </a:r>
            <a:r>
              <a:rPr lang="en-US" dirty="0" err="1">
                <a:cs typeface="Times New Roman" panose="02020603050405020304" pitchFamily="18" charset="0"/>
              </a:rPr>
              <a:t>desfășurarea</a:t>
            </a:r>
            <a:r>
              <a:rPr lang="en-US" dirty="0">
                <a:cs typeface="Times New Roman" panose="02020603050405020304" pitchFamily="18" charset="0"/>
              </a:rPr>
              <a:t> </a:t>
            </a:r>
            <a:r>
              <a:rPr lang="en-US" dirty="0" err="1">
                <a:cs typeface="Times New Roman" panose="02020603050405020304" pitchFamily="18" charset="0"/>
              </a:rPr>
              <a:t>evaluării</a:t>
            </a:r>
            <a:r>
              <a:rPr lang="en-US" dirty="0">
                <a:cs typeface="Times New Roman" panose="02020603050405020304" pitchFamily="18" charset="0"/>
              </a:rPr>
              <a:t> </a:t>
            </a:r>
            <a:r>
              <a:rPr lang="en-US" dirty="0" err="1">
                <a:cs typeface="Times New Roman" panose="02020603050405020304" pitchFamily="18" charset="0"/>
              </a:rPr>
              <a:t>naționale</a:t>
            </a:r>
            <a:r>
              <a:rPr lang="en-US" dirty="0">
                <a:cs typeface="Times New Roman" panose="02020603050405020304" pitchFamily="18" charset="0"/>
              </a:rPr>
              <a:t> </a:t>
            </a:r>
            <a:r>
              <a:rPr lang="en-US" dirty="0" err="1">
                <a:cs typeface="Times New Roman" panose="02020603050405020304" pitchFamily="18" charset="0"/>
              </a:rPr>
              <a:t>pentru</a:t>
            </a:r>
            <a:r>
              <a:rPr lang="en-US" dirty="0">
                <a:cs typeface="Times New Roman" panose="02020603050405020304" pitchFamily="18" charset="0"/>
              </a:rPr>
              <a:t> </a:t>
            </a:r>
            <a:r>
              <a:rPr lang="en-US" dirty="0" err="1">
                <a:cs typeface="Times New Roman" panose="02020603050405020304" pitchFamily="18" charset="0"/>
              </a:rPr>
              <a:t>absolvenții</a:t>
            </a:r>
            <a:r>
              <a:rPr lang="en-US" dirty="0">
                <a:cs typeface="Times New Roman" panose="02020603050405020304" pitchFamily="18" charset="0"/>
              </a:rPr>
              <a:t> </a:t>
            </a:r>
            <a:r>
              <a:rPr lang="en-US" dirty="0" err="1">
                <a:cs typeface="Times New Roman" panose="02020603050405020304" pitchFamily="18" charset="0"/>
              </a:rPr>
              <a:t>clasei</a:t>
            </a:r>
            <a:r>
              <a:rPr lang="en-US" dirty="0">
                <a:cs typeface="Times New Roman" panose="02020603050405020304" pitchFamily="18" charset="0"/>
              </a:rPr>
              <a:t> a VIII-a </a:t>
            </a:r>
            <a:r>
              <a:rPr lang="en-US" dirty="0" err="1">
                <a:cs typeface="Times New Roman" panose="02020603050405020304" pitchFamily="18" charset="0"/>
              </a:rPr>
              <a:t>în</a:t>
            </a:r>
            <a:r>
              <a:rPr lang="en-US" dirty="0">
                <a:cs typeface="Times New Roman" panose="02020603050405020304" pitchFamily="18" charset="0"/>
              </a:rPr>
              <a:t> </a:t>
            </a:r>
            <a:r>
              <a:rPr lang="en-US" dirty="0" err="1">
                <a:cs typeface="Times New Roman" panose="02020603050405020304" pitchFamily="18" charset="0"/>
              </a:rPr>
              <a:t>anul</a:t>
            </a:r>
            <a:r>
              <a:rPr lang="en-US" dirty="0">
                <a:cs typeface="Times New Roman" panose="02020603050405020304" pitchFamily="18" charset="0"/>
              </a:rPr>
              <a:t> </a:t>
            </a:r>
            <a:r>
              <a:rPr lang="en-US" dirty="0" err="1">
                <a:cs typeface="Times New Roman" panose="02020603050405020304" pitchFamily="18" charset="0"/>
              </a:rPr>
              <a:t>școlar</a:t>
            </a:r>
            <a:r>
              <a:rPr lang="en-US" dirty="0">
                <a:cs typeface="Times New Roman" panose="02020603050405020304" pitchFamily="18" charset="0"/>
              </a:rPr>
              <a:t> 2025-2026</a:t>
            </a:r>
          </a:p>
          <a:p>
            <a:pPr marL="800100" lvl="1" indent="-342900" algn="just">
              <a:lnSpc>
                <a:spcPct val="110000"/>
              </a:lnSpc>
              <a:spcBef>
                <a:spcPts val="0"/>
              </a:spcBef>
              <a:spcAft>
                <a:spcPts val="600"/>
              </a:spcAft>
              <a:buFont typeface="Arial" panose="020B0604020202020204" pitchFamily="34" charset="0"/>
              <a:buChar char="•"/>
            </a:pPr>
            <a:endParaRPr lang="ro-RO" sz="2400" dirty="0">
              <a:solidFill>
                <a:schemeClr val="bg2"/>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BBB99FF-E98F-38EB-53E6-DE893AD47F00}"/>
              </a:ext>
            </a:extLst>
          </p:cNvPr>
          <p:cNvPicPr>
            <a:picLocks noChangeAspect="1"/>
          </p:cNvPicPr>
          <p:nvPr/>
        </p:nvPicPr>
        <p:blipFill>
          <a:blip r:embed="rId2"/>
          <a:stretch>
            <a:fillRect/>
          </a:stretch>
        </p:blipFill>
        <p:spPr>
          <a:xfrm>
            <a:off x="1182456" y="3789040"/>
            <a:ext cx="7836230" cy="2177184"/>
          </a:xfrm>
          <a:prstGeom prst="rect">
            <a:avLst/>
          </a:prstGeom>
        </p:spPr>
      </p:pic>
    </p:spTree>
    <p:extLst>
      <p:ext uri="{BB962C8B-B14F-4D97-AF65-F5344CB8AC3E}">
        <p14:creationId xmlns:p14="http://schemas.microsoft.com/office/powerpoint/2010/main" val="3865205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5658E-18D6-4C8C-82CC-A5F23107FD1B}"/>
              </a:ext>
            </a:extLst>
          </p:cNvPr>
          <p:cNvSpPr>
            <a:spLocks noGrp="1"/>
          </p:cNvSpPr>
          <p:nvPr>
            <p:ph type="title"/>
          </p:nvPr>
        </p:nvSpPr>
        <p:spPr>
          <a:xfrm>
            <a:off x="348680" y="620688"/>
            <a:ext cx="8795320" cy="1612032"/>
          </a:xfrm>
        </p:spPr>
        <p:txBody>
          <a:bodyPr>
            <a:normAutofit fontScale="90000"/>
          </a:bodyPr>
          <a:lstStyle/>
          <a:p>
            <a:pPr algn="ctr">
              <a:lnSpc>
                <a:spcPct val="100000"/>
              </a:lnSpc>
            </a:pPr>
            <a:r>
              <a:rPr lang="ro-RO" sz="2400" b="1" dirty="0">
                <a:solidFill>
                  <a:schemeClr val="bg2"/>
                </a:solidFill>
                <a:effectLst/>
                <a:latin typeface="Times New Roman" panose="02020603050405020304" pitchFamily="18" charset="0"/>
                <a:cs typeface="Times New Roman" panose="02020603050405020304" pitchFamily="18" charset="0"/>
              </a:rPr>
              <a:t>Cadrul normativ care reglementează organizarea și desfășurarea  evaluării naționale pentru </a:t>
            </a:r>
            <a:r>
              <a:rPr lang="en-GB" sz="2400" b="1" dirty="0" err="1">
                <a:solidFill>
                  <a:schemeClr val="bg2"/>
                </a:solidFill>
                <a:effectLst/>
                <a:latin typeface="Times New Roman" panose="02020603050405020304" pitchFamily="18" charset="0"/>
                <a:cs typeface="Times New Roman" panose="02020603050405020304" pitchFamily="18" charset="0"/>
              </a:rPr>
              <a:t>absolven</a:t>
            </a:r>
            <a:r>
              <a:rPr lang="ro-RO" sz="2400" b="1" dirty="0">
                <a:solidFill>
                  <a:schemeClr val="bg2"/>
                </a:solidFill>
                <a:effectLst/>
                <a:latin typeface="Times New Roman" panose="02020603050405020304" pitchFamily="18" charset="0"/>
                <a:cs typeface="Times New Roman" panose="02020603050405020304" pitchFamily="18" charset="0"/>
              </a:rPr>
              <a:t>ț</a:t>
            </a:r>
            <a:r>
              <a:rPr lang="en-GB" sz="2400" b="1" dirty="0">
                <a:solidFill>
                  <a:schemeClr val="bg2"/>
                </a:solidFill>
                <a:effectLst/>
                <a:latin typeface="Times New Roman" panose="02020603050405020304" pitchFamily="18" charset="0"/>
                <a:cs typeface="Times New Roman" panose="02020603050405020304" pitchFamily="18" charset="0"/>
              </a:rPr>
              <a:t>ii</a:t>
            </a:r>
            <a:r>
              <a:rPr lang="ro-RO" sz="2400" b="1" dirty="0">
                <a:solidFill>
                  <a:schemeClr val="bg2"/>
                </a:solidFill>
                <a:effectLst/>
                <a:latin typeface="Times New Roman" panose="02020603050405020304" pitchFamily="18" charset="0"/>
                <a:cs typeface="Times New Roman" panose="02020603050405020304" pitchFamily="18" charset="0"/>
              </a:rPr>
              <a:t> clasei a VIII-a </a:t>
            </a:r>
            <a:r>
              <a:rPr lang="en-GB" sz="2400" b="1" dirty="0">
                <a:solidFill>
                  <a:schemeClr val="bg2"/>
                </a:solidFill>
                <a:effectLst/>
                <a:latin typeface="Times New Roman" panose="02020603050405020304" pitchFamily="18" charset="0"/>
                <a:cs typeface="Times New Roman" panose="02020603050405020304" pitchFamily="18" charset="0"/>
              </a:rPr>
              <a:t>(ENVIII) </a:t>
            </a:r>
            <a:r>
              <a:rPr lang="ro-RO" sz="2400" b="1" dirty="0">
                <a:solidFill>
                  <a:schemeClr val="bg2"/>
                </a:solidFill>
                <a:effectLst/>
                <a:latin typeface="Times New Roman" panose="02020603050405020304" pitchFamily="18" charset="0"/>
                <a:cs typeface="Times New Roman" panose="02020603050405020304" pitchFamily="18" charset="0"/>
              </a:rPr>
              <a:t>și a admiterii în învățământul profesional și liceal, în anul școlar 202</a:t>
            </a:r>
            <a:r>
              <a:rPr lang="en-US" sz="2400" b="1" dirty="0">
                <a:solidFill>
                  <a:schemeClr val="bg2"/>
                </a:solidFill>
                <a:effectLst/>
                <a:latin typeface="Times New Roman" panose="02020603050405020304" pitchFamily="18" charset="0"/>
                <a:cs typeface="Times New Roman" panose="02020603050405020304" pitchFamily="18" charset="0"/>
              </a:rPr>
              <a:t>5</a:t>
            </a:r>
            <a:r>
              <a:rPr lang="ro-RO" sz="2400" b="1" dirty="0">
                <a:solidFill>
                  <a:schemeClr val="bg2"/>
                </a:solidFill>
                <a:effectLst/>
                <a:latin typeface="Times New Roman" panose="02020603050405020304" pitchFamily="18" charset="0"/>
                <a:cs typeface="Times New Roman" panose="02020603050405020304" pitchFamily="18" charset="0"/>
              </a:rPr>
              <a:t>– 202</a:t>
            </a:r>
            <a:r>
              <a:rPr lang="en-US" sz="2400" b="1" dirty="0">
                <a:solidFill>
                  <a:schemeClr val="bg2"/>
                </a:solidFill>
                <a:effectLst/>
                <a:latin typeface="Times New Roman" panose="02020603050405020304" pitchFamily="18" charset="0"/>
                <a:cs typeface="Times New Roman" panose="02020603050405020304" pitchFamily="18" charset="0"/>
              </a:rPr>
              <a:t>6</a:t>
            </a:r>
            <a:endParaRPr lang="ro-RO" sz="2400" b="1" dirty="0">
              <a:solidFill>
                <a:schemeClr val="bg2"/>
              </a:solidFill>
              <a:effectLst/>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1563FCC6-2BAA-4699-AD37-147A499DCDBB}"/>
              </a:ext>
            </a:extLst>
          </p:cNvPr>
          <p:cNvSpPr/>
          <p:nvPr/>
        </p:nvSpPr>
        <p:spPr>
          <a:xfrm>
            <a:off x="161618" y="3212976"/>
            <a:ext cx="8795320" cy="2094228"/>
          </a:xfrm>
          <a:prstGeom prst="rect">
            <a:avLst/>
          </a:prstGeom>
        </p:spPr>
        <p:txBody>
          <a:bodyPr wrap="square">
            <a:spAutoFit/>
          </a:bodyPr>
          <a:lstStyle/>
          <a:p>
            <a:pPr marL="342900" lvl="0" indent="-342900" algn="just">
              <a:lnSpc>
                <a:spcPct val="110000"/>
              </a:lnSpc>
              <a:buFont typeface="Arial" panose="020B0604020202020204" pitchFamily="34" charset="0"/>
              <a:buChar char="•"/>
            </a:pPr>
            <a:r>
              <a:rPr lang="fr-FR" sz="2400" b="1" dirty="0">
                <a:latin typeface="Times New Roman" panose="02020603050405020304" pitchFamily="18" charset="0"/>
                <a:cs typeface="Times New Roman" panose="02020603050405020304" pitchFamily="18" charset="0"/>
              </a:rPr>
              <a:t>OME nr. </a:t>
            </a:r>
            <a:r>
              <a:rPr lang="en-US" sz="2400" b="1" dirty="0">
                <a:latin typeface="Times New Roman" panose="02020603050405020304" pitchFamily="18" charset="0"/>
                <a:cs typeface="Times New Roman" panose="02020603050405020304" pitchFamily="18" charset="0"/>
              </a:rPr>
              <a:t>4730</a:t>
            </a:r>
            <a:r>
              <a:rPr lang="fr-FR" sz="2400" b="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18</a:t>
            </a:r>
            <a:r>
              <a:rPr lang="fr-FR" sz="2400" b="1" dirty="0">
                <a:latin typeface="Times New Roman" panose="02020603050405020304" pitchFamily="18" charset="0"/>
                <a:cs typeface="Times New Roman" panose="02020603050405020304" pitchFamily="18" charset="0"/>
              </a:rPr>
              <a:t>.08.202</a:t>
            </a:r>
            <a:r>
              <a:rPr lang="ro-RO" sz="2400" b="1" dirty="0">
                <a:latin typeface="Times New Roman" panose="02020603050405020304" pitchFamily="18" charset="0"/>
                <a:cs typeface="Times New Roman" panose="02020603050405020304" pitchFamily="18" charset="0"/>
              </a:rPr>
              <a:t>2 </a:t>
            </a:r>
            <a:r>
              <a:rPr lang="fr-FR" sz="2400" dirty="0" err="1">
                <a:latin typeface="Times New Roman" panose="02020603050405020304" pitchFamily="18" charset="0"/>
                <a:cs typeface="Times New Roman" panose="02020603050405020304" pitchFamily="18" charset="0"/>
              </a:rPr>
              <a:t>privind</a:t>
            </a:r>
            <a:r>
              <a:rPr lang="ro-RO" sz="2400" dirty="0">
                <a:latin typeface="Times New Roman" panose="02020603050405020304" pitchFamily="18" charset="0"/>
                <a:cs typeface="Times New Roman" panose="02020603050405020304" pitchFamily="18" charset="0"/>
              </a:rPr>
              <a:t>:</a:t>
            </a:r>
          </a:p>
          <a:p>
            <a:pPr marL="800100" lvl="2" indent="-342900" algn="just">
              <a:lnSpc>
                <a:spcPct val="110000"/>
              </a:lnSpc>
              <a:buFont typeface="Arial" panose="020B0604020202020204" pitchFamily="34" charset="0"/>
              <a:buChar char="•"/>
            </a:pPr>
            <a:r>
              <a:rPr lang="ro-RO" altLang="ro-RO" sz="2400" dirty="0">
                <a:latin typeface="Times New Roman" panose="02020603050405020304" pitchFamily="18" charset="0"/>
                <a:cs typeface="Times New Roman" panose="02020603050405020304" pitchFamily="18" charset="0"/>
              </a:rPr>
              <a:t>aprobarea programelor pentru susţinerea Evaluării Naţionale pentru absolvenţii clasei a VIII-a, în anul şcolar 2022 – 2023</a:t>
            </a:r>
            <a:endParaRPr lang="en-US" altLang="ro-RO" sz="2400" dirty="0">
              <a:latin typeface="Times New Roman" panose="02020603050405020304" pitchFamily="18" charset="0"/>
              <a:cs typeface="Times New Roman" panose="02020603050405020304" pitchFamily="18" charset="0"/>
            </a:endParaRPr>
          </a:p>
          <a:p>
            <a:pPr marL="342900" lvl="1" indent="-342900" algn="just">
              <a:lnSpc>
                <a:spcPct val="110000"/>
              </a:lnSpc>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OMEC nr. 6060/29.08.202</a:t>
            </a:r>
            <a:r>
              <a:rPr lang="en-US" b="1" dirty="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privind</a:t>
            </a:r>
            <a:r>
              <a:rPr lang="en-US" sz="2400" dirty="0">
                <a:latin typeface="Times New Roman" panose="02020603050405020304" pitchFamily="18" charset="0"/>
                <a:cs typeface="Times New Roman" panose="02020603050405020304" pitchFamily="18" charset="0"/>
              </a:rPr>
              <a:t> </a:t>
            </a:r>
            <a:r>
              <a:rPr lang="en-US" dirty="0" err="1"/>
              <a:t>organizarea</a:t>
            </a:r>
            <a:r>
              <a:rPr lang="en-US" dirty="0"/>
              <a:t> </a:t>
            </a:r>
            <a:r>
              <a:rPr lang="en-US" dirty="0" err="1"/>
              <a:t>și</a:t>
            </a:r>
            <a:r>
              <a:rPr lang="en-US" dirty="0"/>
              <a:t> </a:t>
            </a:r>
            <a:r>
              <a:rPr lang="en-US" dirty="0" err="1"/>
              <a:t>desfășurarea</a:t>
            </a:r>
            <a:r>
              <a:rPr lang="en-US" dirty="0"/>
              <a:t> </a:t>
            </a:r>
            <a:r>
              <a:rPr lang="en-US" dirty="0" err="1"/>
              <a:t>admiterii</a:t>
            </a:r>
            <a:r>
              <a:rPr lang="en-US" dirty="0"/>
              <a:t> </a:t>
            </a:r>
            <a:r>
              <a:rPr lang="en-US" dirty="0" err="1"/>
              <a:t>în</a:t>
            </a:r>
            <a:r>
              <a:rPr lang="en-US" dirty="0"/>
              <a:t> </a:t>
            </a:r>
            <a:r>
              <a:rPr lang="en-US" dirty="0" err="1"/>
              <a:t>învățământul</a:t>
            </a:r>
            <a:r>
              <a:rPr lang="en-US" dirty="0"/>
              <a:t> </a:t>
            </a:r>
            <a:r>
              <a:rPr lang="en-US" dirty="0" err="1"/>
              <a:t>liceal</a:t>
            </a:r>
            <a:r>
              <a:rPr lang="en-US" dirty="0"/>
              <a:t> </a:t>
            </a:r>
            <a:r>
              <a:rPr lang="en-US" dirty="0" err="1"/>
              <a:t>pentru</a:t>
            </a:r>
            <a:r>
              <a:rPr lang="en-US" dirty="0"/>
              <a:t> </a:t>
            </a:r>
            <a:r>
              <a:rPr lang="en-US" dirty="0" err="1"/>
              <a:t>anul</a:t>
            </a:r>
            <a:r>
              <a:rPr lang="en-US" dirty="0"/>
              <a:t> </a:t>
            </a:r>
            <a:r>
              <a:rPr lang="en-US" dirty="0" err="1"/>
              <a:t>școlar</a:t>
            </a:r>
            <a:r>
              <a:rPr lang="en-US" dirty="0"/>
              <a:t> 2026-2027</a:t>
            </a:r>
            <a:endParaRPr lang="en-US" altLang="ro-RO" sz="24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68524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5658E-18D6-4C8C-82CC-A5F23107FD1B}"/>
              </a:ext>
            </a:extLst>
          </p:cNvPr>
          <p:cNvSpPr>
            <a:spLocks noGrp="1"/>
          </p:cNvSpPr>
          <p:nvPr>
            <p:ph type="title"/>
          </p:nvPr>
        </p:nvSpPr>
        <p:spPr>
          <a:xfrm>
            <a:off x="341530" y="476672"/>
            <a:ext cx="8675848" cy="1224136"/>
          </a:xfrm>
        </p:spPr>
        <p:txBody>
          <a:bodyPr>
            <a:normAutofit/>
          </a:bodyPr>
          <a:lstStyle/>
          <a:p>
            <a:pPr algn="ctr">
              <a:lnSpc>
                <a:spcPct val="100000"/>
              </a:lnSpc>
            </a:pPr>
            <a:r>
              <a:rPr lang="ro-RO" sz="2400" b="1" dirty="0">
                <a:solidFill>
                  <a:schemeClr val="bg1"/>
                </a:solidFill>
                <a:effectLst/>
                <a:latin typeface="Times New Roman" panose="02020603050405020304" pitchFamily="18" charset="0"/>
                <a:cs typeface="Times New Roman" panose="02020603050405020304" pitchFamily="18" charset="0"/>
              </a:rPr>
              <a:t>Cadrul normativ care reglementează organizarea și desfășurarea examenului național de bacalaureat</a:t>
            </a:r>
            <a:r>
              <a:rPr lang="en-US" sz="2400" b="1" dirty="0">
                <a:solidFill>
                  <a:schemeClr val="bg1"/>
                </a:solidFill>
                <a:effectLst/>
                <a:latin typeface="Times New Roman" panose="02020603050405020304" pitchFamily="18" charset="0"/>
                <a:cs typeface="Times New Roman" panose="02020603050405020304" pitchFamily="18" charset="0"/>
              </a:rPr>
              <a:t> </a:t>
            </a:r>
            <a:r>
              <a:rPr lang="ro-RO" sz="2400" b="1" dirty="0">
                <a:solidFill>
                  <a:schemeClr val="bg1"/>
                </a:solidFill>
                <a:effectLst/>
                <a:latin typeface="Times New Roman" panose="02020603050405020304" pitchFamily="18" charset="0"/>
                <a:cs typeface="Times New Roman" panose="02020603050405020304" pitchFamily="18" charset="0"/>
              </a:rPr>
              <a:t>202</a:t>
            </a:r>
            <a:r>
              <a:rPr lang="en-US" sz="2400" b="1" dirty="0">
                <a:solidFill>
                  <a:schemeClr val="bg1"/>
                </a:solidFill>
                <a:latin typeface="Times New Roman" panose="02020603050405020304" pitchFamily="18" charset="0"/>
                <a:cs typeface="Times New Roman" panose="02020603050405020304" pitchFamily="18" charset="0"/>
              </a:rPr>
              <a:t>6</a:t>
            </a:r>
            <a:endParaRPr lang="ro-RO" sz="2400" b="1" dirty="0">
              <a:solidFill>
                <a:schemeClr val="bg1"/>
              </a:solidFill>
              <a:effectLst/>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1563FCC6-2BAA-4699-AD37-147A499DCDBB}"/>
              </a:ext>
            </a:extLst>
          </p:cNvPr>
          <p:cNvSpPr/>
          <p:nvPr/>
        </p:nvSpPr>
        <p:spPr>
          <a:xfrm>
            <a:off x="251520" y="1916832"/>
            <a:ext cx="8460940" cy="1277273"/>
          </a:xfrm>
          <a:prstGeom prst="rect">
            <a:avLst/>
          </a:prstGeom>
        </p:spPr>
        <p:txBody>
          <a:bodyPr wrap="square">
            <a:spAutoFit/>
          </a:bodyPr>
          <a:lstStyle/>
          <a:p>
            <a:pPr marL="342900" indent="-342900" algn="just">
              <a:spcBef>
                <a:spcPts val="0"/>
              </a:spcBef>
              <a:spcAft>
                <a:spcPts val="600"/>
              </a:spcAft>
              <a:buFont typeface="Arial" panose="020B0604020202020204" pitchFamily="34" charset="0"/>
              <a:buChar char="•"/>
            </a:pPr>
            <a:r>
              <a:rPr lang="ro-RO" sz="2400" b="1" dirty="0">
                <a:latin typeface="Times New Roman" panose="02020603050405020304" pitchFamily="18" charset="0"/>
                <a:cs typeface="Times New Roman" panose="02020603050405020304" pitchFamily="18" charset="0"/>
              </a:rPr>
              <a:t>OME</a:t>
            </a:r>
            <a:r>
              <a:rPr lang="en-US" sz="2400" b="1" dirty="0">
                <a:latin typeface="Times New Roman" panose="02020603050405020304" pitchFamily="18" charset="0"/>
                <a:cs typeface="Times New Roman" panose="02020603050405020304" pitchFamily="18" charset="0"/>
              </a:rPr>
              <a:t>C</a:t>
            </a:r>
            <a:r>
              <a:rPr lang="ro-RO" sz="2400" b="1" dirty="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nr. </a:t>
            </a:r>
            <a:r>
              <a:rPr lang="en-US" sz="2400" b="1" dirty="0">
                <a:latin typeface="Times New Roman" panose="02020603050405020304" pitchFamily="18" charset="0"/>
                <a:cs typeface="Times New Roman" panose="02020603050405020304" pitchFamily="18" charset="0"/>
              </a:rPr>
              <a:t>6059</a:t>
            </a:r>
            <a:r>
              <a:rPr lang="ro-RO" sz="2400" b="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29</a:t>
            </a:r>
            <a:r>
              <a:rPr lang="ro-RO" sz="2400" b="1" dirty="0">
                <a:latin typeface="Times New Roman" panose="02020603050405020304" pitchFamily="18" charset="0"/>
                <a:cs typeface="Times New Roman" panose="02020603050405020304" pitchFamily="18" charset="0"/>
              </a:rPr>
              <a:t>.08.202</a:t>
            </a:r>
            <a:r>
              <a:rPr lang="en-US" sz="2400" b="1" dirty="0">
                <a:latin typeface="Times New Roman" panose="02020603050405020304" pitchFamily="18" charset="0"/>
                <a:cs typeface="Times New Roman" panose="02020603050405020304" pitchFamily="18" charset="0"/>
              </a:rPr>
              <a:t>5</a:t>
            </a:r>
            <a:r>
              <a:rPr lang="ro-RO" sz="2400" dirty="0">
                <a:latin typeface="Times New Roman" panose="02020603050405020304" pitchFamily="18" charset="0"/>
                <a:cs typeface="Times New Roman" panose="02020603050405020304" pitchFamily="18" charset="0"/>
              </a:rPr>
              <a:t> </a:t>
            </a:r>
            <a:r>
              <a:rPr lang="ro-RO" altLang="ro-RO" sz="2400" dirty="0">
                <a:latin typeface="Times New Roman" panose="02020603050405020304" pitchFamily="18" charset="0"/>
                <a:cs typeface="Times New Roman" panose="02020603050405020304" pitchFamily="18" charset="0"/>
              </a:rPr>
              <a:t>privind</a:t>
            </a:r>
            <a:r>
              <a:rPr lang="en-US" altLang="ro-RO"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organizare</a:t>
            </a:r>
            <a:r>
              <a:rPr lang="ro-RO" sz="2400" dirty="0">
                <a:latin typeface="Times New Roman" panose="02020603050405020304" pitchFamily="18" charset="0"/>
                <a:cs typeface="Times New Roman" panose="02020603050405020304" pitchFamily="18" charset="0"/>
              </a:rPr>
              <a:t>a</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și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desfășurarea</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examenului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național</a:t>
            </a:r>
            <a:r>
              <a:rPr lang="fr-FR" sz="2400" dirty="0">
                <a:latin typeface="Times New Roman" panose="02020603050405020304" pitchFamily="18" charset="0"/>
                <a:cs typeface="Times New Roman" panose="02020603050405020304" pitchFamily="18" charset="0"/>
              </a:rPr>
              <a:t> de </a:t>
            </a:r>
            <a:r>
              <a:rPr lang="fr-FR" sz="2400" dirty="0" err="1">
                <a:latin typeface="Times New Roman" panose="02020603050405020304" pitchFamily="18" charset="0"/>
                <a:cs typeface="Times New Roman" panose="02020603050405020304" pitchFamily="18" charset="0"/>
              </a:rPr>
              <a:t>bacalaureat</a:t>
            </a:r>
            <a:r>
              <a:rPr lang="fr-FR" sz="2400" dirty="0">
                <a:latin typeface="Times New Roman" panose="02020603050405020304" pitchFamily="18" charset="0"/>
                <a:cs typeface="Times New Roman" panose="02020603050405020304" pitchFamily="18" charset="0"/>
              </a:rPr>
              <a:t> – 20</a:t>
            </a:r>
            <a:r>
              <a:rPr lang="ro-RO" sz="24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6</a:t>
            </a:r>
            <a:endParaRPr lang="en-US" dirty="0">
              <a:cs typeface="Times New Roman" panose="02020603050405020304" pitchFamily="18" charset="0"/>
            </a:endParaRPr>
          </a:p>
          <a:p>
            <a:pPr lvl="1" algn="just">
              <a:spcBef>
                <a:spcPts val="0"/>
              </a:spcBef>
              <a:spcAft>
                <a:spcPts val="600"/>
              </a:spcAft>
            </a:pPr>
            <a:endParaRPr lang="en-US" sz="2400" dirty="0">
              <a:solidFill>
                <a:schemeClr val="bg2"/>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4AAE15A-C20E-A676-B6E0-35EAD4591288}"/>
              </a:ext>
            </a:extLst>
          </p:cNvPr>
          <p:cNvPicPr>
            <a:picLocks noChangeAspect="1"/>
          </p:cNvPicPr>
          <p:nvPr/>
        </p:nvPicPr>
        <p:blipFill>
          <a:blip r:embed="rId2"/>
          <a:stretch>
            <a:fillRect/>
          </a:stretch>
        </p:blipFill>
        <p:spPr>
          <a:xfrm>
            <a:off x="611560" y="2827788"/>
            <a:ext cx="7668598" cy="4030212"/>
          </a:xfrm>
          <a:prstGeom prst="rect">
            <a:avLst/>
          </a:prstGeom>
        </p:spPr>
      </p:pic>
    </p:spTree>
    <p:extLst>
      <p:ext uri="{BB962C8B-B14F-4D97-AF65-F5344CB8AC3E}">
        <p14:creationId xmlns:p14="http://schemas.microsoft.com/office/powerpoint/2010/main" val="31110796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BF108-B6C4-496F-8382-3AC1209CBEB9}"/>
              </a:ext>
            </a:extLst>
          </p:cNvPr>
          <p:cNvSpPr>
            <a:spLocks noGrp="1"/>
          </p:cNvSpPr>
          <p:nvPr>
            <p:ph type="title"/>
          </p:nvPr>
        </p:nvSpPr>
        <p:spPr/>
        <p:txBody>
          <a:bodyPr/>
          <a:lstStyle/>
          <a:p>
            <a:r>
              <a:rPr lang="ro-RO" sz="4400" dirty="0">
                <a:effectLst/>
                <a:latin typeface="Times New Roman" panose="02020603050405020304" pitchFamily="18" charset="0"/>
                <a:ea typeface="SimSun" panose="02010600030101010101" pitchFamily="2" charset="-122"/>
              </a:rPr>
              <a:t>Analiza activității în anul școlar 202</a:t>
            </a:r>
            <a:r>
              <a:rPr lang="en-US" sz="4400" dirty="0">
                <a:effectLst/>
                <a:latin typeface="Times New Roman" panose="02020603050405020304" pitchFamily="18" charset="0"/>
                <a:ea typeface="SimSun" panose="02010600030101010101" pitchFamily="2" charset="-122"/>
              </a:rPr>
              <a:t>4</a:t>
            </a:r>
            <a:r>
              <a:rPr lang="ro-RO" sz="4400" dirty="0">
                <a:effectLst/>
                <a:latin typeface="Times New Roman" panose="02020603050405020304" pitchFamily="18" charset="0"/>
                <a:ea typeface="SimSun" panose="02010600030101010101" pitchFamily="2" charset="-122"/>
              </a:rPr>
              <a:t>-202</a:t>
            </a:r>
            <a:r>
              <a:rPr lang="en-US" sz="4400" dirty="0">
                <a:effectLst/>
                <a:latin typeface="Times New Roman" panose="02020603050405020304" pitchFamily="18" charset="0"/>
                <a:ea typeface="SimSun" panose="02010600030101010101" pitchFamily="2" charset="-122"/>
              </a:rPr>
              <a:t>5</a:t>
            </a:r>
            <a:endParaRPr lang="en-US" dirty="0"/>
          </a:p>
        </p:txBody>
      </p:sp>
      <p:sp>
        <p:nvSpPr>
          <p:cNvPr id="3" name="Content Placeholder 2">
            <a:extLst>
              <a:ext uri="{FF2B5EF4-FFF2-40B4-BE49-F238E27FC236}">
                <a16:creationId xmlns:a16="http://schemas.microsoft.com/office/drawing/2014/main" id="{A787DB81-49E9-45C5-BD92-1EC2E8FBC664}"/>
              </a:ext>
            </a:extLst>
          </p:cNvPr>
          <p:cNvSpPr>
            <a:spLocks noGrp="1"/>
          </p:cNvSpPr>
          <p:nvPr>
            <p:ph idx="1"/>
          </p:nvPr>
        </p:nvSpPr>
        <p:spPr>
          <a:xfrm>
            <a:off x="685800" y="1905000"/>
            <a:ext cx="7772400" cy="4476328"/>
          </a:xfrm>
        </p:spPr>
        <p:txBody>
          <a:bodyPr>
            <a:normAutofit fontScale="92500" lnSpcReduction="20000"/>
          </a:bodyPr>
          <a:lstStyle/>
          <a:p>
            <a:pPr indent="228600" algn="just"/>
            <a:r>
              <a:rPr lang="it-IT" sz="2800" dirty="0">
                <a:effectLst/>
                <a:latin typeface="Times New Roman" panose="02020603050405020304" pitchFamily="18" charset="0"/>
                <a:ea typeface="SimSun" panose="02010600030101010101" pitchFamily="2" charset="-122"/>
                <a:cs typeface="Times New Roman" panose="02020603050405020304" pitchFamily="18" charset="0"/>
              </a:rPr>
              <a:t>La nivelul județului Arad, în anul școlar 2024-2025,</a:t>
            </a:r>
            <a:r>
              <a:rPr lang="ro-RO" sz="2800" dirty="0">
                <a:effectLst/>
                <a:latin typeface="Times New Roman" panose="02020603050405020304" pitchFamily="18" charset="0"/>
                <a:ea typeface="SimSun" panose="02010600030101010101" pitchFamily="2" charset="-122"/>
                <a:cs typeface="Times New Roman" panose="02020603050405020304" pitchFamily="18" charset="0"/>
              </a:rPr>
              <a:t> au fost 2</a:t>
            </a:r>
            <a:r>
              <a:rPr lang="en-US" sz="2800" dirty="0">
                <a:effectLst/>
                <a:latin typeface="Times New Roman" panose="02020603050405020304" pitchFamily="18" charset="0"/>
                <a:ea typeface="SimSun" panose="02010600030101010101" pitchFamily="2" charset="-122"/>
                <a:cs typeface="Times New Roman" panose="02020603050405020304" pitchFamily="18" charset="0"/>
              </a:rPr>
              <a:t>49</a:t>
            </a:r>
            <a:r>
              <a:rPr lang="ro-RO" sz="2800" dirty="0">
                <a:effectLst/>
                <a:latin typeface="Times New Roman" panose="02020603050405020304" pitchFamily="18" charset="0"/>
                <a:ea typeface="SimSun" panose="02010600030101010101" pitchFamily="2" charset="-122"/>
                <a:cs typeface="Times New Roman" panose="02020603050405020304" pitchFamily="18" charset="0"/>
              </a:rPr>
              <a:t> posturi </a:t>
            </a:r>
            <a:r>
              <a:rPr lang="it-IT" sz="2800" dirty="0">
                <a:effectLst/>
                <a:latin typeface="Times New Roman" panose="02020603050405020304" pitchFamily="18" charset="0"/>
                <a:ea typeface="SimSun" panose="02010600030101010101" pitchFamily="2" charset="-122"/>
                <a:cs typeface="Times New Roman" panose="02020603050405020304" pitchFamily="18" charset="0"/>
              </a:rPr>
              <a:t>profesori de matematică– TC și 13 posturi profesori de matematică - CDȘ. </a:t>
            </a:r>
            <a:r>
              <a:rPr lang="ro-RO" sz="2800" dirty="0">
                <a:effectLst/>
                <a:latin typeface="Times New Roman" panose="02020603050405020304" pitchFamily="18" charset="0"/>
                <a:ea typeface="SimSun" panose="02010600030101010101" pitchFamily="2" charset="-122"/>
                <a:cs typeface="Times New Roman" panose="02020603050405020304" pitchFamily="18" charset="0"/>
              </a:rPr>
              <a:t>Catedrele </a:t>
            </a:r>
            <a:r>
              <a:rPr lang="it-IT" sz="2800" dirty="0">
                <a:effectLst/>
                <a:latin typeface="Times New Roman" panose="02020603050405020304" pitchFamily="18" charset="0"/>
                <a:ea typeface="SimSun" panose="02010600030101010101" pitchFamily="2" charset="-122"/>
                <a:cs typeface="Times New Roman" panose="02020603050405020304" pitchFamily="18" charset="0"/>
              </a:rPr>
              <a:t>au fost ocupate astfel : </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p>
            <a:pPr algn="just">
              <a:buFontTx/>
              <a:buChar char="-"/>
            </a:pPr>
            <a:r>
              <a:rPr lang="fr-FR" sz="2800" b="1" dirty="0" err="1">
                <a:effectLst/>
                <a:latin typeface="Times New Roman" panose="02020603050405020304" pitchFamily="18" charset="0"/>
                <a:ea typeface="SimSun" panose="02010600030101010101" pitchFamily="2" charset="-122"/>
                <a:cs typeface="Times New Roman" panose="02020603050405020304" pitchFamily="18" charset="0"/>
              </a:rPr>
              <a:t>titulari</a:t>
            </a:r>
            <a:r>
              <a:rPr lang="fr-FR" sz="2800" dirty="0">
                <a:effectLst/>
                <a:latin typeface="Times New Roman" panose="02020603050405020304" pitchFamily="18" charset="0"/>
                <a:ea typeface="SimSun" panose="02010600030101010101" pitchFamily="2" charset="-122"/>
                <a:cs typeface="Times New Roman" panose="02020603050405020304" pitchFamily="18" charset="0"/>
              </a:rPr>
              <a:t>: </a:t>
            </a:r>
            <a:r>
              <a:rPr lang="ro-RO" sz="2800" dirty="0">
                <a:effectLst/>
                <a:latin typeface="Times New Roman" panose="02020603050405020304" pitchFamily="18" charset="0"/>
                <a:ea typeface="SimSun" panose="02010600030101010101" pitchFamily="2" charset="-122"/>
                <a:cs typeface="Times New Roman" panose="02020603050405020304" pitchFamily="18" charset="0"/>
              </a:rPr>
              <a:t>2</a:t>
            </a:r>
            <a:r>
              <a:rPr lang="en-US" sz="2800" dirty="0">
                <a:effectLst/>
                <a:latin typeface="Times New Roman" panose="02020603050405020304" pitchFamily="18" charset="0"/>
                <a:ea typeface="SimSun" panose="02010600030101010101" pitchFamily="2" charset="-122"/>
                <a:cs typeface="Times New Roman" panose="02020603050405020304" pitchFamily="18" charset="0"/>
              </a:rPr>
              <a:t>25</a:t>
            </a:r>
            <a:endParaRPr lang="en-US" sz="2800" dirty="0">
              <a:latin typeface="Calibri" panose="020F0502020204030204" pitchFamily="34" charset="0"/>
              <a:ea typeface="SimSun" panose="02010600030101010101" pitchFamily="2" charset="-122"/>
              <a:cs typeface="Times New Roman" panose="02020603050405020304" pitchFamily="18" charset="0"/>
            </a:endParaRPr>
          </a:p>
          <a:p>
            <a:pPr algn="just">
              <a:buFontTx/>
              <a:buChar char="-"/>
            </a:pPr>
            <a:r>
              <a:rPr lang="fr-FR" sz="2800" b="1" dirty="0" err="1">
                <a:effectLst/>
                <a:latin typeface="Times New Roman" panose="02020603050405020304" pitchFamily="18" charset="0"/>
                <a:ea typeface="Times New Roman" panose="02020603050405020304" pitchFamily="18" charset="0"/>
                <a:cs typeface="Times New Roman" panose="02020603050405020304" pitchFamily="18" charset="0"/>
              </a:rPr>
              <a:t>suplinitori</a:t>
            </a:r>
            <a:r>
              <a:rPr lang="fr-FR"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effectLst/>
                <a:latin typeface="Times New Roman" panose="02020603050405020304" pitchFamily="18" charset="0"/>
                <a:ea typeface="Times New Roman" panose="02020603050405020304" pitchFamily="18" charset="0"/>
                <a:cs typeface="Times New Roman" panose="02020603050405020304" pitchFamily="18" charset="0"/>
              </a:rPr>
              <a:t>calificați</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50</a:t>
            </a:r>
            <a:endParaRPr lang="fr-FR" sz="2800" dirty="0">
              <a:effectLst/>
              <a:latin typeface="Times New Roman" panose="02020603050405020304" pitchFamily="18" charset="0"/>
              <a:ea typeface="SimSun" panose="02010600030101010101" pitchFamily="2" charset="-122"/>
              <a:cs typeface="Times New Roman" panose="02020603050405020304" pitchFamily="18" charset="0"/>
            </a:endParaRPr>
          </a:p>
          <a:p>
            <a:pPr algn="just">
              <a:buFontTx/>
              <a:buChar char="-"/>
            </a:pPr>
            <a:r>
              <a:rPr lang="fr-FR" sz="2800" b="1" dirty="0" err="1">
                <a:effectLst/>
                <a:latin typeface="Times New Roman" panose="02020603050405020304" pitchFamily="18" charset="0"/>
                <a:ea typeface="Times New Roman" panose="02020603050405020304" pitchFamily="18" charset="0"/>
                <a:cs typeface="Times New Roman" panose="02020603050405020304" pitchFamily="18" charset="0"/>
              </a:rPr>
              <a:t>suplinitori</a:t>
            </a:r>
            <a:r>
              <a:rPr lang="fr-FR"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effectLst/>
                <a:latin typeface="Times New Roman" panose="02020603050405020304" pitchFamily="18" charset="0"/>
                <a:ea typeface="Times New Roman" panose="02020603050405020304" pitchFamily="18" charset="0"/>
                <a:cs typeface="Times New Roman" panose="02020603050405020304" pitchFamily="18" charset="0"/>
              </a:rPr>
              <a:t>necalificați</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6</a:t>
            </a:r>
            <a:endParaRPr lang="fr-FR" sz="2800" dirty="0">
              <a:effectLst/>
              <a:latin typeface="Times New Roman" panose="02020603050405020304" pitchFamily="18" charset="0"/>
              <a:ea typeface="SimSun" panose="02010600030101010101" pitchFamily="2" charset="-122"/>
              <a:cs typeface="Times New Roman" panose="02020603050405020304" pitchFamily="18" charset="0"/>
            </a:endParaRPr>
          </a:p>
          <a:p>
            <a:pPr algn="just">
              <a:buFontTx/>
              <a:buChar char="-"/>
            </a:pPr>
            <a: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a:t>p</a:t>
            </a:r>
            <a:r>
              <a:rPr lang="fr-FR" sz="2800" b="1" dirty="0" err="1">
                <a:effectLst/>
                <a:latin typeface="Times New Roman" panose="02020603050405020304" pitchFamily="18" charset="0"/>
                <a:ea typeface="Times New Roman" panose="02020603050405020304" pitchFamily="18" charset="0"/>
                <a:cs typeface="Times New Roman" panose="02020603050405020304" pitchFamily="18" charset="0"/>
              </a:rPr>
              <a:t>ersonal</a:t>
            </a:r>
            <a:r>
              <a:rPr lang="fr-FR"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effectLst/>
                <a:latin typeface="Times New Roman" panose="02020603050405020304" pitchFamily="18" charset="0"/>
                <a:ea typeface="Times New Roman" panose="02020603050405020304" pitchFamily="18" charset="0"/>
                <a:cs typeface="Times New Roman" panose="02020603050405020304" pitchFamily="18" charset="0"/>
              </a:rPr>
              <a:t>asociat</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2</a:t>
            </a:r>
          </a:p>
          <a:p>
            <a:pPr algn="just">
              <a:buFontTx/>
              <a:buChar char="-"/>
            </a:pPr>
            <a:r>
              <a:rPr lang="fr-FR" sz="2800" b="1" dirty="0" err="1">
                <a:latin typeface="Times New Roman" panose="02020603050405020304" pitchFamily="18" charset="0"/>
                <a:ea typeface="SimSun" panose="02010600030101010101" pitchFamily="2" charset="-122"/>
                <a:cs typeface="Times New Roman" panose="02020603050405020304" pitchFamily="18" charset="0"/>
              </a:rPr>
              <a:t>pensionari</a:t>
            </a:r>
            <a:r>
              <a:rPr lang="fr-FR" sz="2800" dirty="0">
                <a:latin typeface="Times New Roman" panose="02020603050405020304" pitchFamily="18" charset="0"/>
                <a:ea typeface="SimSun" panose="02010600030101010101" pitchFamily="2" charset="-122"/>
                <a:cs typeface="Times New Roman" panose="02020603050405020304" pitchFamily="18" charset="0"/>
              </a:rPr>
              <a:t>: 4</a:t>
            </a:r>
            <a:r>
              <a:rPr lang="fr-FR" sz="28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8671086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F7BBD-37EC-BAD5-F597-DECC5BB332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AAAD8E-E889-D573-C7DB-9DF916971909}"/>
              </a:ext>
            </a:extLst>
          </p:cNvPr>
          <p:cNvSpPr>
            <a:spLocks noGrp="1"/>
          </p:cNvSpPr>
          <p:nvPr>
            <p:ph type="title"/>
          </p:nvPr>
        </p:nvSpPr>
        <p:spPr>
          <a:xfrm>
            <a:off x="341530" y="476672"/>
            <a:ext cx="8675848" cy="1224136"/>
          </a:xfrm>
        </p:spPr>
        <p:txBody>
          <a:bodyPr>
            <a:normAutofit/>
          </a:bodyPr>
          <a:lstStyle/>
          <a:p>
            <a:pPr algn="ctr">
              <a:lnSpc>
                <a:spcPct val="100000"/>
              </a:lnSpc>
            </a:pPr>
            <a:r>
              <a:rPr lang="ro-RO" sz="2400" b="1" dirty="0">
                <a:solidFill>
                  <a:schemeClr val="bg1"/>
                </a:solidFill>
                <a:effectLst/>
                <a:latin typeface="Times New Roman" panose="02020603050405020304" pitchFamily="18" charset="0"/>
                <a:cs typeface="Times New Roman" panose="02020603050405020304" pitchFamily="18" charset="0"/>
              </a:rPr>
              <a:t>Cadrul normativ care reglementează organizarea și desfășurarea examenului național de bacalaureat</a:t>
            </a:r>
            <a:r>
              <a:rPr lang="en-US" sz="2400" b="1" dirty="0">
                <a:solidFill>
                  <a:schemeClr val="bg1"/>
                </a:solidFill>
                <a:effectLst/>
                <a:latin typeface="Times New Roman" panose="02020603050405020304" pitchFamily="18" charset="0"/>
                <a:cs typeface="Times New Roman" panose="02020603050405020304" pitchFamily="18" charset="0"/>
              </a:rPr>
              <a:t> </a:t>
            </a:r>
            <a:r>
              <a:rPr lang="ro-RO" sz="2400" b="1" dirty="0">
                <a:solidFill>
                  <a:schemeClr val="bg1"/>
                </a:solidFill>
                <a:effectLst/>
                <a:latin typeface="Times New Roman" panose="02020603050405020304" pitchFamily="18" charset="0"/>
                <a:cs typeface="Times New Roman" panose="02020603050405020304" pitchFamily="18" charset="0"/>
              </a:rPr>
              <a:t>202</a:t>
            </a:r>
            <a:r>
              <a:rPr lang="en-US" sz="2400" b="1" dirty="0">
                <a:solidFill>
                  <a:schemeClr val="bg1"/>
                </a:solidFill>
                <a:latin typeface="Times New Roman" panose="02020603050405020304" pitchFamily="18" charset="0"/>
                <a:cs typeface="Times New Roman" panose="02020603050405020304" pitchFamily="18" charset="0"/>
              </a:rPr>
              <a:t>6</a:t>
            </a:r>
            <a:endParaRPr lang="ro-RO" sz="2400" b="1" dirty="0">
              <a:solidFill>
                <a:schemeClr val="bg1"/>
              </a:solidFill>
              <a:effectLst/>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00935952-AE2D-7FBD-0B75-92DD146D7788}"/>
              </a:ext>
            </a:extLst>
          </p:cNvPr>
          <p:cNvSpPr/>
          <p:nvPr/>
        </p:nvSpPr>
        <p:spPr>
          <a:xfrm>
            <a:off x="251520" y="1916832"/>
            <a:ext cx="8460940" cy="1277273"/>
          </a:xfrm>
          <a:prstGeom prst="rect">
            <a:avLst/>
          </a:prstGeom>
        </p:spPr>
        <p:txBody>
          <a:bodyPr wrap="square">
            <a:spAutoFit/>
          </a:bodyPr>
          <a:lstStyle/>
          <a:p>
            <a:pPr marL="342900" indent="-342900" algn="just">
              <a:spcBef>
                <a:spcPts val="0"/>
              </a:spcBef>
              <a:spcAft>
                <a:spcPts val="600"/>
              </a:spcAft>
              <a:buFont typeface="Arial" panose="020B0604020202020204" pitchFamily="34" charset="0"/>
              <a:buChar char="•"/>
            </a:pPr>
            <a:r>
              <a:rPr lang="ro-RO" sz="2400" b="1" dirty="0">
                <a:latin typeface="Times New Roman" panose="02020603050405020304" pitchFamily="18" charset="0"/>
                <a:cs typeface="Times New Roman" panose="02020603050405020304" pitchFamily="18" charset="0"/>
              </a:rPr>
              <a:t>OME</a:t>
            </a:r>
            <a:r>
              <a:rPr lang="en-US" sz="2400" b="1" dirty="0">
                <a:latin typeface="Times New Roman" panose="02020603050405020304" pitchFamily="18" charset="0"/>
                <a:cs typeface="Times New Roman" panose="02020603050405020304" pitchFamily="18" charset="0"/>
              </a:rPr>
              <a:t>C</a:t>
            </a:r>
            <a:r>
              <a:rPr lang="ro-RO" sz="2400" b="1" dirty="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nr. </a:t>
            </a:r>
            <a:r>
              <a:rPr lang="en-US" sz="2400" b="1" dirty="0">
                <a:latin typeface="Times New Roman" panose="02020603050405020304" pitchFamily="18" charset="0"/>
                <a:cs typeface="Times New Roman" panose="02020603050405020304" pitchFamily="18" charset="0"/>
              </a:rPr>
              <a:t>6059</a:t>
            </a:r>
            <a:r>
              <a:rPr lang="ro-RO" sz="2400" b="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29</a:t>
            </a:r>
            <a:r>
              <a:rPr lang="ro-RO" sz="2400" b="1" dirty="0">
                <a:latin typeface="Times New Roman" panose="02020603050405020304" pitchFamily="18" charset="0"/>
                <a:cs typeface="Times New Roman" panose="02020603050405020304" pitchFamily="18" charset="0"/>
              </a:rPr>
              <a:t>.08.202</a:t>
            </a:r>
            <a:r>
              <a:rPr lang="en-US" sz="2400" b="1" dirty="0">
                <a:latin typeface="Times New Roman" panose="02020603050405020304" pitchFamily="18" charset="0"/>
                <a:cs typeface="Times New Roman" panose="02020603050405020304" pitchFamily="18" charset="0"/>
              </a:rPr>
              <a:t>5</a:t>
            </a:r>
            <a:r>
              <a:rPr lang="ro-RO" sz="2400" dirty="0">
                <a:latin typeface="Times New Roman" panose="02020603050405020304" pitchFamily="18" charset="0"/>
                <a:cs typeface="Times New Roman" panose="02020603050405020304" pitchFamily="18" charset="0"/>
              </a:rPr>
              <a:t> </a:t>
            </a:r>
            <a:r>
              <a:rPr lang="ro-RO" altLang="ro-RO" sz="2400" dirty="0">
                <a:latin typeface="Times New Roman" panose="02020603050405020304" pitchFamily="18" charset="0"/>
                <a:cs typeface="Times New Roman" panose="02020603050405020304" pitchFamily="18" charset="0"/>
              </a:rPr>
              <a:t>privind</a:t>
            </a:r>
            <a:r>
              <a:rPr lang="en-US" altLang="ro-RO"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organizare</a:t>
            </a:r>
            <a:r>
              <a:rPr lang="ro-RO" sz="2400" dirty="0">
                <a:latin typeface="Times New Roman" panose="02020603050405020304" pitchFamily="18" charset="0"/>
                <a:cs typeface="Times New Roman" panose="02020603050405020304" pitchFamily="18" charset="0"/>
              </a:rPr>
              <a:t>a</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și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desfășurarea</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examenului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național</a:t>
            </a:r>
            <a:r>
              <a:rPr lang="fr-FR" sz="2400" dirty="0">
                <a:latin typeface="Times New Roman" panose="02020603050405020304" pitchFamily="18" charset="0"/>
                <a:cs typeface="Times New Roman" panose="02020603050405020304" pitchFamily="18" charset="0"/>
              </a:rPr>
              <a:t> de </a:t>
            </a:r>
            <a:r>
              <a:rPr lang="fr-FR" sz="2400" dirty="0" err="1">
                <a:latin typeface="Times New Roman" panose="02020603050405020304" pitchFamily="18" charset="0"/>
                <a:cs typeface="Times New Roman" panose="02020603050405020304" pitchFamily="18" charset="0"/>
              </a:rPr>
              <a:t>bacalaureat</a:t>
            </a:r>
            <a:r>
              <a:rPr lang="fr-FR" sz="2400" dirty="0">
                <a:latin typeface="Times New Roman" panose="02020603050405020304" pitchFamily="18" charset="0"/>
                <a:cs typeface="Times New Roman" panose="02020603050405020304" pitchFamily="18" charset="0"/>
              </a:rPr>
              <a:t> – 20</a:t>
            </a:r>
            <a:r>
              <a:rPr lang="ro-RO" sz="24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6</a:t>
            </a:r>
            <a:endParaRPr lang="en-US" dirty="0">
              <a:cs typeface="Times New Roman" panose="02020603050405020304" pitchFamily="18" charset="0"/>
            </a:endParaRPr>
          </a:p>
          <a:p>
            <a:pPr lvl="1" algn="just">
              <a:spcBef>
                <a:spcPts val="0"/>
              </a:spcBef>
              <a:spcAft>
                <a:spcPts val="600"/>
              </a:spcAft>
            </a:pPr>
            <a:endParaRPr lang="en-US" sz="2400" dirty="0">
              <a:solidFill>
                <a:schemeClr val="bg2"/>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108940D-C361-D34B-6C12-12788DE42189}"/>
              </a:ext>
            </a:extLst>
          </p:cNvPr>
          <p:cNvPicPr>
            <a:picLocks noChangeAspect="1"/>
          </p:cNvPicPr>
          <p:nvPr/>
        </p:nvPicPr>
        <p:blipFill>
          <a:blip r:embed="rId2"/>
          <a:stretch>
            <a:fillRect/>
          </a:stretch>
        </p:blipFill>
        <p:spPr>
          <a:xfrm>
            <a:off x="809836" y="2780928"/>
            <a:ext cx="7524328" cy="3877818"/>
          </a:xfrm>
          <a:prstGeom prst="rect">
            <a:avLst/>
          </a:prstGeom>
        </p:spPr>
      </p:pic>
    </p:spTree>
    <p:extLst>
      <p:ext uri="{BB962C8B-B14F-4D97-AF65-F5344CB8AC3E}">
        <p14:creationId xmlns:p14="http://schemas.microsoft.com/office/powerpoint/2010/main" val="35051617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9F495-6845-F372-441C-DA60F6C20A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32D06A-FD21-9159-4276-7CB9BCEAFF68}"/>
              </a:ext>
            </a:extLst>
          </p:cNvPr>
          <p:cNvSpPr>
            <a:spLocks noGrp="1"/>
          </p:cNvSpPr>
          <p:nvPr>
            <p:ph type="title"/>
          </p:nvPr>
        </p:nvSpPr>
        <p:spPr>
          <a:xfrm>
            <a:off x="341530" y="476672"/>
            <a:ext cx="8675848" cy="1224136"/>
          </a:xfrm>
        </p:spPr>
        <p:txBody>
          <a:bodyPr>
            <a:normAutofit/>
          </a:bodyPr>
          <a:lstStyle/>
          <a:p>
            <a:pPr algn="ctr">
              <a:lnSpc>
                <a:spcPct val="100000"/>
              </a:lnSpc>
            </a:pPr>
            <a:r>
              <a:rPr lang="ro-RO" sz="2400" b="1" dirty="0">
                <a:solidFill>
                  <a:schemeClr val="bg1"/>
                </a:solidFill>
                <a:effectLst/>
                <a:latin typeface="Times New Roman" panose="02020603050405020304" pitchFamily="18" charset="0"/>
                <a:cs typeface="Times New Roman" panose="02020603050405020304" pitchFamily="18" charset="0"/>
              </a:rPr>
              <a:t>Cadrul normativ care reglementează organizarea și desfășurarea examenului național de bacalaureat</a:t>
            </a:r>
            <a:r>
              <a:rPr lang="en-US" sz="2400" b="1" dirty="0">
                <a:solidFill>
                  <a:schemeClr val="bg1"/>
                </a:solidFill>
                <a:latin typeface="Times New Roman" panose="02020603050405020304" pitchFamily="18" charset="0"/>
                <a:cs typeface="Times New Roman" panose="02020603050405020304" pitchFamily="18" charset="0"/>
              </a:rPr>
              <a:t> </a:t>
            </a:r>
            <a:r>
              <a:rPr lang="ro-RO" sz="2400" b="1" dirty="0">
                <a:solidFill>
                  <a:schemeClr val="bg1"/>
                </a:solidFill>
                <a:effectLst/>
                <a:latin typeface="Times New Roman" panose="02020603050405020304" pitchFamily="18" charset="0"/>
                <a:cs typeface="Times New Roman" panose="02020603050405020304" pitchFamily="18" charset="0"/>
              </a:rPr>
              <a:t>202</a:t>
            </a:r>
            <a:r>
              <a:rPr lang="en-US" sz="2400" b="1" dirty="0">
                <a:solidFill>
                  <a:schemeClr val="bg1"/>
                </a:solidFill>
                <a:latin typeface="Times New Roman" panose="02020603050405020304" pitchFamily="18" charset="0"/>
                <a:cs typeface="Times New Roman" panose="02020603050405020304" pitchFamily="18" charset="0"/>
              </a:rPr>
              <a:t>6</a:t>
            </a:r>
            <a:endParaRPr lang="ro-RO" sz="2400" b="1" dirty="0">
              <a:solidFill>
                <a:schemeClr val="bg1"/>
              </a:solidFill>
              <a:effectLst/>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5D4E9690-291C-4868-6429-DE4856B76A22}"/>
              </a:ext>
            </a:extLst>
          </p:cNvPr>
          <p:cNvSpPr/>
          <p:nvPr/>
        </p:nvSpPr>
        <p:spPr>
          <a:xfrm>
            <a:off x="251520" y="1916832"/>
            <a:ext cx="8460940" cy="1277273"/>
          </a:xfrm>
          <a:prstGeom prst="rect">
            <a:avLst/>
          </a:prstGeom>
        </p:spPr>
        <p:txBody>
          <a:bodyPr wrap="square">
            <a:spAutoFit/>
          </a:bodyPr>
          <a:lstStyle/>
          <a:p>
            <a:pPr marL="342900" indent="-342900" algn="just">
              <a:spcBef>
                <a:spcPts val="0"/>
              </a:spcBef>
              <a:spcAft>
                <a:spcPts val="600"/>
              </a:spcAft>
              <a:buFont typeface="Arial" panose="020B0604020202020204" pitchFamily="34" charset="0"/>
              <a:buChar char="•"/>
            </a:pPr>
            <a:r>
              <a:rPr lang="ro-RO" sz="2400" b="1" dirty="0">
                <a:latin typeface="Times New Roman" panose="02020603050405020304" pitchFamily="18" charset="0"/>
                <a:cs typeface="Times New Roman" panose="02020603050405020304" pitchFamily="18" charset="0"/>
              </a:rPr>
              <a:t>OME</a:t>
            </a:r>
            <a:r>
              <a:rPr lang="en-US" sz="2400" b="1" dirty="0">
                <a:latin typeface="Times New Roman" panose="02020603050405020304" pitchFamily="18" charset="0"/>
                <a:cs typeface="Times New Roman" panose="02020603050405020304" pitchFamily="18" charset="0"/>
              </a:rPr>
              <a:t>C</a:t>
            </a:r>
            <a:r>
              <a:rPr lang="ro-RO" sz="2400" b="1" dirty="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nr. </a:t>
            </a:r>
            <a:r>
              <a:rPr lang="en-US" sz="2400" b="1" dirty="0">
                <a:latin typeface="Times New Roman" panose="02020603050405020304" pitchFamily="18" charset="0"/>
                <a:cs typeface="Times New Roman" panose="02020603050405020304" pitchFamily="18" charset="0"/>
              </a:rPr>
              <a:t>6059</a:t>
            </a:r>
            <a:r>
              <a:rPr lang="ro-RO" sz="2400" b="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29</a:t>
            </a:r>
            <a:r>
              <a:rPr lang="ro-RO" sz="2400" b="1" dirty="0">
                <a:latin typeface="Times New Roman" panose="02020603050405020304" pitchFamily="18" charset="0"/>
                <a:cs typeface="Times New Roman" panose="02020603050405020304" pitchFamily="18" charset="0"/>
              </a:rPr>
              <a:t>.08.202</a:t>
            </a:r>
            <a:r>
              <a:rPr lang="en-US" sz="2400" b="1" dirty="0">
                <a:latin typeface="Times New Roman" panose="02020603050405020304" pitchFamily="18" charset="0"/>
                <a:cs typeface="Times New Roman" panose="02020603050405020304" pitchFamily="18" charset="0"/>
              </a:rPr>
              <a:t>5</a:t>
            </a:r>
            <a:r>
              <a:rPr lang="ro-RO" sz="2400" dirty="0">
                <a:latin typeface="Times New Roman" panose="02020603050405020304" pitchFamily="18" charset="0"/>
                <a:cs typeface="Times New Roman" panose="02020603050405020304" pitchFamily="18" charset="0"/>
              </a:rPr>
              <a:t> </a:t>
            </a:r>
            <a:r>
              <a:rPr lang="ro-RO" altLang="ro-RO" sz="2400" dirty="0">
                <a:latin typeface="Times New Roman" panose="02020603050405020304" pitchFamily="18" charset="0"/>
                <a:cs typeface="Times New Roman" panose="02020603050405020304" pitchFamily="18" charset="0"/>
              </a:rPr>
              <a:t>privind</a:t>
            </a:r>
            <a:r>
              <a:rPr lang="en-US" altLang="ro-RO"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organizare</a:t>
            </a:r>
            <a:r>
              <a:rPr lang="ro-RO" sz="2400" dirty="0">
                <a:latin typeface="Times New Roman" panose="02020603050405020304" pitchFamily="18" charset="0"/>
                <a:cs typeface="Times New Roman" panose="02020603050405020304" pitchFamily="18" charset="0"/>
              </a:rPr>
              <a:t>a</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și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desfășurarea</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examenului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național</a:t>
            </a:r>
            <a:r>
              <a:rPr lang="fr-FR" sz="2400" dirty="0">
                <a:latin typeface="Times New Roman" panose="02020603050405020304" pitchFamily="18" charset="0"/>
                <a:cs typeface="Times New Roman" panose="02020603050405020304" pitchFamily="18" charset="0"/>
              </a:rPr>
              <a:t> de </a:t>
            </a:r>
            <a:r>
              <a:rPr lang="fr-FR" sz="2400" dirty="0" err="1">
                <a:latin typeface="Times New Roman" panose="02020603050405020304" pitchFamily="18" charset="0"/>
                <a:cs typeface="Times New Roman" panose="02020603050405020304" pitchFamily="18" charset="0"/>
              </a:rPr>
              <a:t>bacalaureat</a:t>
            </a:r>
            <a:r>
              <a:rPr lang="fr-FR" sz="2400" dirty="0">
                <a:latin typeface="Times New Roman" panose="02020603050405020304" pitchFamily="18" charset="0"/>
                <a:cs typeface="Times New Roman" panose="02020603050405020304" pitchFamily="18" charset="0"/>
              </a:rPr>
              <a:t> – 20</a:t>
            </a:r>
            <a:r>
              <a:rPr lang="ro-RO" sz="24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6</a:t>
            </a:r>
            <a:endParaRPr lang="en-US" dirty="0">
              <a:cs typeface="Times New Roman" panose="02020603050405020304" pitchFamily="18" charset="0"/>
            </a:endParaRPr>
          </a:p>
          <a:p>
            <a:pPr lvl="1" algn="just">
              <a:spcBef>
                <a:spcPts val="0"/>
              </a:spcBef>
              <a:spcAft>
                <a:spcPts val="600"/>
              </a:spcAft>
            </a:pPr>
            <a:endParaRPr lang="en-US" sz="2400" dirty="0">
              <a:solidFill>
                <a:schemeClr val="bg2"/>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74F9259-8BBA-9E8D-066E-0E279A51C2AC}"/>
              </a:ext>
            </a:extLst>
          </p:cNvPr>
          <p:cNvPicPr>
            <a:picLocks noChangeAspect="1"/>
          </p:cNvPicPr>
          <p:nvPr/>
        </p:nvPicPr>
        <p:blipFill>
          <a:blip r:embed="rId2"/>
          <a:stretch>
            <a:fillRect/>
          </a:stretch>
        </p:blipFill>
        <p:spPr>
          <a:xfrm>
            <a:off x="881286" y="3693240"/>
            <a:ext cx="7596336" cy="1732978"/>
          </a:xfrm>
          <a:prstGeom prst="rect">
            <a:avLst/>
          </a:prstGeom>
        </p:spPr>
      </p:pic>
    </p:spTree>
    <p:extLst>
      <p:ext uri="{BB962C8B-B14F-4D97-AF65-F5344CB8AC3E}">
        <p14:creationId xmlns:p14="http://schemas.microsoft.com/office/powerpoint/2010/main" val="32102259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992" y="1700808"/>
            <a:ext cx="8638016" cy="4248472"/>
          </a:xfrm>
        </p:spPr>
        <p:txBody>
          <a:bodyPr>
            <a:noAutofit/>
          </a:bodyPr>
          <a:lstStyle/>
          <a:p>
            <a:pPr algn="just">
              <a:spcBef>
                <a:spcPts val="600"/>
              </a:spcBef>
              <a:spcAft>
                <a:spcPts val="600"/>
              </a:spcAft>
              <a:buFontTx/>
              <a:buChar char="•"/>
              <a:defRPr/>
            </a:pPr>
            <a:r>
              <a:rPr lang="ro-RO" sz="2000" b="1" dirty="0">
                <a:latin typeface="Times New Roman" panose="02020603050405020304" pitchFamily="18" charset="0"/>
                <a:cs typeface="Times New Roman" panose="02020603050405020304" pitchFamily="18" charset="0"/>
              </a:rPr>
              <a:t>Evaluarea națională la finalul clasei a VI-a</a:t>
            </a:r>
            <a:r>
              <a:rPr lang="en-US" sz="2000" b="1" dirty="0">
                <a:latin typeface="Times New Roman" panose="02020603050405020304" pitchFamily="18" charset="0"/>
                <a:cs typeface="Times New Roman" panose="02020603050405020304" pitchFamily="18" charset="0"/>
              </a:rPr>
              <a:t> (ENVI)</a:t>
            </a:r>
            <a:endParaRPr lang="ro-RO" sz="2000" b="1" dirty="0">
              <a:latin typeface="Times New Roman" panose="02020603050405020304" pitchFamily="18" charset="0"/>
              <a:cs typeface="Times New Roman" panose="02020603050405020304" pitchFamily="18" charset="0"/>
            </a:endParaRPr>
          </a:p>
          <a:p>
            <a:pPr algn="just">
              <a:spcBef>
                <a:spcPts val="600"/>
              </a:spcBef>
              <a:spcAft>
                <a:spcPts val="600"/>
              </a:spcAft>
              <a:buFontTx/>
              <a:buChar char="•"/>
              <a:defRPr/>
            </a:pPr>
            <a:r>
              <a:rPr lang="ro-RO" sz="2000" b="1" dirty="0">
                <a:latin typeface="Times New Roman" panose="02020603050405020304" pitchFamily="18" charset="0"/>
                <a:cs typeface="Times New Roman" panose="02020603050405020304" pitchFamily="18" charset="0"/>
              </a:rPr>
              <a:t>Evaluarea națională pentru absolvenții clasei a VIII-a</a:t>
            </a:r>
            <a:r>
              <a:rPr lang="en-US" sz="2000" b="1" dirty="0">
                <a:latin typeface="Times New Roman" panose="02020603050405020304" pitchFamily="18" charset="0"/>
                <a:cs typeface="Times New Roman" panose="02020603050405020304" pitchFamily="18" charset="0"/>
              </a:rPr>
              <a:t> (ENVIII)</a:t>
            </a:r>
            <a:endParaRPr lang="ro-RO" sz="2000" b="1" dirty="0">
              <a:latin typeface="Times New Roman" panose="02020603050405020304" pitchFamily="18" charset="0"/>
              <a:cs typeface="Times New Roman" panose="02020603050405020304" pitchFamily="18" charset="0"/>
            </a:endParaRPr>
          </a:p>
          <a:p>
            <a:pPr algn="just">
              <a:spcBef>
                <a:spcPts val="600"/>
              </a:spcBef>
              <a:spcAft>
                <a:spcPts val="600"/>
              </a:spcAft>
              <a:buFontTx/>
              <a:buChar char="•"/>
              <a:defRPr/>
            </a:pPr>
            <a:r>
              <a:rPr lang="ro-RO" sz="2000" b="1" dirty="0">
                <a:latin typeface="Times New Roman" panose="02020603050405020304" pitchFamily="18" charset="0"/>
                <a:cs typeface="Times New Roman" panose="02020603050405020304" pitchFamily="18" charset="0"/>
              </a:rPr>
              <a:t>Examenul național</a:t>
            </a:r>
            <a:r>
              <a:rPr lang="en-US" sz="2000" b="1" dirty="0">
                <a:latin typeface="Times New Roman" panose="02020603050405020304" pitchFamily="18" charset="0"/>
                <a:cs typeface="Times New Roman" panose="02020603050405020304" pitchFamily="18" charset="0"/>
              </a:rPr>
              <a:t> </a:t>
            </a:r>
            <a:r>
              <a:rPr lang="ro-RO" sz="2000" b="1" dirty="0">
                <a:latin typeface="Times New Roman" panose="02020603050405020304" pitchFamily="18" charset="0"/>
                <a:cs typeface="Times New Roman" panose="02020603050405020304" pitchFamily="18" charset="0"/>
              </a:rPr>
              <a:t>de bacalaureat</a:t>
            </a:r>
            <a:r>
              <a:rPr lang="en-GB" sz="2000" b="1" dirty="0">
                <a:latin typeface="Times New Roman" panose="02020603050405020304" pitchFamily="18" charset="0"/>
                <a:cs typeface="Times New Roman" panose="02020603050405020304" pitchFamily="18" charset="0"/>
              </a:rPr>
              <a:t> 20</a:t>
            </a:r>
            <a:r>
              <a:rPr lang="ro-RO" sz="2000" b="1" dirty="0">
                <a:latin typeface="Times New Roman" panose="02020603050405020304" pitchFamily="18" charset="0"/>
                <a:cs typeface="Times New Roman" panose="02020603050405020304" pitchFamily="18" charset="0"/>
              </a:rPr>
              <a:t>2</a:t>
            </a:r>
            <a:r>
              <a:rPr lang="en-US" sz="2000" b="1" dirty="0">
                <a:latin typeface="Times New Roman" panose="02020603050405020304" pitchFamily="18" charset="0"/>
                <a:cs typeface="Times New Roman" panose="02020603050405020304" pitchFamily="18" charset="0"/>
              </a:rPr>
              <a:t>6</a:t>
            </a:r>
            <a:r>
              <a:rPr lang="ro-RO" sz="2000" b="1" dirty="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p>
            <a:pPr lvl="1" algn="just">
              <a:spcBef>
                <a:spcPts val="0"/>
              </a:spcBef>
              <a:buFontTx/>
              <a:buChar char="•"/>
              <a:defRPr/>
            </a:pPr>
            <a:r>
              <a:rPr lang="ro-RO" sz="2000" b="1" dirty="0">
                <a:latin typeface="Times New Roman" panose="02020603050405020304" pitchFamily="18" charset="0"/>
                <a:cs typeface="Times New Roman" panose="02020603050405020304" pitchFamily="18" charset="0"/>
              </a:rPr>
              <a:t>M_</a:t>
            </a:r>
            <a:r>
              <a:rPr lang="ro-RO" sz="2000" b="1" i="1" dirty="0">
                <a:latin typeface="Times New Roman" panose="02020603050405020304" pitchFamily="18" charset="0"/>
                <a:cs typeface="Times New Roman" panose="02020603050405020304" pitchFamily="18" charset="0"/>
              </a:rPr>
              <a:t>mate-info</a:t>
            </a:r>
            <a:endParaRPr lang="en-US" sz="2000" b="1" dirty="0">
              <a:latin typeface="Times New Roman" panose="02020603050405020304" pitchFamily="18" charset="0"/>
              <a:cs typeface="Times New Roman" panose="02020603050405020304" pitchFamily="18" charset="0"/>
            </a:endParaRPr>
          </a:p>
          <a:p>
            <a:pPr lvl="1" algn="just">
              <a:spcBef>
                <a:spcPts val="0"/>
              </a:spcBef>
              <a:buFontTx/>
              <a:buChar char="•"/>
              <a:defRPr/>
            </a:pPr>
            <a:r>
              <a:rPr lang="ro-RO" sz="2000" b="1" dirty="0">
                <a:latin typeface="Times New Roman" panose="02020603050405020304" pitchFamily="18" charset="0"/>
                <a:cs typeface="Times New Roman" panose="02020603050405020304" pitchFamily="18" charset="0"/>
              </a:rPr>
              <a:t>M_</a:t>
            </a:r>
            <a:r>
              <a:rPr lang="ro-RO" sz="2000" b="1" i="1" dirty="0">
                <a:latin typeface="Times New Roman" panose="02020603050405020304" pitchFamily="18" charset="0"/>
                <a:cs typeface="Times New Roman" panose="02020603050405020304" pitchFamily="18" charset="0"/>
              </a:rPr>
              <a:t>șt-nat</a:t>
            </a:r>
            <a:endParaRPr lang="en-US" sz="2000" b="1" i="1" dirty="0">
              <a:latin typeface="Times New Roman" panose="02020603050405020304" pitchFamily="18" charset="0"/>
              <a:cs typeface="Times New Roman" panose="02020603050405020304" pitchFamily="18" charset="0"/>
            </a:endParaRPr>
          </a:p>
          <a:p>
            <a:pPr lvl="1" algn="just">
              <a:spcBef>
                <a:spcPts val="0"/>
              </a:spcBef>
              <a:buFontTx/>
              <a:buChar char="•"/>
              <a:defRPr/>
            </a:pPr>
            <a:r>
              <a:rPr lang="ro-RO" sz="2000" b="1" dirty="0">
                <a:latin typeface="Times New Roman" panose="02020603050405020304" pitchFamily="18" charset="0"/>
                <a:cs typeface="Times New Roman" panose="02020603050405020304" pitchFamily="18" charset="0"/>
              </a:rPr>
              <a:t>M_</a:t>
            </a:r>
            <a:r>
              <a:rPr lang="ro-RO" sz="2000" b="1" i="1" dirty="0">
                <a:latin typeface="Times New Roman" panose="02020603050405020304" pitchFamily="18" charset="0"/>
                <a:cs typeface="Times New Roman" panose="02020603050405020304" pitchFamily="18" charset="0"/>
              </a:rPr>
              <a:t>tehnologic</a:t>
            </a:r>
            <a:endParaRPr lang="en-US" sz="2000" b="1" i="1" dirty="0">
              <a:latin typeface="Times New Roman" panose="02020603050405020304" pitchFamily="18" charset="0"/>
              <a:cs typeface="Times New Roman" panose="02020603050405020304" pitchFamily="18" charset="0"/>
            </a:endParaRPr>
          </a:p>
          <a:p>
            <a:pPr lvl="1" algn="just">
              <a:spcBef>
                <a:spcPts val="0"/>
              </a:spcBef>
              <a:buFontTx/>
              <a:buChar char="•"/>
              <a:defRPr/>
            </a:pPr>
            <a:r>
              <a:rPr lang="ro-RO" sz="2000" b="1" dirty="0">
                <a:latin typeface="Times New Roman" panose="02020603050405020304" pitchFamily="18" charset="0"/>
                <a:cs typeface="Times New Roman" panose="02020603050405020304" pitchFamily="18" charset="0"/>
              </a:rPr>
              <a:t>M_</a:t>
            </a:r>
            <a:r>
              <a:rPr lang="ro-RO" sz="2000" b="1" i="1" dirty="0">
                <a:latin typeface="Times New Roman" panose="02020603050405020304" pitchFamily="18" charset="0"/>
                <a:cs typeface="Times New Roman" panose="02020603050405020304" pitchFamily="18" charset="0"/>
              </a:rPr>
              <a:t>pedagogic</a:t>
            </a:r>
          </a:p>
          <a:p>
            <a:pPr algn="just">
              <a:spcBef>
                <a:spcPts val="600"/>
              </a:spcBef>
              <a:spcAft>
                <a:spcPts val="600"/>
              </a:spcAft>
              <a:buFontTx/>
              <a:buChar char="•"/>
              <a:defRPr/>
            </a:pPr>
            <a:r>
              <a:rPr lang="ro-RO" sz="2000" b="1" dirty="0">
                <a:latin typeface="Times New Roman" panose="02020603050405020304" pitchFamily="18" charset="0"/>
                <a:cs typeface="Times New Roman" panose="02020603050405020304" pitchFamily="18" charset="0"/>
              </a:rPr>
              <a:t>Examenul național pentru definitivare în învăţământ </a:t>
            </a:r>
          </a:p>
          <a:p>
            <a:pPr algn="just">
              <a:spcBef>
                <a:spcPts val="600"/>
              </a:spcBef>
              <a:spcAft>
                <a:spcPts val="600"/>
              </a:spcAft>
              <a:buFontTx/>
              <a:buChar char="•"/>
              <a:defRPr/>
            </a:pPr>
            <a:r>
              <a:rPr lang="ro-RO" sz="2000" b="1" dirty="0">
                <a:latin typeface="Times New Roman" panose="02020603050405020304" pitchFamily="18" charset="0"/>
                <a:cs typeface="Times New Roman" panose="02020603050405020304" pitchFamily="18" charset="0"/>
              </a:rPr>
              <a:t>Concursul național </a:t>
            </a:r>
            <a:r>
              <a:rPr lang="en-GB" sz="2000" b="1" dirty="0">
                <a:latin typeface="Times New Roman" panose="02020603050405020304" pitchFamily="18" charset="0"/>
                <a:cs typeface="Times New Roman" panose="02020603050405020304" pitchFamily="18" charset="0"/>
              </a:rPr>
              <a:t>de</a:t>
            </a:r>
            <a:r>
              <a:rPr lang="ro-RO" sz="2000" b="1" dirty="0">
                <a:latin typeface="Times New Roman" panose="02020603050405020304" pitchFamily="18" charset="0"/>
                <a:cs typeface="Times New Roman" panose="02020603050405020304" pitchFamily="18" charset="0"/>
              </a:rPr>
              <a:t> ocupare</a:t>
            </a:r>
            <a:r>
              <a:rPr lang="en-GB" sz="2000" b="1" dirty="0">
                <a:latin typeface="Times New Roman" panose="02020603050405020304" pitchFamily="18" charset="0"/>
                <a:cs typeface="Times New Roman" panose="02020603050405020304" pitchFamily="18" charset="0"/>
              </a:rPr>
              <a:t> </a:t>
            </a:r>
            <a:r>
              <a:rPr lang="ro-RO" sz="2000" b="1" dirty="0">
                <a:latin typeface="Times New Roman" panose="02020603050405020304" pitchFamily="18" charset="0"/>
                <a:cs typeface="Times New Roman" panose="02020603050405020304" pitchFamily="18" charset="0"/>
              </a:rPr>
              <a:t>a posturilor didactice/ catedrelor </a:t>
            </a:r>
            <a:r>
              <a:rPr lang="en-GB" sz="2000" b="1" dirty="0" err="1">
                <a:latin typeface="Times New Roman" panose="02020603050405020304" pitchFamily="18" charset="0"/>
                <a:cs typeface="Times New Roman" panose="02020603050405020304" pitchFamily="18" charset="0"/>
              </a:rPr>
              <a:t>vacante</a:t>
            </a:r>
            <a:r>
              <a:rPr lang="en-GB" sz="2000" b="1" dirty="0">
                <a:latin typeface="Times New Roman" panose="02020603050405020304" pitchFamily="18" charset="0"/>
                <a:cs typeface="Times New Roman" panose="02020603050405020304" pitchFamily="18" charset="0"/>
              </a:rPr>
              <a:t>/</a:t>
            </a:r>
            <a:r>
              <a:rPr lang="en-GB" sz="2000" b="1" dirty="0" err="1">
                <a:latin typeface="Times New Roman" panose="02020603050405020304" pitchFamily="18" charset="0"/>
                <a:cs typeface="Times New Roman" panose="02020603050405020304" pitchFamily="18" charset="0"/>
              </a:rPr>
              <a:t>rezervate</a:t>
            </a:r>
            <a:r>
              <a:rPr lang="en-GB" sz="2000" b="1" dirty="0">
                <a:latin typeface="Times New Roman" panose="02020603050405020304" pitchFamily="18" charset="0"/>
                <a:cs typeface="Times New Roman" panose="02020603050405020304" pitchFamily="18" charset="0"/>
              </a:rPr>
              <a:t> din</a:t>
            </a:r>
            <a:r>
              <a:rPr lang="ro-RO" sz="2000" b="1" dirty="0">
                <a:latin typeface="Times New Roman" panose="02020603050405020304" pitchFamily="18" charset="0"/>
                <a:cs typeface="Times New Roman" panose="02020603050405020304" pitchFamily="18" charset="0"/>
              </a:rPr>
              <a:t> învățământul preuniversitar</a:t>
            </a:r>
          </a:p>
        </p:txBody>
      </p:sp>
      <p:sp>
        <p:nvSpPr>
          <p:cNvPr id="6" name="Title 1">
            <a:extLst>
              <a:ext uri="{FF2B5EF4-FFF2-40B4-BE49-F238E27FC236}">
                <a16:creationId xmlns:a16="http://schemas.microsoft.com/office/drawing/2014/main" id="{A5A43ECE-0D16-451A-97AB-FB16E195DB7D}"/>
              </a:ext>
            </a:extLst>
          </p:cNvPr>
          <p:cNvSpPr txBox="1">
            <a:spLocks/>
          </p:cNvSpPr>
          <p:nvPr/>
        </p:nvSpPr>
        <p:spPr>
          <a:xfrm>
            <a:off x="1187623" y="457198"/>
            <a:ext cx="7945017" cy="955577"/>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lnSpc>
                <a:spcPct val="100000"/>
              </a:lnSpc>
              <a:spcAft>
                <a:spcPts val="0"/>
              </a:spcAft>
            </a:pPr>
            <a:r>
              <a:rPr lang="ro-RO" sz="2800" b="1" dirty="0">
                <a:solidFill>
                  <a:schemeClr val="bg2"/>
                </a:solidFill>
                <a:effectLst/>
                <a:latin typeface="Times New Roman" panose="02020603050405020304" pitchFamily="18" charset="0"/>
                <a:cs typeface="Times New Roman" panose="02020603050405020304" pitchFamily="18" charset="0"/>
              </a:rPr>
              <a:t>Evaluări, examene, concursuri naționale </a:t>
            </a:r>
            <a:endParaRPr lang="en-US" sz="2800" b="1" dirty="0">
              <a:solidFill>
                <a:schemeClr val="bg2"/>
              </a:solidFill>
              <a:effectLst/>
              <a:latin typeface="Times New Roman" panose="02020603050405020304" pitchFamily="18" charset="0"/>
              <a:cs typeface="Times New Roman" panose="02020603050405020304" pitchFamily="18" charset="0"/>
            </a:endParaRPr>
          </a:p>
          <a:p>
            <a:pPr fontAlgn="auto">
              <a:lnSpc>
                <a:spcPct val="100000"/>
              </a:lnSpc>
              <a:spcAft>
                <a:spcPts val="0"/>
              </a:spcAft>
            </a:pPr>
            <a:r>
              <a:rPr lang="ro-RO" sz="2800" b="1" dirty="0">
                <a:solidFill>
                  <a:schemeClr val="bg2"/>
                </a:solidFill>
                <a:effectLst/>
                <a:latin typeface="Times New Roman" panose="02020603050405020304" pitchFamily="18" charset="0"/>
                <a:cs typeface="Times New Roman" panose="02020603050405020304" pitchFamily="18" charset="0"/>
              </a:rPr>
              <a:t>202</a:t>
            </a:r>
            <a:r>
              <a:rPr lang="en-US" sz="2800" b="1" dirty="0">
                <a:solidFill>
                  <a:schemeClr val="bg2"/>
                </a:solidFill>
                <a:effectLst/>
                <a:latin typeface="Times New Roman" panose="02020603050405020304" pitchFamily="18" charset="0"/>
                <a:cs typeface="Times New Roman" panose="02020603050405020304" pitchFamily="18" charset="0"/>
              </a:rPr>
              <a:t>5</a:t>
            </a:r>
            <a:r>
              <a:rPr lang="ro-RO" sz="2800" b="1" dirty="0">
                <a:solidFill>
                  <a:schemeClr val="bg2"/>
                </a:solidFill>
                <a:effectLst/>
                <a:latin typeface="Times New Roman" panose="02020603050405020304" pitchFamily="18" charset="0"/>
                <a:cs typeface="Times New Roman" panose="02020603050405020304" pitchFamily="18" charset="0"/>
              </a:rPr>
              <a:t> - 202</a:t>
            </a:r>
            <a:r>
              <a:rPr lang="en-US" sz="2800" b="1" dirty="0">
                <a:solidFill>
                  <a:schemeClr val="bg2"/>
                </a:solidFill>
                <a:effectLst/>
                <a:latin typeface="Times New Roman" panose="02020603050405020304" pitchFamily="18" charset="0"/>
                <a:cs typeface="Times New Roman" panose="02020603050405020304" pitchFamily="18" charset="0"/>
              </a:rPr>
              <a:t>6</a:t>
            </a:r>
            <a:endParaRPr lang="ro-RO" sz="2800" b="1" dirty="0">
              <a:solidFill>
                <a:schemeClr val="bg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50733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4C0EB-BBCF-48E1-BA18-2E8EC1EF7DD7}"/>
              </a:ext>
            </a:extLst>
          </p:cNvPr>
          <p:cNvSpPr>
            <a:spLocks noGrp="1"/>
          </p:cNvSpPr>
          <p:nvPr>
            <p:ph type="title"/>
          </p:nvPr>
        </p:nvSpPr>
        <p:spPr>
          <a:xfrm>
            <a:off x="1093788" y="284163"/>
            <a:ext cx="7772400" cy="840581"/>
          </a:xfrm>
        </p:spPr>
        <p:txBody>
          <a:bodyPr>
            <a:normAutofit fontScale="90000"/>
          </a:bodyPr>
          <a:lstStyle/>
          <a:p>
            <a:pPr algn="ctr"/>
            <a:r>
              <a:rPr lang="en-US" sz="3200" dirty="0" err="1"/>
              <a:t>Olimpiade</a:t>
            </a:r>
            <a:r>
              <a:rPr lang="en-US" sz="3200" dirty="0"/>
              <a:t> </a:t>
            </a:r>
            <a:r>
              <a:rPr lang="en-US" sz="3200" dirty="0" err="1"/>
              <a:t>și</a:t>
            </a:r>
            <a:r>
              <a:rPr lang="en-US" sz="3200" dirty="0"/>
              <a:t> </a:t>
            </a:r>
            <a:r>
              <a:rPr lang="en-US" sz="3200" dirty="0" err="1"/>
              <a:t>concursuri</a:t>
            </a:r>
            <a:r>
              <a:rPr lang="en-US" sz="3200" dirty="0"/>
              <a:t> </a:t>
            </a:r>
            <a:r>
              <a:rPr lang="en-US" sz="3200" dirty="0" err="1"/>
              <a:t>școlare</a:t>
            </a:r>
            <a:r>
              <a:rPr lang="en-US" sz="3200" dirty="0"/>
              <a:t> 2025-2026</a:t>
            </a:r>
          </a:p>
        </p:txBody>
      </p:sp>
      <p:sp>
        <p:nvSpPr>
          <p:cNvPr id="3" name="Content Placeholder 2">
            <a:extLst>
              <a:ext uri="{FF2B5EF4-FFF2-40B4-BE49-F238E27FC236}">
                <a16:creationId xmlns:a16="http://schemas.microsoft.com/office/drawing/2014/main" id="{32A65A7C-DD4C-4621-BF76-1995A0E9CF69}"/>
              </a:ext>
            </a:extLst>
          </p:cNvPr>
          <p:cNvSpPr>
            <a:spLocks noGrp="1"/>
          </p:cNvSpPr>
          <p:nvPr>
            <p:ph idx="1"/>
          </p:nvPr>
        </p:nvSpPr>
        <p:spPr>
          <a:xfrm>
            <a:off x="323528" y="1772816"/>
            <a:ext cx="8134672" cy="4680520"/>
          </a:xfrm>
        </p:spPr>
        <p:txBody>
          <a:bodyPr>
            <a:normAutofit/>
          </a:bodyPr>
          <a:lstStyle/>
          <a:p>
            <a:pPr marL="800100" indent="-457200" fontAlgn="auto">
              <a:spcAft>
                <a:spcPts val="0"/>
              </a:spcAft>
              <a:buFont typeface="Wingdings 3" charset="2"/>
              <a:buAutoNum type="arabicPeriod"/>
              <a:defRPr/>
            </a:pPr>
            <a:r>
              <a:rPr lang="en-US" sz="2800" dirty="0">
                <a:latin typeface="Times New Roman" panose="02020603050405020304" pitchFamily="18" charset="0"/>
                <a:ea typeface="SimSun" panose="02010600030101010101" pitchFamily="2" charset="-122"/>
              </a:rPr>
              <a:t>Olimpiada </a:t>
            </a:r>
            <a:r>
              <a:rPr lang="en-US" sz="2800" dirty="0" err="1">
                <a:latin typeface="Times New Roman" panose="02020603050405020304" pitchFamily="18" charset="0"/>
                <a:ea typeface="SimSun" panose="02010600030101010101" pitchFamily="2" charset="-122"/>
              </a:rPr>
              <a:t>Națională</a:t>
            </a:r>
            <a:r>
              <a:rPr lang="en-US" sz="2800" dirty="0">
                <a:latin typeface="Times New Roman" panose="02020603050405020304" pitchFamily="18" charset="0"/>
                <a:ea typeface="SimSun" panose="02010600030101010101" pitchFamily="2" charset="-122"/>
              </a:rPr>
              <a:t> de </a:t>
            </a:r>
            <a:r>
              <a:rPr lang="en-US" sz="2800" dirty="0" err="1">
                <a:latin typeface="Times New Roman" panose="02020603050405020304" pitchFamily="18" charset="0"/>
                <a:ea typeface="SimSun" panose="02010600030101010101" pitchFamily="2" charset="-122"/>
              </a:rPr>
              <a:t>Matematică</a:t>
            </a:r>
            <a:r>
              <a:rPr lang="en-US" sz="2800" dirty="0">
                <a:latin typeface="Times New Roman" panose="02020603050405020304" pitchFamily="18" charset="0"/>
                <a:ea typeface="SimSun" panose="02010600030101010101" pitchFamily="2" charset="-122"/>
              </a:rPr>
              <a:t> </a:t>
            </a:r>
            <a:r>
              <a:rPr lang="ro-RO" sz="2800" dirty="0">
                <a:latin typeface="Times New Roman" panose="02020603050405020304" pitchFamily="18" charset="0"/>
                <a:ea typeface="SimSun" panose="02010600030101010101" pitchFamily="2" charset="-122"/>
              </a:rPr>
              <a:t>- clasele V-XII</a:t>
            </a:r>
            <a:endParaRPr lang="en-US" sz="2800" dirty="0">
              <a:latin typeface="Times New Roman" panose="02020603050405020304" pitchFamily="18" charset="0"/>
              <a:ea typeface="SimSun" panose="02010600030101010101" pitchFamily="2" charset="-122"/>
            </a:endParaRPr>
          </a:p>
          <a:p>
            <a:pPr marL="800100" indent="-457200" fontAlgn="auto">
              <a:spcAft>
                <a:spcPts val="0"/>
              </a:spcAft>
              <a:buFont typeface="Wingdings 3" charset="2"/>
              <a:buAutoNum type="arabicPeriod"/>
              <a:defRPr/>
            </a:pPr>
            <a:r>
              <a:rPr lang="en-US" sz="2800" dirty="0">
                <a:latin typeface="Times New Roman" panose="02020603050405020304" pitchFamily="18" charset="0"/>
                <a:ea typeface="SimSun" panose="02010600030101010101" pitchFamily="2" charset="-122"/>
              </a:rPr>
              <a:t>Olimpiada </a:t>
            </a:r>
            <a:r>
              <a:rPr lang="ro-RO" sz="2800" dirty="0">
                <a:latin typeface="Times New Roman" panose="02020603050405020304" pitchFamily="18" charset="0"/>
                <a:ea typeface="SimSun" panose="02010600030101010101" pitchFamily="2" charset="-122"/>
              </a:rPr>
              <a:t>Națională de Matematică pentru școlile/secțiile cu predare în limba maghiară - clasele V-XII</a:t>
            </a:r>
            <a:endParaRPr lang="en-US" sz="2800" dirty="0">
              <a:latin typeface="Times New Roman" panose="02020603050405020304" pitchFamily="18" charset="0"/>
              <a:ea typeface="SimSun" panose="02010600030101010101" pitchFamily="2" charset="-122"/>
            </a:endParaRPr>
          </a:p>
          <a:p>
            <a:pPr marL="800100" indent="-457200" fontAlgn="auto">
              <a:spcAft>
                <a:spcPts val="0"/>
              </a:spcAft>
              <a:buFont typeface="Wingdings 3" charset="2"/>
              <a:buAutoNum type="arabicPeriod"/>
              <a:defRPr/>
            </a:pPr>
            <a:r>
              <a:rPr lang="en-US" sz="2800" dirty="0"/>
              <a:t>Olimpiada </a:t>
            </a:r>
            <a:r>
              <a:rPr lang="en-US" sz="2800" dirty="0" err="1"/>
              <a:t>Națională</a:t>
            </a:r>
            <a:r>
              <a:rPr lang="en-US" sz="2800" dirty="0"/>
              <a:t> de </a:t>
            </a:r>
            <a:r>
              <a:rPr lang="en-US" sz="2800" dirty="0" err="1"/>
              <a:t>Statistică</a:t>
            </a:r>
            <a:endParaRPr lang="en-US" sz="2800" dirty="0">
              <a:latin typeface="Times New Roman" panose="02020603050405020304" pitchFamily="18" charset="0"/>
              <a:ea typeface="SimSun" panose="02010600030101010101" pitchFamily="2" charset="-122"/>
            </a:endParaRPr>
          </a:p>
          <a:p>
            <a:pPr marL="800100" indent="-457200" fontAlgn="auto">
              <a:spcAft>
                <a:spcPts val="0"/>
              </a:spcAft>
              <a:buFont typeface="Wingdings 3" charset="2"/>
              <a:buAutoNum type="arabicPeriod"/>
              <a:defRPr/>
            </a:pPr>
            <a:r>
              <a:rPr lang="en-US" sz="2800" dirty="0"/>
              <a:t>Olimpiada </a:t>
            </a:r>
            <a:r>
              <a:rPr lang="en-US" sz="2800" dirty="0" err="1"/>
              <a:t>Națională</a:t>
            </a:r>
            <a:r>
              <a:rPr lang="en-US" sz="2800" dirty="0"/>
              <a:t> de </a:t>
            </a:r>
            <a:r>
              <a:rPr lang="en-US" sz="2800" dirty="0" err="1"/>
              <a:t>Astronomie</a:t>
            </a:r>
            <a:r>
              <a:rPr lang="en-US" sz="2800" dirty="0"/>
              <a:t> </a:t>
            </a:r>
            <a:r>
              <a:rPr lang="en-US" sz="2800" dirty="0" err="1"/>
              <a:t>și</a:t>
            </a:r>
            <a:r>
              <a:rPr lang="en-US" sz="2800" dirty="0"/>
              <a:t> </a:t>
            </a:r>
            <a:r>
              <a:rPr lang="en-US" sz="2800" dirty="0" err="1"/>
              <a:t>Astrofizică</a:t>
            </a:r>
            <a:endParaRPr lang="en-US" sz="2800" dirty="0"/>
          </a:p>
          <a:p>
            <a:pPr marL="800100" indent="-457200">
              <a:buFont typeface="Wingdings 3" charset="2"/>
              <a:buAutoNum type="arabicPeriod"/>
              <a:defRPr/>
            </a:pPr>
            <a:r>
              <a:rPr lang="en-US" sz="2800" dirty="0"/>
              <a:t>Olimpiada </a:t>
            </a:r>
            <a:r>
              <a:rPr lang="en-US" sz="2800" dirty="0" err="1"/>
              <a:t>Națională</a:t>
            </a:r>
            <a:r>
              <a:rPr lang="en-US" sz="2800" dirty="0"/>
              <a:t> de </a:t>
            </a:r>
            <a:r>
              <a:rPr lang="en-US" sz="2800" dirty="0" err="1"/>
              <a:t>Cercetare</a:t>
            </a:r>
            <a:r>
              <a:rPr lang="en-US" sz="2800" dirty="0"/>
              <a:t> </a:t>
            </a:r>
            <a:r>
              <a:rPr lang="en-US" sz="2800" dirty="0" err="1"/>
              <a:t>Științică</a:t>
            </a:r>
            <a:endParaRPr lang="en-US" sz="2800" dirty="0"/>
          </a:p>
        </p:txBody>
      </p:sp>
    </p:spTree>
    <p:extLst>
      <p:ext uri="{BB962C8B-B14F-4D97-AF65-F5344CB8AC3E}">
        <p14:creationId xmlns:p14="http://schemas.microsoft.com/office/powerpoint/2010/main" val="31504349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0D9F5-4607-E879-D153-3097456F0B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7D4DE7-11AB-C21A-FA2C-8E288B00A2E2}"/>
              </a:ext>
            </a:extLst>
          </p:cNvPr>
          <p:cNvSpPr>
            <a:spLocks noGrp="1"/>
          </p:cNvSpPr>
          <p:nvPr>
            <p:ph type="title"/>
          </p:nvPr>
        </p:nvSpPr>
        <p:spPr>
          <a:xfrm>
            <a:off x="1093788" y="284163"/>
            <a:ext cx="7772400" cy="840581"/>
          </a:xfrm>
        </p:spPr>
        <p:txBody>
          <a:bodyPr>
            <a:normAutofit fontScale="90000"/>
          </a:bodyPr>
          <a:lstStyle/>
          <a:p>
            <a:pPr algn="ctr"/>
            <a:r>
              <a:rPr lang="en-US" sz="3200" dirty="0" err="1"/>
              <a:t>Olimpiade</a:t>
            </a:r>
            <a:r>
              <a:rPr lang="en-US" sz="3200" dirty="0"/>
              <a:t> </a:t>
            </a:r>
            <a:r>
              <a:rPr lang="en-US" sz="3200" dirty="0" err="1"/>
              <a:t>și</a:t>
            </a:r>
            <a:r>
              <a:rPr lang="en-US" sz="3200" dirty="0"/>
              <a:t> </a:t>
            </a:r>
            <a:r>
              <a:rPr lang="en-US" sz="3200" dirty="0" err="1"/>
              <a:t>concursuri</a:t>
            </a:r>
            <a:r>
              <a:rPr lang="en-US" sz="3200" dirty="0"/>
              <a:t> </a:t>
            </a:r>
            <a:r>
              <a:rPr lang="en-US" sz="3200" dirty="0" err="1"/>
              <a:t>școlare</a:t>
            </a:r>
            <a:r>
              <a:rPr lang="en-US" sz="3200" dirty="0"/>
              <a:t> 2025-2026</a:t>
            </a:r>
          </a:p>
        </p:txBody>
      </p:sp>
      <p:sp>
        <p:nvSpPr>
          <p:cNvPr id="3" name="Content Placeholder 2">
            <a:extLst>
              <a:ext uri="{FF2B5EF4-FFF2-40B4-BE49-F238E27FC236}">
                <a16:creationId xmlns:a16="http://schemas.microsoft.com/office/drawing/2014/main" id="{EA58527C-D9E8-9C67-96E9-E96A774DABFB}"/>
              </a:ext>
            </a:extLst>
          </p:cNvPr>
          <p:cNvSpPr>
            <a:spLocks noGrp="1"/>
          </p:cNvSpPr>
          <p:nvPr>
            <p:ph idx="1"/>
          </p:nvPr>
        </p:nvSpPr>
        <p:spPr>
          <a:xfrm>
            <a:off x="323528" y="1772816"/>
            <a:ext cx="8134672" cy="4680520"/>
          </a:xfrm>
        </p:spPr>
        <p:txBody>
          <a:bodyPr>
            <a:normAutofit/>
          </a:bodyPr>
          <a:lstStyle/>
          <a:p>
            <a:pPr marL="342900" indent="0" fontAlgn="auto">
              <a:spcAft>
                <a:spcPts val="0"/>
              </a:spcAft>
              <a:buNone/>
              <a:defRPr/>
            </a:pPr>
            <a:r>
              <a:rPr lang="en-US" sz="2800" dirty="0">
                <a:effectLst/>
                <a:latin typeface="Times New Roman" panose="02020603050405020304" pitchFamily="18" charset="0"/>
                <a:ea typeface="SimSun" panose="02010600030101010101" pitchFamily="2" charset="-122"/>
              </a:rPr>
              <a:t>6. </a:t>
            </a:r>
            <a:r>
              <a:rPr lang="ro-RO" sz="2800" dirty="0">
                <a:effectLst/>
                <a:latin typeface="Times New Roman" panose="02020603050405020304" pitchFamily="18" charset="0"/>
                <a:ea typeface="SimSun" panose="02010600030101010101" pitchFamily="2" charset="-122"/>
              </a:rPr>
              <a:t>Concursul Național de Matematică Aplicată „Adolf </a:t>
            </a:r>
            <a:r>
              <a:rPr lang="ro-RO" sz="2800" dirty="0" err="1">
                <a:effectLst/>
                <a:latin typeface="Times New Roman" panose="02020603050405020304" pitchFamily="18" charset="0"/>
                <a:ea typeface="SimSun" panose="02010600030101010101" pitchFamily="2" charset="-122"/>
              </a:rPr>
              <a:t>Haimovici</a:t>
            </a:r>
            <a:r>
              <a:rPr lang="ro-RO" sz="2800" dirty="0">
                <a:effectLst/>
                <a:latin typeface="Times New Roman" panose="02020603050405020304" pitchFamily="18" charset="0"/>
                <a:ea typeface="SimSun" panose="02010600030101010101" pitchFamily="2" charset="-122"/>
              </a:rPr>
              <a:t>”</a:t>
            </a:r>
            <a:endParaRPr lang="en-US" sz="2800" dirty="0">
              <a:latin typeface="Times New Roman" panose="02020603050405020304" pitchFamily="18" charset="0"/>
              <a:ea typeface="SimSun" panose="02010600030101010101" pitchFamily="2" charset="-122"/>
            </a:endParaRPr>
          </a:p>
          <a:p>
            <a:pPr marL="342900" indent="0" fontAlgn="auto">
              <a:spcAft>
                <a:spcPts val="0"/>
              </a:spcAft>
              <a:buNone/>
              <a:defRPr/>
            </a:pPr>
            <a:r>
              <a:rPr lang="en-US" sz="2800" dirty="0">
                <a:effectLst/>
                <a:latin typeface="Times New Roman" panose="02020603050405020304" pitchFamily="18" charset="0"/>
                <a:ea typeface="SimSun" panose="02010600030101010101" pitchFamily="2" charset="-122"/>
              </a:rPr>
              <a:t>7. </a:t>
            </a:r>
            <a:r>
              <a:rPr lang="ro-RO" sz="2800" dirty="0">
                <a:effectLst/>
                <a:latin typeface="Times New Roman" panose="02020603050405020304" pitchFamily="18" charset="0"/>
                <a:ea typeface="SimSun" panose="02010600030101010101" pitchFamily="2" charset="-122"/>
              </a:rPr>
              <a:t>Concursul Național de Matematică-Olimpiada Satelor din România, clasele V-VIII</a:t>
            </a:r>
            <a:endParaRPr lang="en-US" sz="2800" dirty="0">
              <a:effectLst/>
              <a:latin typeface="Times New Roman" panose="02020603050405020304" pitchFamily="18" charset="0"/>
              <a:ea typeface="SimSun" panose="02010600030101010101" pitchFamily="2" charset="-122"/>
            </a:endParaRPr>
          </a:p>
          <a:p>
            <a:pPr marL="342900" indent="0">
              <a:buNone/>
              <a:defRPr/>
            </a:pPr>
            <a:r>
              <a:rPr lang="en-US" sz="2800" dirty="0">
                <a:latin typeface="Times New Roman" panose="02020603050405020304" pitchFamily="18" charset="0"/>
                <a:ea typeface="SimSun" panose="02010600030101010101" pitchFamily="2" charset="-122"/>
              </a:rPr>
              <a:t>8. </a:t>
            </a:r>
            <a:r>
              <a:rPr lang="ro-RO" sz="2800" dirty="0">
                <a:latin typeface="Times New Roman" panose="02020603050405020304" pitchFamily="18" charset="0"/>
                <a:ea typeface="SimSun" panose="02010600030101010101" pitchFamily="2" charset="-122"/>
              </a:rPr>
              <a:t>Concursul Național „Pedagogia Matematicii”</a:t>
            </a:r>
            <a:endParaRPr lang="en-US" sz="2800" dirty="0">
              <a:latin typeface="Times New Roman" panose="02020603050405020304" pitchFamily="18" charset="0"/>
              <a:ea typeface="SimSun" panose="02010600030101010101" pitchFamily="2" charset="-122"/>
            </a:endParaRPr>
          </a:p>
          <a:p>
            <a:pPr marL="342900" indent="0">
              <a:buNone/>
              <a:defRPr/>
            </a:pPr>
            <a:r>
              <a:rPr lang="en-US" sz="2800" dirty="0">
                <a:latin typeface="Times New Roman" panose="02020603050405020304" pitchFamily="18" charset="0"/>
                <a:ea typeface="SimSun" panose="02010600030101010101" pitchFamily="2" charset="-122"/>
              </a:rPr>
              <a:t>9. </a:t>
            </a:r>
            <a:r>
              <a:rPr lang="ro-RO" sz="2800" dirty="0">
                <a:latin typeface="Times New Roman" panose="02020603050405020304" pitchFamily="18" charset="0"/>
                <a:ea typeface="SimSun" panose="02010600030101010101" pitchFamily="2" charset="-122"/>
              </a:rPr>
              <a:t>Concursul Național „</a:t>
            </a:r>
            <a:r>
              <a:rPr lang="ro-RO" sz="2800" dirty="0" err="1">
                <a:latin typeface="Times New Roman" panose="02020603050405020304" pitchFamily="18" charset="0"/>
                <a:ea typeface="SimSun" panose="02010600030101010101" pitchFamily="2" charset="-122"/>
              </a:rPr>
              <a:t>Csillagzerzo</a:t>
            </a:r>
            <a:r>
              <a:rPr lang="ro-RO" sz="2800" dirty="0">
                <a:latin typeface="Times New Roman" panose="02020603050405020304" pitchFamily="18" charset="0"/>
                <a:ea typeface="SimSun" panose="02010600030101010101" pitchFamily="2" charset="-122"/>
              </a:rPr>
              <a:t>”</a:t>
            </a:r>
            <a:endParaRPr lang="en-US" sz="28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5169864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4C0EB-BBCF-48E1-BA18-2E8EC1EF7DD7}"/>
              </a:ext>
            </a:extLst>
          </p:cNvPr>
          <p:cNvSpPr>
            <a:spLocks noGrp="1"/>
          </p:cNvSpPr>
          <p:nvPr>
            <p:ph type="title"/>
          </p:nvPr>
        </p:nvSpPr>
        <p:spPr>
          <a:xfrm>
            <a:off x="1093788" y="284163"/>
            <a:ext cx="7772400" cy="840581"/>
          </a:xfrm>
        </p:spPr>
        <p:txBody>
          <a:bodyPr>
            <a:normAutofit fontScale="90000"/>
          </a:bodyPr>
          <a:lstStyle/>
          <a:p>
            <a:pPr algn="ctr"/>
            <a:r>
              <a:rPr lang="en-US" sz="3200" dirty="0" err="1"/>
              <a:t>Olimpiade</a:t>
            </a:r>
            <a:r>
              <a:rPr lang="en-US" sz="3200" dirty="0"/>
              <a:t> </a:t>
            </a:r>
            <a:r>
              <a:rPr lang="en-US" sz="3200" dirty="0" err="1"/>
              <a:t>și</a:t>
            </a:r>
            <a:r>
              <a:rPr lang="en-US" sz="3200" dirty="0"/>
              <a:t> </a:t>
            </a:r>
            <a:r>
              <a:rPr lang="en-US" sz="3200" dirty="0" err="1"/>
              <a:t>concursuri</a:t>
            </a:r>
            <a:r>
              <a:rPr lang="en-US" sz="3200" dirty="0"/>
              <a:t> </a:t>
            </a:r>
            <a:r>
              <a:rPr lang="en-US" sz="3200" dirty="0" err="1"/>
              <a:t>școlare</a:t>
            </a:r>
            <a:r>
              <a:rPr lang="en-US" sz="3200" dirty="0"/>
              <a:t> 2025-2026</a:t>
            </a:r>
          </a:p>
        </p:txBody>
      </p:sp>
      <p:sp>
        <p:nvSpPr>
          <p:cNvPr id="3" name="Content Placeholder 2">
            <a:extLst>
              <a:ext uri="{FF2B5EF4-FFF2-40B4-BE49-F238E27FC236}">
                <a16:creationId xmlns:a16="http://schemas.microsoft.com/office/drawing/2014/main" id="{32A65A7C-DD4C-4621-BF76-1995A0E9CF69}"/>
              </a:ext>
            </a:extLst>
          </p:cNvPr>
          <p:cNvSpPr>
            <a:spLocks noGrp="1"/>
          </p:cNvSpPr>
          <p:nvPr>
            <p:ph idx="1"/>
          </p:nvPr>
        </p:nvSpPr>
        <p:spPr>
          <a:xfrm>
            <a:off x="323528" y="1772816"/>
            <a:ext cx="8134672" cy="4680520"/>
          </a:xfrm>
        </p:spPr>
        <p:txBody>
          <a:bodyPr>
            <a:normAutofit/>
          </a:bodyPr>
          <a:lstStyle/>
          <a:p>
            <a:pPr indent="0">
              <a:buNone/>
              <a:defRPr/>
            </a:pPr>
            <a:r>
              <a:rPr lang="en-US" sz="2800" dirty="0">
                <a:latin typeface="Times New Roman" panose="02020603050405020304" pitchFamily="18" charset="0"/>
                <a:ea typeface="SimSun" panose="02010600030101010101" pitchFamily="2" charset="-122"/>
              </a:rPr>
              <a:t>10. </a:t>
            </a:r>
            <a:r>
              <a:rPr lang="en-US" sz="2800" dirty="0" err="1">
                <a:latin typeface="Times New Roman" panose="02020603050405020304" pitchFamily="18" charset="0"/>
                <a:ea typeface="SimSun" panose="02010600030101010101" pitchFamily="2" charset="-122"/>
              </a:rPr>
              <a:t>Concursul</a:t>
            </a:r>
            <a:r>
              <a:rPr lang="en-US" sz="2800" dirty="0">
                <a:latin typeface="Times New Roman" panose="02020603050405020304" pitchFamily="18" charset="0"/>
                <a:ea typeface="SimSun" panose="02010600030101010101" pitchFamily="2" charset="-122"/>
              </a:rPr>
              <a:t> Regional de </a:t>
            </a:r>
            <a:r>
              <a:rPr lang="en-US" sz="2800" dirty="0" err="1">
                <a:latin typeface="Times New Roman" panose="02020603050405020304" pitchFamily="18" charset="0"/>
                <a:ea typeface="SimSun" panose="02010600030101010101" pitchFamily="2" charset="-122"/>
              </a:rPr>
              <a:t>Matematică</a:t>
            </a:r>
            <a:r>
              <a:rPr lang="en-US" sz="2800" dirty="0">
                <a:latin typeface="Times New Roman" panose="02020603050405020304" pitchFamily="18" charset="0"/>
                <a:ea typeface="SimSun" panose="02010600030101010101" pitchFamily="2" charset="-122"/>
              </a:rPr>
              <a:t> ”Ioan Aron” – </a:t>
            </a:r>
            <a:r>
              <a:rPr lang="en-US" sz="2800" dirty="0" err="1">
                <a:latin typeface="Times New Roman" panose="02020603050405020304" pitchFamily="18" charset="0"/>
                <a:ea typeface="SimSun" panose="02010600030101010101" pitchFamily="2" charset="-122"/>
              </a:rPr>
              <a:t>clasele</a:t>
            </a:r>
            <a:r>
              <a:rPr lang="en-US" sz="2800" dirty="0">
                <a:latin typeface="Times New Roman" panose="02020603050405020304" pitchFamily="18" charset="0"/>
                <a:ea typeface="SimSun" panose="02010600030101010101" pitchFamily="2" charset="-122"/>
              </a:rPr>
              <a:t> III-VIII</a:t>
            </a:r>
          </a:p>
          <a:p>
            <a:pPr indent="0" fontAlgn="auto">
              <a:spcAft>
                <a:spcPts val="0"/>
              </a:spcAft>
              <a:buNone/>
              <a:defRPr/>
            </a:pPr>
            <a:r>
              <a:rPr lang="en-US" sz="2800" dirty="0"/>
              <a:t>11. </a:t>
            </a:r>
            <a:r>
              <a:rPr lang="en-US" sz="2800" dirty="0" err="1"/>
              <a:t>Concursul</a:t>
            </a:r>
            <a:r>
              <a:rPr lang="en-US" sz="2800" dirty="0"/>
              <a:t> de </a:t>
            </a:r>
            <a:r>
              <a:rPr lang="en-US" sz="2800" dirty="0" err="1"/>
              <a:t>matematică</a:t>
            </a:r>
            <a:r>
              <a:rPr lang="en-US" sz="2800" dirty="0"/>
              <a:t> </a:t>
            </a:r>
            <a:r>
              <a:rPr lang="en-US" sz="2800" dirty="0" err="1"/>
              <a:t>și</a:t>
            </a:r>
            <a:r>
              <a:rPr lang="en-US" sz="2800" dirty="0"/>
              <a:t> </a:t>
            </a:r>
            <a:r>
              <a:rPr lang="en-US" sz="2800" dirty="0" err="1"/>
              <a:t>informatică</a:t>
            </a:r>
            <a:r>
              <a:rPr lang="en-US" sz="2800" dirty="0"/>
              <a:t> ”Caius Iacob”</a:t>
            </a:r>
            <a:r>
              <a:rPr lang="ro-RO" sz="2800" dirty="0"/>
              <a:t> </a:t>
            </a:r>
            <a:r>
              <a:rPr lang="en-US" sz="2800" dirty="0"/>
              <a:t> - </a:t>
            </a:r>
            <a:r>
              <a:rPr lang="en-US" sz="2800" dirty="0" err="1"/>
              <a:t>clasele</a:t>
            </a:r>
            <a:r>
              <a:rPr lang="en-US" sz="2800" dirty="0"/>
              <a:t> IX-XII</a:t>
            </a:r>
          </a:p>
          <a:p>
            <a:pPr indent="0" fontAlgn="auto">
              <a:spcAft>
                <a:spcPts val="0"/>
              </a:spcAft>
              <a:buNone/>
              <a:defRPr/>
            </a:pPr>
            <a:r>
              <a:rPr lang="en-US" sz="2800" dirty="0"/>
              <a:t>12. </a:t>
            </a:r>
            <a:r>
              <a:rPr lang="en-US" sz="2800" dirty="0" err="1"/>
              <a:t>Concursul</a:t>
            </a:r>
            <a:r>
              <a:rPr lang="en-US" sz="2800" dirty="0"/>
              <a:t> ”</a:t>
            </a:r>
            <a:r>
              <a:rPr lang="en-US" sz="2800" dirty="0" err="1"/>
              <a:t>LuminaMath</a:t>
            </a:r>
            <a:r>
              <a:rPr lang="en-US" sz="2800" dirty="0"/>
              <a:t>”</a:t>
            </a:r>
          </a:p>
          <a:p>
            <a:pPr indent="0" fontAlgn="auto">
              <a:spcAft>
                <a:spcPts val="0"/>
              </a:spcAft>
              <a:buNone/>
              <a:defRPr/>
            </a:pPr>
            <a:r>
              <a:rPr lang="en-US" sz="2800" dirty="0"/>
              <a:t>13. </a:t>
            </a:r>
            <a:r>
              <a:rPr lang="en-US" sz="2800" dirty="0" err="1"/>
              <a:t>Concursul</a:t>
            </a:r>
            <a:r>
              <a:rPr lang="en-US" sz="2800" dirty="0"/>
              <a:t> ”</a:t>
            </a:r>
            <a:r>
              <a:rPr lang="en-US" sz="2800" dirty="0" err="1"/>
              <a:t>CampioMate</a:t>
            </a:r>
            <a:r>
              <a:rPr lang="en-US" sz="2800" dirty="0"/>
              <a:t>”</a:t>
            </a:r>
          </a:p>
        </p:txBody>
      </p:sp>
    </p:spTree>
    <p:extLst>
      <p:ext uri="{BB962C8B-B14F-4D97-AF65-F5344CB8AC3E}">
        <p14:creationId xmlns:p14="http://schemas.microsoft.com/office/powerpoint/2010/main" val="12709817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3920C-23FF-4EA5-A402-395A59DF10CE}"/>
              </a:ext>
            </a:extLst>
          </p:cNvPr>
          <p:cNvSpPr>
            <a:spLocks noGrp="1"/>
          </p:cNvSpPr>
          <p:nvPr>
            <p:ph type="title"/>
          </p:nvPr>
        </p:nvSpPr>
        <p:spPr>
          <a:xfrm>
            <a:off x="857250" y="188640"/>
            <a:ext cx="7429499" cy="1478570"/>
          </a:xfrm>
        </p:spPr>
        <p:txBody>
          <a:bodyPr>
            <a:normAutofit fontScale="90000"/>
          </a:bodyPr>
          <a:lstStyle/>
          <a:p>
            <a:r>
              <a:rPr lang="it-IT" sz="4400" b="1" dirty="0">
                <a:effectLst/>
                <a:latin typeface="Times New Roman" panose="02020603050405020304" pitchFamily="18" charset="0"/>
                <a:ea typeface="SimSun" panose="02010600030101010101" pitchFamily="2" charset="-122"/>
                <a:cs typeface="Times New Roman" panose="02020603050405020304" pitchFamily="18" charset="0"/>
              </a:rPr>
              <a:t>Direcții viitoare de acțiune la nivelul disciplinei</a:t>
            </a:r>
            <a:r>
              <a:rPr lang="it-IT" sz="4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dirty="0"/>
          </a:p>
        </p:txBody>
      </p:sp>
      <p:sp>
        <p:nvSpPr>
          <p:cNvPr id="3" name="Content Placeholder 2">
            <a:extLst>
              <a:ext uri="{FF2B5EF4-FFF2-40B4-BE49-F238E27FC236}">
                <a16:creationId xmlns:a16="http://schemas.microsoft.com/office/drawing/2014/main" id="{D7B3AF1E-BDCF-423D-A709-911ECAE12108}"/>
              </a:ext>
            </a:extLst>
          </p:cNvPr>
          <p:cNvSpPr>
            <a:spLocks noGrp="1"/>
          </p:cNvSpPr>
          <p:nvPr>
            <p:ph idx="1"/>
          </p:nvPr>
        </p:nvSpPr>
        <p:spPr>
          <a:xfrm>
            <a:off x="683568" y="1772816"/>
            <a:ext cx="8062664" cy="4824536"/>
          </a:xfrm>
        </p:spPr>
        <p:txBody>
          <a:bodyPr>
            <a:normAutofit fontScale="92500"/>
          </a:bodyPr>
          <a:lstStyle/>
          <a:p>
            <a:pPr marL="342900" lvl="0" indent="-342900" algn="just">
              <a:buFont typeface="Symbol" panose="05050102010706020507" pitchFamily="18" charset="2"/>
              <a:buChar char=""/>
            </a:pPr>
            <a:r>
              <a:rPr lang="it-IT" sz="2400" dirty="0">
                <a:effectLst/>
                <a:latin typeface="Times New Roman" panose="02020603050405020304" pitchFamily="18" charset="0"/>
                <a:ea typeface="SimSun" panose="02010600030101010101" pitchFamily="2" charset="-122"/>
                <a:cs typeface="Times New Roman" panose="02020603050405020304" pitchFamily="18" charset="0"/>
              </a:rPr>
              <a:t>Asigurarea calității procesului instructiv-educativ, centrat pe elev și orientat spre formarea competențelor cognitive, acționale, funcționale, pragmatice; modernizarea strategiilor educaționale, a metodelor de instruire și a resurselor didactice. </a:t>
            </a:r>
            <a:endParaRPr lang="en-US" sz="2400" dirty="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buFont typeface="Symbol" panose="05050102010706020507" pitchFamily="18" charset="2"/>
              <a:buChar char=""/>
            </a:pPr>
            <a:r>
              <a:rPr lang="it-IT" sz="2400" dirty="0">
                <a:effectLst/>
                <a:latin typeface="Times New Roman" panose="02020603050405020304" pitchFamily="18" charset="0"/>
                <a:ea typeface="SimSun" panose="02010600030101010101" pitchFamily="2" charset="-122"/>
                <a:cs typeface="Times New Roman" panose="02020603050405020304" pitchFamily="18" charset="0"/>
              </a:rPr>
              <a:t>Sporirea performanțelor profesionale ale personalului didactic, prin informare și formarea continuă, în scopul valorificării și stimulării creativității profesionale, prin asigurarea unor servicii de consultanță/de consiliere specializată, prin monitorizare, evaluare și furnizare a feedbackului, în domeniile: curriculum, didactica disciplinei, managementul colectivului de elevi etc. </a:t>
            </a:r>
            <a:endParaRPr lang="en-US" sz="24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8211749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42442-7EE0-92DB-0ECA-A442B8256D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9A71EE-2591-7328-8F3A-17738BFEEB9C}"/>
              </a:ext>
            </a:extLst>
          </p:cNvPr>
          <p:cNvSpPr>
            <a:spLocks noGrp="1"/>
          </p:cNvSpPr>
          <p:nvPr>
            <p:ph type="title"/>
          </p:nvPr>
        </p:nvSpPr>
        <p:spPr>
          <a:xfrm>
            <a:off x="857250" y="188640"/>
            <a:ext cx="7429499" cy="1478570"/>
          </a:xfrm>
        </p:spPr>
        <p:txBody>
          <a:bodyPr>
            <a:normAutofit fontScale="90000"/>
          </a:bodyPr>
          <a:lstStyle/>
          <a:p>
            <a:r>
              <a:rPr lang="it-IT" sz="4400" b="1" dirty="0">
                <a:effectLst/>
                <a:latin typeface="Times New Roman" panose="02020603050405020304" pitchFamily="18" charset="0"/>
                <a:ea typeface="SimSun" panose="02010600030101010101" pitchFamily="2" charset="-122"/>
                <a:cs typeface="Times New Roman" panose="02020603050405020304" pitchFamily="18" charset="0"/>
              </a:rPr>
              <a:t>Direcții viitoare de acțiune la nivelul disciplinei</a:t>
            </a:r>
            <a:r>
              <a:rPr lang="it-IT" sz="4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dirty="0"/>
          </a:p>
        </p:txBody>
      </p:sp>
      <p:sp>
        <p:nvSpPr>
          <p:cNvPr id="3" name="Content Placeholder 2">
            <a:extLst>
              <a:ext uri="{FF2B5EF4-FFF2-40B4-BE49-F238E27FC236}">
                <a16:creationId xmlns:a16="http://schemas.microsoft.com/office/drawing/2014/main" id="{E899111B-E2C3-7131-CD08-D9F47B8294B8}"/>
              </a:ext>
            </a:extLst>
          </p:cNvPr>
          <p:cNvSpPr>
            <a:spLocks noGrp="1"/>
          </p:cNvSpPr>
          <p:nvPr>
            <p:ph idx="1"/>
          </p:nvPr>
        </p:nvSpPr>
        <p:spPr>
          <a:xfrm>
            <a:off x="683568" y="1772816"/>
            <a:ext cx="8062664" cy="4824536"/>
          </a:xfrm>
        </p:spPr>
        <p:txBody>
          <a:bodyPr>
            <a:normAutofit/>
          </a:bodyPr>
          <a:lstStyle/>
          <a:p>
            <a:pPr marL="342900" lvl="0" indent="-342900" algn="just">
              <a:buFont typeface="Symbol" panose="05050102010706020507" pitchFamily="18" charset="2"/>
              <a:buChar char=""/>
            </a:pP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indent="-342900" algn="just">
              <a:buFont typeface="Symbol" panose="05050102010706020507" pitchFamily="18" charset="2"/>
              <a:buChar char=""/>
            </a:pPr>
            <a:r>
              <a:rPr lang="en-US" sz="3200" dirty="0">
                <a:latin typeface="Times New Roman" panose="02020603050405020304" pitchFamily="18" charset="0"/>
                <a:ea typeface="SimSun" panose="02010600030101010101" pitchFamily="2" charset="-122"/>
                <a:cs typeface="Times New Roman" panose="02020603050405020304" pitchFamily="18" charset="0"/>
              </a:rPr>
              <a:t>CURS PEDAGOGIE DIGITALĂ</a:t>
            </a:r>
          </a:p>
          <a:p>
            <a:pPr marL="342900" indent="-342900" algn="just">
              <a:buFont typeface="Symbol" panose="05050102010706020507" pitchFamily="18" charset="2"/>
              <a:buChar char=""/>
            </a:pPr>
            <a:r>
              <a:rPr lang="en-US" sz="3200" dirty="0" err="1">
                <a:latin typeface="Times New Roman" panose="02020603050405020304" pitchFamily="18" charset="0"/>
                <a:ea typeface="SimSun" panose="02010600030101010101" pitchFamily="2" charset="-122"/>
                <a:cs typeface="Times New Roman" panose="02020603050405020304" pitchFamily="18" charset="0"/>
              </a:rPr>
              <a:t>DataMathLab</a:t>
            </a:r>
            <a:endParaRPr lang="en-US" sz="3200" dirty="0">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buFont typeface="Symbol" panose="05050102010706020507" pitchFamily="18" charset="2"/>
              <a:buChar char=""/>
            </a:pP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CURS MATEMATICA ALTFEL</a:t>
            </a:r>
          </a:p>
        </p:txBody>
      </p:sp>
    </p:spTree>
    <p:extLst>
      <p:ext uri="{BB962C8B-B14F-4D97-AF65-F5344CB8AC3E}">
        <p14:creationId xmlns:p14="http://schemas.microsoft.com/office/powerpoint/2010/main" val="42080589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925-82EC-A4B4-B97C-3C493EAFFF90}"/>
            </a:ext>
          </a:extLst>
        </p:cNvPr>
        <p:cNvGrpSpPr/>
        <p:nvPr/>
      </p:nvGrpSpPr>
      <p:grpSpPr>
        <a:xfrm>
          <a:off x="0" y="0"/>
          <a:ext cx="0" cy="0"/>
          <a:chOff x="0" y="0"/>
          <a:chExt cx="0" cy="0"/>
        </a:xfrm>
      </p:grpSpPr>
      <p:sp>
        <p:nvSpPr>
          <p:cNvPr id="9" name="Rectangle 3">
            <a:extLst>
              <a:ext uri="{FF2B5EF4-FFF2-40B4-BE49-F238E27FC236}">
                <a16:creationId xmlns:a16="http://schemas.microsoft.com/office/drawing/2014/main" id="{E2F0F043-E2BA-AAB3-7D73-8DC72916BD4C}"/>
              </a:ext>
            </a:extLst>
          </p:cNvPr>
          <p:cNvSpPr>
            <a:spLocks noChangeArrowheads="1"/>
          </p:cNvSpPr>
          <p:nvPr/>
        </p:nvSpPr>
        <p:spPr bwMode="auto">
          <a:xfrm>
            <a:off x="1" y="85557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800"/>
          </a:p>
        </p:txBody>
      </p:sp>
      <p:sp>
        <p:nvSpPr>
          <p:cNvPr id="10" name="Rectangle 4">
            <a:extLst>
              <a:ext uri="{FF2B5EF4-FFF2-40B4-BE49-F238E27FC236}">
                <a16:creationId xmlns:a16="http://schemas.microsoft.com/office/drawing/2014/main" id="{6E4F8BC0-A79C-DEE0-7EFD-23167396A2DE}"/>
              </a:ext>
            </a:extLst>
          </p:cNvPr>
          <p:cNvSpPr>
            <a:spLocks noChangeArrowheads="1"/>
          </p:cNvSpPr>
          <p:nvPr/>
        </p:nvSpPr>
        <p:spPr bwMode="auto">
          <a:xfrm>
            <a:off x="1" y="3449948"/>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800"/>
          </a:p>
        </p:txBody>
      </p:sp>
      <p:sp>
        <p:nvSpPr>
          <p:cNvPr id="11" name="Rectangle 5">
            <a:extLst>
              <a:ext uri="{FF2B5EF4-FFF2-40B4-BE49-F238E27FC236}">
                <a16:creationId xmlns:a16="http://schemas.microsoft.com/office/drawing/2014/main" id="{7A41C052-4A27-A4AC-A8FB-16D9F293F831}"/>
              </a:ext>
            </a:extLst>
          </p:cNvPr>
          <p:cNvSpPr>
            <a:spLocks noChangeArrowheads="1"/>
          </p:cNvSpPr>
          <p:nvPr/>
        </p:nvSpPr>
        <p:spPr bwMode="auto">
          <a:xfrm>
            <a:off x="1" y="683370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800"/>
          </a:p>
        </p:txBody>
      </p:sp>
      <p:sp>
        <p:nvSpPr>
          <p:cNvPr id="4" name="TextBox 3">
            <a:extLst>
              <a:ext uri="{FF2B5EF4-FFF2-40B4-BE49-F238E27FC236}">
                <a16:creationId xmlns:a16="http://schemas.microsoft.com/office/drawing/2014/main" id="{7A106927-F8D2-6CB7-6717-72892E6EE81B}"/>
              </a:ext>
            </a:extLst>
          </p:cNvPr>
          <p:cNvSpPr txBox="1"/>
          <p:nvPr/>
        </p:nvSpPr>
        <p:spPr>
          <a:xfrm>
            <a:off x="827584" y="555008"/>
            <a:ext cx="7848872" cy="4401205"/>
          </a:xfrm>
          <a:prstGeom prst="rect">
            <a:avLst/>
          </a:prstGeom>
          <a:noFill/>
        </p:spPr>
        <p:txBody>
          <a:bodyPr wrap="square">
            <a:spAutoFit/>
          </a:bodyPr>
          <a:lstStyle/>
          <a:p>
            <a:pPr algn="just"/>
            <a:r>
              <a:rPr lang="en-US" sz="2800" dirty="0" err="1"/>
              <a:t>DataMathLab</a:t>
            </a:r>
            <a:r>
              <a:rPr lang="en-US" sz="2800" dirty="0"/>
              <a:t>, </a:t>
            </a:r>
            <a:r>
              <a:rPr lang="en-US" sz="2800" dirty="0" err="1"/>
              <a:t>primul</a:t>
            </a:r>
            <a:r>
              <a:rPr lang="en-US" sz="2800" dirty="0"/>
              <a:t> program blended learning </a:t>
            </a:r>
            <a:r>
              <a:rPr lang="en-US" sz="2800" dirty="0" err="1"/>
              <a:t>pentru</a:t>
            </a:r>
            <a:r>
              <a:rPr lang="en-US" sz="2800" dirty="0"/>
              <a:t> </a:t>
            </a:r>
            <a:r>
              <a:rPr lang="en-US" sz="2800" dirty="0" err="1"/>
              <a:t>profesorii</a:t>
            </a:r>
            <a:r>
              <a:rPr lang="en-US" sz="2800" dirty="0"/>
              <a:t> de </a:t>
            </a:r>
            <a:r>
              <a:rPr lang="en-US" sz="2800" dirty="0" err="1"/>
              <a:t>matematică</a:t>
            </a:r>
            <a:r>
              <a:rPr lang="en-US" sz="2800" dirty="0"/>
              <a:t>, </a:t>
            </a:r>
            <a:r>
              <a:rPr lang="en-US" sz="2800" dirty="0" err="1"/>
              <a:t>axat</a:t>
            </a:r>
            <a:r>
              <a:rPr lang="en-US" sz="2800" dirty="0"/>
              <a:t> pe </a:t>
            </a:r>
            <a:r>
              <a:rPr lang="en-US" sz="2800" dirty="0" err="1"/>
              <a:t>înțelegerea</a:t>
            </a:r>
            <a:r>
              <a:rPr lang="en-US" sz="2800" dirty="0"/>
              <a:t> </a:t>
            </a:r>
            <a:r>
              <a:rPr lang="en-US" sz="2800" dirty="0" err="1"/>
              <a:t>și</a:t>
            </a:r>
            <a:r>
              <a:rPr lang="en-US" sz="2800" dirty="0"/>
              <a:t> </a:t>
            </a:r>
            <a:r>
              <a:rPr lang="en-US" sz="2800" dirty="0" err="1"/>
              <a:t>transferul</a:t>
            </a:r>
            <a:r>
              <a:rPr lang="en-US" sz="2800" dirty="0"/>
              <a:t> </a:t>
            </a:r>
            <a:r>
              <a:rPr lang="en-US" sz="2800" dirty="0" err="1"/>
              <a:t>matematicii</a:t>
            </a:r>
            <a:r>
              <a:rPr lang="en-US" sz="2800" dirty="0"/>
              <a:t> </a:t>
            </a:r>
            <a:r>
              <a:rPr lang="en-US" sz="2800" dirty="0" err="1"/>
              <a:t>în</a:t>
            </a:r>
            <a:r>
              <a:rPr lang="en-US" sz="2800" dirty="0"/>
              <a:t> </a:t>
            </a:r>
            <a:r>
              <a:rPr lang="en-US" sz="2800" dirty="0" err="1"/>
              <a:t>viața</a:t>
            </a:r>
            <a:r>
              <a:rPr lang="en-US" sz="2800" dirty="0"/>
              <a:t> </a:t>
            </a:r>
            <a:r>
              <a:rPr lang="en-US" sz="2800" dirty="0" err="1"/>
              <a:t>reală</a:t>
            </a:r>
            <a:r>
              <a:rPr lang="en-US" sz="2800" dirty="0"/>
              <a:t> </a:t>
            </a:r>
            <a:r>
              <a:rPr lang="en-US" sz="2800" dirty="0" err="1"/>
              <a:t>pentru</a:t>
            </a:r>
            <a:r>
              <a:rPr lang="en-US" sz="2800" dirty="0"/>
              <a:t> </a:t>
            </a:r>
            <a:r>
              <a:rPr lang="en-US" sz="2800" dirty="0" err="1"/>
              <a:t>toți</a:t>
            </a:r>
            <a:r>
              <a:rPr lang="en-US" sz="2800" dirty="0"/>
              <a:t> </a:t>
            </a:r>
            <a:r>
              <a:rPr lang="en-US" sz="2800" dirty="0" err="1"/>
              <a:t>elevii</a:t>
            </a:r>
            <a:r>
              <a:rPr lang="en-US" sz="2800" dirty="0"/>
              <a:t>.  </a:t>
            </a:r>
          </a:p>
          <a:p>
            <a:pPr algn="just"/>
            <a:endParaRPr lang="en-US" sz="2800" dirty="0"/>
          </a:p>
          <a:p>
            <a:pPr algn="just"/>
            <a:r>
              <a:rPr lang="en-US" sz="2800" dirty="0" err="1"/>
              <a:t>Diseminarea</a:t>
            </a:r>
            <a:r>
              <a:rPr lang="en-US" sz="2800" dirty="0"/>
              <a:t> </a:t>
            </a:r>
            <a:r>
              <a:rPr lang="en-US" sz="2800" dirty="0" err="1"/>
              <a:t>acestor</a:t>
            </a:r>
            <a:r>
              <a:rPr lang="en-US" sz="2800" dirty="0"/>
              <a:t> </a:t>
            </a:r>
            <a:r>
              <a:rPr lang="en-US" sz="2800" dirty="0" err="1"/>
              <a:t>informatii</a:t>
            </a:r>
            <a:r>
              <a:rPr lang="en-US" sz="2800" dirty="0"/>
              <a:t> se </a:t>
            </a:r>
            <a:r>
              <a:rPr lang="en-US" sz="2800" dirty="0" err="1"/>
              <a:t>va</a:t>
            </a:r>
            <a:r>
              <a:rPr lang="en-US" sz="2800" dirty="0"/>
              <a:t> face in </a:t>
            </a:r>
            <a:r>
              <a:rPr lang="en-US" sz="2800" dirty="0" err="1"/>
              <a:t>baza</a:t>
            </a:r>
            <a:r>
              <a:rPr lang="en-US" sz="2800" dirty="0"/>
              <a:t> PROTOCOLULUI DE COLABORARE  </a:t>
            </a:r>
            <a:r>
              <a:rPr lang="en-US" sz="2800" dirty="0" err="1"/>
              <a:t>incheiat</a:t>
            </a:r>
            <a:r>
              <a:rPr lang="en-US" sz="2800" dirty="0"/>
              <a:t> </a:t>
            </a:r>
            <a:r>
              <a:rPr lang="en-US" sz="2800" dirty="0" err="1"/>
              <a:t>intre</a:t>
            </a:r>
            <a:r>
              <a:rPr lang="en-US" sz="2800" dirty="0"/>
              <a:t> </a:t>
            </a:r>
            <a:r>
              <a:rPr lang="en-US" sz="2800" dirty="0" err="1"/>
              <a:t>Ministerul</a:t>
            </a:r>
            <a:r>
              <a:rPr lang="en-US" sz="2800" dirty="0"/>
              <a:t> </a:t>
            </a:r>
            <a:r>
              <a:rPr lang="en-US" sz="2800" dirty="0" err="1"/>
              <a:t>Educatiei</a:t>
            </a:r>
            <a:r>
              <a:rPr lang="en-US" sz="2800" dirty="0"/>
              <a:t> </a:t>
            </a:r>
            <a:r>
              <a:rPr lang="en-US" sz="2800" dirty="0" err="1"/>
              <a:t>si</a:t>
            </a:r>
            <a:r>
              <a:rPr lang="en-US" sz="2800" dirty="0"/>
              <a:t> </a:t>
            </a:r>
            <a:r>
              <a:rPr lang="en-US" sz="2800" dirty="0" err="1"/>
              <a:t>Cercetarii</a:t>
            </a:r>
            <a:r>
              <a:rPr lang="en-US" sz="2800" dirty="0"/>
              <a:t> </a:t>
            </a:r>
            <a:r>
              <a:rPr lang="en-US" sz="2800" dirty="0" err="1"/>
              <a:t>si</a:t>
            </a:r>
            <a:r>
              <a:rPr lang="en-US" sz="2800" dirty="0"/>
              <a:t> </a:t>
            </a:r>
            <a:r>
              <a:rPr lang="en-US" sz="2800" dirty="0" err="1"/>
              <a:t>Asociatia</a:t>
            </a:r>
            <a:r>
              <a:rPr lang="en-US" sz="2800" dirty="0"/>
              <a:t> Aspire Teachers cu nr 14206/16.12.2025, </a:t>
            </a:r>
            <a:r>
              <a:rPr lang="en-US" sz="2800" dirty="0" err="1"/>
              <a:t>respectiv</a:t>
            </a:r>
            <a:r>
              <a:rPr lang="en-US" sz="2800" dirty="0"/>
              <a:t> nr 26/17.12.2025</a:t>
            </a:r>
          </a:p>
        </p:txBody>
      </p:sp>
    </p:spTree>
    <p:extLst>
      <p:ext uri="{BB962C8B-B14F-4D97-AF65-F5344CB8AC3E}">
        <p14:creationId xmlns:p14="http://schemas.microsoft.com/office/powerpoint/2010/main" val="28819817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C0391-AEC1-53AA-9ED5-BA515F46D4C0}"/>
            </a:ext>
          </a:extLst>
        </p:cNvPr>
        <p:cNvGrpSpPr/>
        <p:nvPr/>
      </p:nvGrpSpPr>
      <p:grpSpPr>
        <a:xfrm>
          <a:off x="0" y="0"/>
          <a:ext cx="0" cy="0"/>
          <a:chOff x="0" y="0"/>
          <a:chExt cx="0" cy="0"/>
        </a:xfrm>
      </p:grpSpPr>
      <p:sp>
        <p:nvSpPr>
          <p:cNvPr id="9" name="Rectangle 3">
            <a:extLst>
              <a:ext uri="{FF2B5EF4-FFF2-40B4-BE49-F238E27FC236}">
                <a16:creationId xmlns:a16="http://schemas.microsoft.com/office/drawing/2014/main" id="{F0B18A89-7473-A5A3-9349-F5AEDF674160}"/>
              </a:ext>
            </a:extLst>
          </p:cNvPr>
          <p:cNvSpPr>
            <a:spLocks noChangeArrowheads="1"/>
          </p:cNvSpPr>
          <p:nvPr/>
        </p:nvSpPr>
        <p:spPr bwMode="auto">
          <a:xfrm>
            <a:off x="1" y="85557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800"/>
          </a:p>
        </p:txBody>
      </p:sp>
      <p:sp>
        <p:nvSpPr>
          <p:cNvPr id="10" name="Rectangle 4">
            <a:extLst>
              <a:ext uri="{FF2B5EF4-FFF2-40B4-BE49-F238E27FC236}">
                <a16:creationId xmlns:a16="http://schemas.microsoft.com/office/drawing/2014/main" id="{B3672AE2-CF1C-AFF7-67C1-17D28C6BAD40}"/>
              </a:ext>
            </a:extLst>
          </p:cNvPr>
          <p:cNvSpPr>
            <a:spLocks noChangeArrowheads="1"/>
          </p:cNvSpPr>
          <p:nvPr/>
        </p:nvSpPr>
        <p:spPr bwMode="auto">
          <a:xfrm>
            <a:off x="1" y="3449948"/>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800"/>
          </a:p>
        </p:txBody>
      </p:sp>
      <p:sp>
        <p:nvSpPr>
          <p:cNvPr id="11" name="Rectangle 5">
            <a:extLst>
              <a:ext uri="{FF2B5EF4-FFF2-40B4-BE49-F238E27FC236}">
                <a16:creationId xmlns:a16="http://schemas.microsoft.com/office/drawing/2014/main" id="{076A32A1-AC91-E7AD-08C8-C2CB8C4B87F1}"/>
              </a:ext>
            </a:extLst>
          </p:cNvPr>
          <p:cNvSpPr>
            <a:spLocks noChangeArrowheads="1"/>
          </p:cNvSpPr>
          <p:nvPr/>
        </p:nvSpPr>
        <p:spPr bwMode="auto">
          <a:xfrm>
            <a:off x="1" y="683370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800"/>
          </a:p>
        </p:txBody>
      </p:sp>
      <p:sp>
        <p:nvSpPr>
          <p:cNvPr id="4" name="TextBox 3">
            <a:extLst>
              <a:ext uri="{FF2B5EF4-FFF2-40B4-BE49-F238E27FC236}">
                <a16:creationId xmlns:a16="http://schemas.microsoft.com/office/drawing/2014/main" id="{6ABC5629-DEB3-F063-F510-20D9E483DA20}"/>
              </a:ext>
            </a:extLst>
          </p:cNvPr>
          <p:cNvSpPr txBox="1"/>
          <p:nvPr/>
        </p:nvSpPr>
        <p:spPr>
          <a:xfrm>
            <a:off x="827584" y="555008"/>
            <a:ext cx="7848872" cy="6124754"/>
          </a:xfrm>
          <a:prstGeom prst="rect">
            <a:avLst/>
          </a:prstGeom>
          <a:noFill/>
        </p:spPr>
        <p:txBody>
          <a:bodyPr wrap="square">
            <a:spAutoFit/>
          </a:bodyPr>
          <a:lstStyle/>
          <a:p>
            <a:r>
              <a:rPr lang="en-US" sz="2800" dirty="0" err="1"/>
              <a:t>Programul</a:t>
            </a:r>
            <a:r>
              <a:rPr lang="en-US" sz="2800" dirty="0"/>
              <a:t> </a:t>
            </a:r>
            <a:r>
              <a:rPr lang="en-US" sz="2800" dirty="0" err="1"/>
              <a:t>este</a:t>
            </a:r>
            <a:r>
              <a:rPr lang="en-US" sz="2800" dirty="0"/>
              <a:t>: </a:t>
            </a:r>
          </a:p>
          <a:p>
            <a:pPr marL="457200" indent="-457200">
              <a:buAutoNum type="alphaLcPeriod"/>
            </a:pPr>
            <a:r>
              <a:rPr lang="en-US" sz="2800" dirty="0" err="1"/>
              <a:t>dezvoltat</a:t>
            </a:r>
            <a:r>
              <a:rPr lang="en-US" sz="2800" dirty="0"/>
              <a:t> de o </a:t>
            </a:r>
            <a:r>
              <a:rPr lang="en-US" sz="2800" dirty="0" err="1"/>
              <a:t>echipă</a:t>
            </a:r>
            <a:r>
              <a:rPr lang="en-US" sz="2800" dirty="0"/>
              <a:t> cu </a:t>
            </a:r>
            <a:r>
              <a:rPr lang="en-US" sz="2800" dirty="0" err="1"/>
              <a:t>experiență</a:t>
            </a:r>
            <a:r>
              <a:rPr lang="en-US" sz="2800" dirty="0"/>
              <a:t> </a:t>
            </a:r>
            <a:r>
              <a:rPr lang="en-US" sz="2800" dirty="0" err="1"/>
              <a:t>internațională</a:t>
            </a:r>
            <a:r>
              <a:rPr lang="en-US" sz="2800" dirty="0"/>
              <a:t> </a:t>
            </a:r>
            <a:r>
              <a:rPr lang="en-US" sz="2800" dirty="0" err="1"/>
              <a:t>și</a:t>
            </a:r>
            <a:r>
              <a:rPr lang="en-US" sz="2800" dirty="0"/>
              <a:t> </a:t>
            </a:r>
            <a:r>
              <a:rPr lang="en-US" sz="2800" dirty="0" err="1"/>
              <a:t>aliniat</a:t>
            </a:r>
            <a:r>
              <a:rPr lang="en-US" sz="2800" dirty="0"/>
              <a:t> la curricula </a:t>
            </a:r>
            <a:r>
              <a:rPr lang="en-US" sz="2800" dirty="0" err="1"/>
              <a:t>românească</a:t>
            </a:r>
            <a:r>
              <a:rPr lang="en-US" sz="2800" dirty="0"/>
              <a:t>;</a:t>
            </a:r>
          </a:p>
          <a:p>
            <a:pPr marL="457200" indent="-457200">
              <a:buAutoNum type="alphaLcPeriod"/>
            </a:pPr>
            <a:r>
              <a:rPr lang="en-US" sz="2800" dirty="0" err="1"/>
              <a:t>testat</a:t>
            </a:r>
            <a:r>
              <a:rPr lang="en-US" sz="2800" dirty="0"/>
              <a:t> cu </a:t>
            </a:r>
            <a:r>
              <a:rPr lang="en-US" sz="2800" dirty="0" err="1"/>
              <a:t>succes</a:t>
            </a:r>
            <a:r>
              <a:rPr lang="en-US" sz="2800" dirty="0"/>
              <a:t> de </a:t>
            </a:r>
            <a:r>
              <a:rPr lang="en-US" sz="2800" dirty="0" err="1"/>
              <a:t>peste</a:t>
            </a:r>
            <a:r>
              <a:rPr lang="en-US" sz="2800" dirty="0"/>
              <a:t> 300 de </a:t>
            </a:r>
            <a:r>
              <a:rPr lang="en-US" sz="2800" dirty="0" err="1"/>
              <a:t>profesori</a:t>
            </a:r>
            <a:r>
              <a:rPr lang="en-US" sz="2800" dirty="0"/>
              <a:t> din </a:t>
            </a:r>
            <a:r>
              <a:rPr lang="en-US" sz="2800" dirty="0" err="1"/>
              <a:t>școli</a:t>
            </a:r>
            <a:r>
              <a:rPr lang="en-US" sz="2800" dirty="0"/>
              <a:t> </a:t>
            </a:r>
            <a:r>
              <a:rPr lang="en-US" sz="2800" dirty="0" err="1"/>
              <a:t>publice</a:t>
            </a:r>
            <a:r>
              <a:rPr lang="en-US" sz="2800" dirty="0"/>
              <a:t> din </a:t>
            </a:r>
            <a:r>
              <a:rPr lang="en-US" sz="2800" dirty="0" err="1"/>
              <a:t>România</a:t>
            </a:r>
            <a:r>
              <a:rPr lang="en-US" sz="2800" dirty="0"/>
              <a:t>, cu </a:t>
            </a:r>
            <a:r>
              <a:rPr lang="en-US" sz="2800" dirty="0" err="1"/>
              <a:t>rezultate</a:t>
            </a:r>
            <a:r>
              <a:rPr lang="en-US" sz="2800" dirty="0"/>
              <a:t> </a:t>
            </a:r>
            <a:r>
              <a:rPr lang="en-US" sz="2800" dirty="0" err="1"/>
              <a:t>imediate</a:t>
            </a:r>
            <a:r>
              <a:rPr lang="en-US" sz="2800" dirty="0"/>
              <a:t> </a:t>
            </a:r>
            <a:r>
              <a:rPr lang="en-US" sz="2800" dirty="0" err="1"/>
              <a:t>și</a:t>
            </a:r>
            <a:r>
              <a:rPr lang="en-US" sz="2800" dirty="0"/>
              <a:t> </a:t>
            </a:r>
            <a:r>
              <a:rPr lang="en-US" sz="2800" dirty="0" err="1"/>
              <a:t>aplicabilitate</a:t>
            </a:r>
            <a:r>
              <a:rPr lang="en-US" sz="2800" dirty="0"/>
              <a:t> la </a:t>
            </a:r>
            <a:r>
              <a:rPr lang="en-US" sz="2800" dirty="0" err="1"/>
              <a:t>clasă</a:t>
            </a:r>
            <a:r>
              <a:rPr lang="en-US" sz="2800" dirty="0"/>
              <a:t>;</a:t>
            </a:r>
          </a:p>
          <a:p>
            <a:pPr marL="457200" indent="-457200">
              <a:buAutoNum type="alphaLcPeriod"/>
            </a:pPr>
            <a:r>
              <a:rPr lang="en-US" sz="2800" dirty="0" err="1"/>
              <a:t>în</a:t>
            </a:r>
            <a:r>
              <a:rPr lang="en-US" sz="2800" dirty="0"/>
              <a:t> curs de </a:t>
            </a:r>
            <a:r>
              <a:rPr lang="en-US" sz="2800" dirty="0" err="1"/>
              <a:t>acreditare</a:t>
            </a:r>
            <a:r>
              <a:rPr lang="en-US" sz="2800" dirty="0"/>
              <a:t> la </a:t>
            </a:r>
            <a:r>
              <a:rPr lang="en-US" sz="2800" dirty="0" err="1"/>
              <a:t>Ministerul</a:t>
            </a:r>
            <a:r>
              <a:rPr lang="en-US" sz="2800" dirty="0"/>
              <a:t> </a:t>
            </a:r>
            <a:r>
              <a:rPr lang="en-US" sz="2800" dirty="0" err="1"/>
              <a:t>Educației</a:t>
            </a:r>
            <a:r>
              <a:rPr lang="en-US" sz="2800" dirty="0"/>
              <a:t>.</a:t>
            </a:r>
          </a:p>
          <a:p>
            <a:pPr marL="457200" indent="-457200">
              <a:buAutoNum type="alphaLcPeriod"/>
            </a:pPr>
            <a:endParaRPr lang="en-US" sz="2800" dirty="0"/>
          </a:p>
          <a:p>
            <a:r>
              <a:rPr lang="en-US" sz="2800" dirty="0" err="1"/>
              <a:t>Structura</a:t>
            </a:r>
            <a:r>
              <a:rPr lang="en-US" sz="2800" dirty="0"/>
              <a:t> </a:t>
            </a:r>
            <a:r>
              <a:rPr lang="en-US" sz="2800" dirty="0" err="1"/>
              <a:t>programului</a:t>
            </a:r>
            <a:r>
              <a:rPr lang="en-US" sz="2800" dirty="0"/>
              <a:t> (</a:t>
            </a:r>
            <a:r>
              <a:rPr lang="en-US" sz="2800" dirty="0" err="1"/>
              <a:t>noiembrie</a:t>
            </a:r>
            <a:r>
              <a:rPr lang="en-US" sz="2800" dirty="0"/>
              <a:t> 2025 - </a:t>
            </a:r>
            <a:r>
              <a:rPr lang="en-US" sz="2800" dirty="0" err="1"/>
              <a:t>mai</a:t>
            </a:r>
            <a:r>
              <a:rPr lang="en-US" sz="2800" dirty="0"/>
              <a:t> 2026):</a:t>
            </a:r>
          </a:p>
          <a:p>
            <a:r>
              <a:rPr lang="en-US" sz="2800" dirty="0"/>
              <a:t>-4 module </a:t>
            </a:r>
            <a:r>
              <a:rPr lang="en-US" sz="2800" dirty="0" err="1"/>
              <a:t>tematice</a:t>
            </a:r>
            <a:r>
              <a:rPr lang="en-US" sz="2800" dirty="0"/>
              <a:t> cu </a:t>
            </a:r>
            <a:r>
              <a:rPr lang="en-US" sz="2800" dirty="0" err="1"/>
              <a:t>microproiecte</a:t>
            </a:r>
            <a:r>
              <a:rPr lang="en-US" sz="2800" dirty="0"/>
              <a:t> practice;</a:t>
            </a:r>
          </a:p>
          <a:p>
            <a:r>
              <a:rPr lang="en-US" sz="2800" dirty="0"/>
              <a:t>-</a:t>
            </a:r>
            <a:r>
              <a:rPr lang="en-US" sz="2800" dirty="0" err="1"/>
              <a:t>aprox</a:t>
            </a:r>
            <a:r>
              <a:rPr lang="en-US" sz="2800" dirty="0"/>
              <a:t>. 80 de ore de </a:t>
            </a:r>
            <a:r>
              <a:rPr lang="en-US" sz="2800" dirty="0" err="1"/>
              <a:t>formare</a:t>
            </a:r>
            <a:r>
              <a:rPr lang="en-US" sz="2800" dirty="0"/>
              <a:t> </a:t>
            </a:r>
            <a:r>
              <a:rPr lang="en-US" sz="2800" dirty="0" err="1"/>
              <a:t>aplicată</a:t>
            </a:r>
            <a:r>
              <a:rPr lang="en-US" sz="2800" dirty="0"/>
              <a:t>: 4 </a:t>
            </a:r>
            <a:r>
              <a:rPr lang="en-US" sz="2800" dirty="0" err="1"/>
              <a:t>sesiuni</a:t>
            </a:r>
            <a:r>
              <a:rPr lang="en-US" sz="2800" dirty="0"/>
              <a:t> </a:t>
            </a:r>
            <a:r>
              <a:rPr lang="en-US" sz="2800" dirty="0" err="1"/>
              <a:t>față</a:t>
            </a:r>
            <a:r>
              <a:rPr lang="en-US" sz="2800" dirty="0"/>
              <a:t> </a:t>
            </a:r>
            <a:r>
              <a:rPr lang="en-US" sz="2800" dirty="0" err="1"/>
              <a:t>în</a:t>
            </a:r>
            <a:r>
              <a:rPr lang="en-US" sz="2800" dirty="0"/>
              <a:t> </a:t>
            </a:r>
            <a:r>
              <a:rPr lang="en-US" sz="2800" dirty="0" err="1"/>
              <a:t>față</a:t>
            </a:r>
            <a:r>
              <a:rPr lang="en-US" sz="2800" dirty="0"/>
              <a:t> </a:t>
            </a:r>
            <a:r>
              <a:rPr lang="en-US" sz="2800" dirty="0" err="1"/>
              <a:t>și</a:t>
            </a:r>
            <a:r>
              <a:rPr lang="en-US" sz="2800" dirty="0"/>
              <a:t> 4 </a:t>
            </a:r>
            <a:r>
              <a:rPr lang="en-US" sz="2800" dirty="0" err="1"/>
              <a:t>sesiuni</a:t>
            </a:r>
            <a:r>
              <a:rPr lang="en-US" sz="2800" dirty="0"/>
              <a:t> online;</a:t>
            </a:r>
          </a:p>
          <a:p>
            <a:r>
              <a:rPr lang="en-US" sz="2800" dirty="0"/>
              <a:t>-</a:t>
            </a:r>
            <a:r>
              <a:rPr lang="en-US" sz="2800" dirty="0" err="1"/>
              <a:t>Continuare</a:t>
            </a:r>
            <a:r>
              <a:rPr lang="en-US" sz="2800" dirty="0"/>
              <a:t> </a:t>
            </a:r>
            <a:r>
              <a:rPr lang="en-US" sz="2800" dirty="0" err="1"/>
              <a:t>într</a:t>
            </a:r>
            <a:r>
              <a:rPr lang="en-US" sz="2800" dirty="0"/>
              <a:t>-o </a:t>
            </a:r>
            <a:r>
              <a:rPr lang="en-US" sz="2800" dirty="0" err="1"/>
              <a:t>comunitate</a:t>
            </a:r>
            <a:r>
              <a:rPr lang="en-US" sz="2800" dirty="0"/>
              <a:t> de </a:t>
            </a:r>
            <a:r>
              <a:rPr lang="en-US" sz="2800" dirty="0" err="1"/>
              <a:t>sprijin</a:t>
            </a:r>
            <a:r>
              <a:rPr lang="en-US" sz="2800" dirty="0"/>
              <a:t> </a:t>
            </a:r>
            <a:r>
              <a:rPr lang="en-US" sz="2800" dirty="0" err="1"/>
              <a:t>pentru</a:t>
            </a:r>
            <a:r>
              <a:rPr lang="en-US" sz="2800" dirty="0"/>
              <a:t> </a:t>
            </a:r>
            <a:r>
              <a:rPr lang="en-US" sz="2800" dirty="0" err="1"/>
              <a:t>profesori</a:t>
            </a:r>
            <a:r>
              <a:rPr lang="en-US" sz="2800" dirty="0"/>
              <a:t> </a:t>
            </a:r>
            <a:r>
              <a:rPr lang="en-US" sz="2800" dirty="0" err="1"/>
              <a:t>după</a:t>
            </a:r>
            <a:r>
              <a:rPr lang="en-US" sz="2800" dirty="0"/>
              <a:t> </a:t>
            </a:r>
            <a:r>
              <a:rPr lang="en-US" sz="2800" dirty="0" err="1"/>
              <a:t>absolvire</a:t>
            </a:r>
            <a:r>
              <a:rPr lang="en-US" sz="2800" dirty="0"/>
              <a:t>.</a:t>
            </a:r>
          </a:p>
        </p:txBody>
      </p:sp>
    </p:spTree>
    <p:extLst>
      <p:ext uri="{BB962C8B-B14F-4D97-AF65-F5344CB8AC3E}">
        <p14:creationId xmlns:p14="http://schemas.microsoft.com/office/powerpoint/2010/main" val="4072799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BF108-B6C4-496F-8382-3AC1209CBEB9}"/>
              </a:ext>
            </a:extLst>
          </p:cNvPr>
          <p:cNvSpPr>
            <a:spLocks noGrp="1"/>
          </p:cNvSpPr>
          <p:nvPr>
            <p:ph type="title"/>
          </p:nvPr>
        </p:nvSpPr>
        <p:spPr/>
        <p:txBody>
          <a:bodyPr/>
          <a:lstStyle/>
          <a:p>
            <a:r>
              <a:rPr lang="ro-RO" sz="4400" dirty="0">
                <a:effectLst/>
                <a:latin typeface="Times New Roman" panose="02020603050405020304" pitchFamily="18" charset="0"/>
                <a:ea typeface="SimSun" panose="02010600030101010101" pitchFamily="2" charset="-122"/>
              </a:rPr>
              <a:t>Analiza activității în anul școlar 202</a:t>
            </a:r>
            <a:r>
              <a:rPr lang="en-US" sz="4400" dirty="0">
                <a:effectLst/>
                <a:latin typeface="Times New Roman" panose="02020603050405020304" pitchFamily="18" charset="0"/>
                <a:ea typeface="SimSun" panose="02010600030101010101" pitchFamily="2" charset="-122"/>
              </a:rPr>
              <a:t>4</a:t>
            </a:r>
            <a:r>
              <a:rPr lang="ro-RO" sz="4400" dirty="0">
                <a:effectLst/>
                <a:latin typeface="Times New Roman" panose="02020603050405020304" pitchFamily="18" charset="0"/>
                <a:ea typeface="SimSun" panose="02010600030101010101" pitchFamily="2" charset="-122"/>
              </a:rPr>
              <a:t>-202</a:t>
            </a:r>
            <a:r>
              <a:rPr lang="en-US" sz="4400" dirty="0">
                <a:effectLst/>
                <a:latin typeface="Times New Roman" panose="02020603050405020304" pitchFamily="18" charset="0"/>
                <a:ea typeface="SimSun" panose="02010600030101010101" pitchFamily="2" charset="-122"/>
              </a:rPr>
              <a:t>5</a:t>
            </a:r>
            <a:endParaRPr lang="en-US" dirty="0"/>
          </a:p>
        </p:txBody>
      </p:sp>
      <p:sp>
        <p:nvSpPr>
          <p:cNvPr id="3" name="Content Placeholder 2">
            <a:extLst>
              <a:ext uri="{FF2B5EF4-FFF2-40B4-BE49-F238E27FC236}">
                <a16:creationId xmlns:a16="http://schemas.microsoft.com/office/drawing/2014/main" id="{A787DB81-49E9-45C5-BD92-1EC2E8FBC664}"/>
              </a:ext>
            </a:extLst>
          </p:cNvPr>
          <p:cNvSpPr>
            <a:spLocks noGrp="1"/>
          </p:cNvSpPr>
          <p:nvPr>
            <p:ph idx="1"/>
          </p:nvPr>
        </p:nvSpPr>
        <p:spPr>
          <a:xfrm>
            <a:off x="685800" y="1905000"/>
            <a:ext cx="7772400" cy="4476328"/>
          </a:xfrm>
        </p:spPr>
        <p:txBody>
          <a:bodyPr>
            <a:normAutofit fontScale="92500" lnSpcReduction="10000"/>
          </a:bodyPr>
          <a:lstStyle/>
          <a:p>
            <a:pPr indent="228600" algn="just"/>
            <a:r>
              <a:rPr lang="fr-FR" sz="2800" dirty="0" err="1">
                <a:effectLst/>
                <a:latin typeface="Times New Roman" panose="02020603050405020304" pitchFamily="18" charset="0"/>
                <a:ea typeface="SimSun" panose="02010600030101010101" pitchFamily="2" charset="-122"/>
                <a:cs typeface="Times New Roman" panose="02020603050405020304" pitchFamily="18" charset="0"/>
              </a:rPr>
              <a:t>Conform</a:t>
            </a:r>
            <a:r>
              <a:rPr lang="fr-FR" sz="28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800" dirty="0" err="1">
                <a:effectLst/>
                <a:latin typeface="Times New Roman" panose="02020603050405020304" pitchFamily="18" charset="0"/>
                <a:ea typeface="SimSun" panose="02010600030101010101" pitchFamily="2" charset="-122"/>
                <a:cs typeface="Times New Roman" panose="02020603050405020304" pitchFamily="18" charset="0"/>
              </a:rPr>
              <a:t>bazei</a:t>
            </a:r>
            <a:r>
              <a:rPr lang="fr-FR" sz="2800" dirty="0">
                <a:effectLst/>
                <a:latin typeface="Times New Roman" panose="02020603050405020304" pitchFamily="18" charset="0"/>
                <a:ea typeface="SimSun" panose="02010600030101010101" pitchFamily="2" charset="-122"/>
                <a:cs typeface="Times New Roman" panose="02020603050405020304" pitchFamily="18" charset="0"/>
              </a:rPr>
              <a:t> de date, la </a:t>
            </a:r>
            <a:r>
              <a:rPr lang="fr-FR" sz="2800" dirty="0" err="1">
                <a:effectLst/>
                <a:latin typeface="Times New Roman" panose="02020603050405020304" pitchFamily="18" charset="0"/>
                <a:ea typeface="SimSun" panose="02010600030101010101" pitchFamily="2" charset="-122"/>
                <a:cs typeface="Times New Roman" panose="02020603050405020304" pitchFamily="18" charset="0"/>
              </a:rPr>
              <a:t>nivelul</a:t>
            </a:r>
            <a:r>
              <a:rPr lang="fr-FR" sz="28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800" dirty="0" err="1">
                <a:effectLst/>
                <a:latin typeface="Times New Roman" panose="02020603050405020304" pitchFamily="18" charset="0"/>
                <a:ea typeface="SimSun" panose="02010600030101010101" pitchFamily="2" charset="-122"/>
                <a:cs typeface="Times New Roman" panose="02020603050405020304" pitchFamily="18" charset="0"/>
              </a:rPr>
              <a:t>disciplinei</a:t>
            </a:r>
            <a:r>
              <a:rPr lang="fr-FR" sz="28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800" dirty="0" err="1">
                <a:effectLst/>
                <a:latin typeface="Times New Roman" panose="02020603050405020304" pitchFamily="18" charset="0"/>
                <a:ea typeface="SimSun" panose="02010600030101010101" pitchFamily="2" charset="-122"/>
                <a:cs typeface="Times New Roman" panose="02020603050405020304" pitchFamily="18" charset="0"/>
              </a:rPr>
              <a:t>matematică</a:t>
            </a:r>
            <a:r>
              <a:rPr lang="fr-FR" sz="28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800" dirty="0" err="1">
                <a:effectLst/>
                <a:latin typeface="Times New Roman" panose="02020603050405020304" pitchFamily="18" charset="0"/>
                <a:ea typeface="SimSun" panose="02010600030101010101" pitchFamily="2" charset="-122"/>
                <a:cs typeface="Times New Roman" panose="02020603050405020304" pitchFamily="18" charset="0"/>
              </a:rPr>
              <a:t>perfecționarea</a:t>
            </a:r>
            <a:r>
              <a:rPr lang="fr-FR" sz="28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800" dirty="0" err="1">
                <a:effectLst/>
                <a:latin typeface="Times New Roman" panose="02020603050405020304" pitchFamily="18" charset="0"/>
                <a:ea typeface="SimSun" panose="02010600030101010101" pitchFamily="2" charset="-122"/>
                <a:cs typeface="Times New Roman" panose="02020603050405020304" pitchFamily="18" charset="0"/>
              </a:rPr>
              <a:t>gradelor</a:t>
            </a:r>
            <a:r>
              <a:rPr lang="fr-FR" sz="2800"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800" dirty="0" err="1">
                <a:effectLst/>
                <a:latin typeface="Times New Roman" panose="02020603050405020304" pitchFamily="18" charset="0"/>
                <a:ea typeface="SimSun" panose="02010600030101010101" pitchFamily="2" charset="-122"/>
                <a:cs typeface="Times New Roman" panose="02020603050405020304" pitchFamily="18" charset="0"/>
              </a:rPr>
              <a:t>didactice</a:t>
            </a:r>
            <a:r>
              <a:rPr lang="fr-FR" sz="2800" dirty="0">
                <a:effectLst/>
                <a:latin typeface="Times New Roman" panose="02020603050405020304" pitchFamily="18" charset="0"/>
                <a:ea typeface="SimSun" panose="02010600030101010101" pitchFamily="2" charset="-122"/>
                <a:cs typeface="Times New Roman" panose="02020603050405020304" pitchFamily="18" charset="0"/>
              </a:rPr>
              <a:t> este </a:t>
            </a:r>
            <a:r>
              <a:rPr lang="fr-FR" sz="2800" dirty="0" err="1">
                <a:effectLst/>
                <a:latin typeface="Times New Roman" panose="02020603050405020304" pitchFamily="18" charset="0"/>
                <a:ea typeface="SimSun" panose="02010600030101010101" pitchFamily="2" charset="-122"/>
                <a:cs typeface="Times New Roman" panose="02020603050405020304" pitchFamily="18" charset="0"/>
              </a:rPr>
              <a:t>următoare</a:t>
            </a:r>
            <a:r>
              <a:rPr lang="fr-FR" sz="28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buFont typeface="Symbol" panose="05050102010706020507" pitchFamily="18" charset="2"/>
              <a:buChar char=""/>
            </a:pPr>
            <a:r>
              <a:rPr lang="fr-FR" sz="2800" b="1" dirty="0" err="1">
                <a:effectLst/>
                <a:latin typeface="Times New Roman" panose="02020603050405020304" pitchFamily="18" charset="0"/>
                <a:ea typeface="SimSun" panose="02010600030101010101" pitchFamily="2" charset="-122"/>
                <a:cs typeface="Times New Roman" panose="02020603050405020304" pitchFamily="18" charset="0"/>
              </a:rPr>
              <a:t>debutanți</a:t>
            </a:r>
            <a:r>
              <a:rPr lang="fr-FR" sz="2800" dirty="0">
                <a:effectLst/>
                <a:latin typeface="Times New Roman" panose="02020603050405020304" pitchFamily="18" charset="0"/>
                <a:ea typeface="SimSun" panose="02010600030101010101" pitchFamily="2" charset="-122"/>
                <a:cs typeface="Times New Roman" panose="02020603050405020304" pitchFamily="18" charset="0"/>
              </a:rPr>
              <a:t> : 31</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buFont typeface="Symbol" panose="05050102010706020507" pitchFamily="18" charset="2"/>
              <a:buChar char=""/>
            </a:pPr>
            <a:r>
              <a:rPr lang="fr-FR" sz="2800" b="1" dirty="0" err="1">
                <a:effectLst/>
                <a:latin typeface="Times New Roman" panose="02020603050405020304" pitchFamily="18" charset="0"/>
                <a:ea typeface="SimSun" panose="02010600030101010101" pitchFamily="2" charset="-122"/>
                <a:cs typeface="Times New Roman" panose="02020603050405020304" pitchFamily="18" charset="0"/>
              </a:rPr>
              <a:t>definitivat</a:t>
            </a:r>
            <a:r>
              <a:rPr lang="fr-FR" sz="2800" dirty="0">
                <a:effectLst/>
                <a:latin typeface="Times New Roman" panose="02020603050405020304" pitchFamily="18" charset="0"/>
                <a:ea typeface="SimSun" panose="02010600030101010101" pitchFamily="2" charset="-122"/>
                <a:cs typeface="Times New Roman" panose="02020603050405020304" pitchFamily="18" charset="0"/>
              </a:rPr>
              <a:t> : </a:t>
            </a:r>
            <a:r>
              <a:rPr lang="fr-FR" sz="2800" dirty="0">
                <a:latin typeface="Times New Roman" panose="02020603050405020304" pitchFamily="18" charset="0"/>
                <a:ea typeface="SimSun" panose="02010600030101010101" pitchFamily="2" charset="-122"/>
                <a:cs typeface="Times New Roman" panose="02020603050405020304" pitchFamily="18" charset="0"/>
              </a:rPr>
              <a:t>38</a:t>
            </a:r>
            <a:r>
              <a:rPr lang="fr-FR" sz="28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buFont typeface="Symbol" panose="05050102010706020507" pitchFamily="18" charset="2"/>
              <a:buChar char=""/>
            </a:pPr>
            <a:r>
              <a:rPr lang="fr-FR" sz="2800" b="1" dirty="0" err="1">
                <a:effectLst/>
                <a:latin typeface="Times New Roman" panose="02020603050405020304" pitchFamily="18" charset="0"/>
                <a:ea typeface="SimSun" panose="02010600030101010101" pitchFamily="2" charset="-122"/>
                <a:cs typeface="Times New Roman" panose="02020603050405020304" pitchFamily="18" charset="0"/>
              </a:rPr>
              <a:t>gradul</a:t>
            </a:r>
            <a:r>
              <a:rPr lang="fr-FR" sz="2800" b="1" dirty="0">
                <a:effectLst/>
                <a:latin typeface="Times New Roman" panose="02020603050405020304" pitchFamily="18" charset="0"/>
                <a:ea typeface="SimSun" panose="02010600030101010101" pitchFamily="2" charset="-122"/>
                <a:cs typeface="Times New Roman" panose="02020603050405020304" pitchFamily="18" charset="0"/>
              </a:rPr>
              <a:t> II </a:t>
            </a:r>
            <a:r>
              <a:rPr lang="fr-FR" sz="2800" dirty="0">
                <a:effectLst/>
                <a:latin typeface="Times New Roman" panose="02020603050405020304" pitchFamily="18" charset="0"/>
                <a:ea typeface="SimSun" panose="02010600030101010101" pitchFamily="2" charset="-122"/>
                <a:cs typeface="Times New Roman" panose="02020603050405020304" pitchFamily="18" charset="0"/>
              </a:rPr>
              <a:t>: 35</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buFont typeface="Symbol" panose="05050102010706020507" pitchFamily="18" charset="2"/>
              <a:buChar char=""/>
            </a:pPr>
            <a:r>
              <a:rPr lang="fr-FR" sz="2800" b="1" dirty="0" err="1">
                <a:effectLst/>
                <a:latin typeface="Times New Roman" panose="02020603050405020304" pitchFamily="18" charset="0"/>
                <a:ea typeface="SimSun" panose="02010600030101010101" pitchFamily="2" charset="-122"/>
                <a:cs typeface="Times New Roman" panose="02020603050405020304" pitchFamily="18" charset="0"/>
              </a:rPr>
              <a:t>gradul</a:t>
            </a:r>
            <a:r>
              <a:rPr lang="fr-FR" sz="2800" b="1" dirty="0">
                <a:effectLst/>
                <a:latin typeface="Times New Roman" panose="02020603050405020304" pitchFamily="18" charset="0"/>
                <a:ea typeface="SimSun" panose="02010600030101010101" pitchFamily="2" charset="-122"/>
                <a:cs typeface="Times New Roman" panose="02020603050405020304" pitchFamily="18" charset="0"/>
              </a:rPr>
              <a:t> I </a:t>
            </a:r>
            <a:r>
              <a:rPr lang="fr-FR" sz="2800" dirty="0">
                <a:effectLst/>
                <a:latin typeface="Times New Roman" panose="02020603050405020304" pitchFamily="18" charset="0"/>
                <a:ea typeface="SimSun" panose="02010600030101010101" pitchFamily="2" charset="-122"/>
                <a:cs typeface="Times New Roman" panose="02020603050405020304" pitchFamily="18" charset="0"/>
              </a:rPr>
              <a:t>: 177</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buFont typeface="Symbol" panose="05050102010706020507" pitchFamily="18" charset="2"/>
              <a:buChar char=""/>
            </a:pPr>
            <a:r>
              <a:rPr lang="fr-FR" sz="2800" b="1" dirty="0" err="1">
                <a:effectLst/>
                <a:latin typeface="Times New Roman" panose="02020603050405020304" pitchFamily="18" charset="0"/>
                <a:ea typeface="SimSun" panose="02010600030101010101" pitchFamily="2" charset="-122"/>
                <a:cs typeface="Times New Roman" panose="02020603050405020304" pitchFamily="18" charset="0"/>
              </a:rPr>
              <a:t>titlu</a:t>
            </a:r>
            <a:r>
              <a:rPr lang="fr-FR" sz="2800" b="1" dirty="0">
                <a:effectLst/>
                <a:latin typeface="Times New Roman" panose="02020603050405020304" pitchFamily="18" charset="0"/>
                <a:ea typeface="SimSun" panose="02010600030101010101" pitchFamily="2" charset="-122"/>
                <a:cs typeface="Times New Roman" panose="02020603050405020304" pitchFamily="18" charset="0"/>
              </a:rPr>
              <a:t> de </a:t>
            </a:r>
            <a:r>
              <a:rPr lang="fr-FR" sz="2800" b="1" dirty="0" err="1">
                <a:effectLst/>
                <a:latin typeface="Times New Roman" panose="02020603050405020304" pitchFamily="18" charset="0"/>
                <a:ea typeface="SimSun" panose="02010600030101010101" pitchFamily="2" charset="-122"/>
                <a:cs typeface="Times New Roman" panose="02020603050405020304" pitchFamily="18" charset="0"/>
              </a:rPr>
              <a:t>doctor</a:t>
            </a:r>
            <a:r>
              <a:rPr lang="fr-FR" sz="2800" b="1" dirty="0">
                <a:effectLst/>
                <a:latin typeface="Times New Roman" panose="02020603050405020304" pitchFamily="18" charset="0"/>
                <a:ea typeface="SimSun" panose="02010600030101010101" pitchFamily="2" charset="-122"/>
                <a:cs typeface="Times New Roman" panose="02020603050405020304" pitchFamily="18" charset="0"/>
              </a:rPr>
              <a:t> </a:t>
            </a:r>
            <a:r>
              <a:rPr lang="fr-FR" sz="2800" dirty="0">
                <a:effectLst/>
                <a:latin typeface="Times New Roman" panose="02020603050405020304" pitchFamily="18" charset="0"/>
                <a:ea typeface="SimSun" panose="02010600030101010101" pitchFamily="2" charset="-122"/>
                <a:cs typeface="Times New Roman" panose="02020603050405020304" pitchFamily="18" charset="0"/>
              </a:rPr>
              <a:t>: 6</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Tree>
    <p:extLst>
      <p:ext uri="{BB962C8B-B14F-4D97-AF65-F5344CB8AC3E}">
        <p14:creationId xmlns:p14="http://schemas.microsoft.com/office/powerpoint/2010/main" val="21206432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91868-A42A-F258-86A9-16BFDFA09BD1}"/>
            </a:ext>
          </a:extLst>
        </p:cNvPr>
        <p:cNvGrpSpPr/>
        <p:nvPr/>
      </p:nvGrpSpPr>
      <p:grpSpPr>
        <a:xfrm>
          <a:off x="0" y="0"/>
          <a:ext cx="0" cy="0"/>
          <a:chOff x="0" y="0"/>
          <a:chExt cx="0" cy="0"/>
        </a:xfrm>
      </p:grpSpPr>
      <p:sp>
        <p:nvSpPr>
          <p:cNvPr id="9" name="Rectangle 3">
            <a:extLst>
              <a:ext uri="{FF2B5EF4-FFF2-40B4-BE49-F238E27FC236}">
                <a16:creationId xmlns:a16="http://schemas.microsoft.com/office/drawing/2014/main" id="{871DC873-B933-E491-6020-3E0D02CC0A81}"/>
              </a:ext>
            </a:extLst>
          </p:cNvPr>
          <p:cNvSpPr>
            <a:spLocks noChangeArrowheads="1"/>
          </p:cNvSpPr>
          <p:nvPr/>
        </p:nvSpPr>
        <p:spPr bwMode="auto">
          <a:xfrm>
            <a:off x="1" y="85557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800"/>
          </a:p>
        </p:txBody>
      </p:sp>
      <p:sp>
        <p:nvSpPr>
          <p:cNvPr id="10" name="Rectangle 4">
            <a:extLst>
              <a:ext uri="{FF2B5EF4-FFF2-40B4-BE49-F238E27FC236}">
                <a16:creationId xmlns:a16="http://schemas.microsoft.com/office/drawing/2014/main" id="{5EBD69E5-FEE7-DF54-F5D9-F30D4C6CF4B0}"/>
              </a:ext>
            </a:extLst>
          </p:cNvPr>
          <p:cNvSpPr>
            <a:spLocks noChangeArrowheads="1"/>
          </p:cNvSpPr>
          <p:nvPr/>
        </p:nvSpPr>
        <p:spPr bwMode="auto">
          <a:xfrm>
            <a:off x="1" y="3449948"/>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800"/>
          </a:p>
        </p:txBody>
      </p:sp>
      <p:sp>
        <p:nvSpPr>
          <p:cNvPr id="11" name="Rectangle 5">
            <a:extLst>
              <a:ext uri="{FF2B5EF4-FFF2-40B4-BE49-F238E27FC236}">
                <a16:creationId xmlns:a16="http://schemas.microsoft.com/office/drawing/2014/main" id="{50D998C2-2A48-AFA1-6018-E69BF9859184}"/>
              </a:ext>
            </a:extLst>
          </p:cNvPr>
          <p:cNvSpPr>
            <a:spLocks noChangeArrowheads="1"/>
          </p:cNvSpPr>
          <p:nvPr/>
        </p:nvSpPr>
        <p:spPr bwMode="auto">
          <a:xfrm>
            <a:off x="1" y="683370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800"/>
          </a:p>
        </p:txBody>
      </p:sp>
      <p:sp>
        <p:nvSpPr>
          <p:cNvPr id="4" name="TextBox 3">
            <a:extLst>
              <a:ext uri="{FF2B5EF4-FFF2-40B4-BE49-F238E27FC236}">
                <a16:creationId xmlns:a16="http://schemas.microsoft.com/office/drawing/2014/main" id="{D14D8387-6D7D-8F33-5657-D1FD4D499026}"/>
              </a:ext>
            </a:extLst>
          </p:cNvPr>
          <p:cNvSpPr txBox="1"/>
          <p:nvPr/>
        </p:nvSpPr>
        <p:spPr>
          <a:xfrm>
            <a:off x="827584" y="555008"/>
            <a:ext cx="7848872" cy="6124754"/>
          </a:xfrm>
          <a:prstGeom prst="rect">
            <a:avLst/>
          </a:prstGeom>
          <a:noFill/>
        </p:spPr>
        <p:txBody>
          <a:bodyPr wrap="square">
            <a:spAutoFit/>
          </a:bodyPr>
          <a:lstStyle/>
          <a:p>
            <a:r>
              <a:rPr lang="en-US" sz="2800" dirty="0" err="1"/>
              <a:t>Toți</a:t>
            </a:r>
            <a:r>
              <a:rPr lang="en-US" sz="2800" dirty="0"/>
              <a:t> </a:t>
            </a:r>
            <a:r>
              <a:rPr lang="en-US" sz="2800" dirty="0" err="1"/>
              <a:t>participanții</a:t>
            </a:r>
            <a:r>
              <a:rPr lang="en-US" sz="2800" dirty="0"/>
              <a:t> </a:t>
            </a:r>
            <a:r>
              <a:rPr lang="en-US" sz="2800" dirty="0" err="1"/>
              <a:t>beneficiază</a:t>
            </a:r>
            <a:r>
              <a:rPr lang="en-US" sz="2800" dirty="0"/>
              <a:t> de burse </a:t>
            </a:r>
            <a:r>
              <a:rPr lang="en-US" sz="2800" dirty="0" err="1"/>
              <a:t>acoperite</a:t>
            </a:r>
            <a:r>
              <a:rPr lang="en-US" sz="2800" dirty="0"/>
              <a:t> </a:t>
            </a:r>
            <a:r>
              <a:rPr lang="en-US" sz="2800" dirty="0" err="1"/>
              <a:t>în</a:t>
            </a:r>
            <a:r>
              <a:rPr lang="en-US" sz="2800" dirty="0"/>
              <a:t> </a:t>
            </a:r>
            <a:r>
              <a:rPr lang="en-US" sz="2800" dirty="0" err="1"/>
              <a:t>proporție</a:t>
            </a:r>
            <a:r>
              <a:rPr lang="en-US" sz="2800" dirty="0"/>
              <a:t> de 85% cu </a:t>
            </a:r>
            <a:r>
              <a:rPr lang="en-US" sz="2800" dirty="0" err="1"/>
              <a:t>ajutorul</a:t>
            </a:r>
            <a:r>
              <a:rPr lang="en-US" sz="2800" dirty="0"/>
              <a:t> </a:t>
            </a:r>
            <a:r>
              <a:rPr lang="en-US" sz="2800" dirty="0" err="1"/>
              <a:t>sponsorilor</a:t>
            </a:r>
            <a:r>
              <a:rPr lang="en-US" sz="2800" dirty="0"/>
              <a:t> </a:t>
            </a:r>
            <a:r>
              <a:rPr lang="en-US" sz="2800" dirty="0" err="1"/>
              <a:t>programului</a:t>
            </a:r>
            <a:r>
              <a:rPr lang="en-US" sz="2800" dirty="0"/>
              <a:t> </a:t>
            </a:r>
            <a:r>
              <a:rPr lang="en-US" sz="2800" dirty="0" err="1"/>
              <a:t>și</a:t>
            </a:r>
            <a:r>
              <a:rPr lang="en-US" sz="2800" dirty="0"/>
              <a:t> o </a:t>
            </a:r>
            <a:r>
              <a:rPr lang="en-US" sz="2800" dirty="0" err="1"/>
              <a:t>reducere</a:t>
            </a:r>
            <a:r>
              <a:rPr lang="en-US" sz="2800" dirty="0"/>
              <a:t> de 10% </a:t>
            </a:r>
            <a:r>
              <a:rPr lang="en-US" sz="2800" dirty="0" err="1"/>
              <a:t>pentru</a:t>
            </a:r>
            <a:r>
              <a:rPr lang="en-US" sz="2800" dirty="0"/>
              <a:t> </a:t>
            </a:r>
            <a:r>
              <a:rPr lang="en-US" sz="2800" dirty="0" err="1"/>
              <a:t>profesori</a:t>
            </a:r>
            <a:r>
              <a:rPr lang="en-US" sz="2800" dirty="0"/>
              <a:t> din </a:t>
            </a:r>
            <a:r>
              <a:rPr lang="en-US" sz="2800" dirty="0" err="1"/>
              <a:t>aceeași</a:t>
            </a:r>
            <a:r>
              <a:rPr lang="en-US" sz="2800" dirty="0"/>
              <a:t> </a:t>
            </a:r>
            <a:r>
              <a:rPr lang="en-US" sz="2800" dirty="0" err="1"/>
              <a:t>școală</a:t>
            </a:r>
            <a:r>
              <a:rPr lang="en-US" sz="2800" dirty="0"/>
              <a:t>.</a:t>
            </a:r>
          </a:p>
          <a:p>
            <a:endParaRPr lang="en-US" sz="2800" dirty="0"/>
          </a:p>
          <a:p>
            <a:r>
              <a:rPr lang="en-US" sz="2800" dirty="0" err="1"/>
              <a:t>Pagina</a:t>
            </a:r>
            <a:r>
              <a:rPr lang="en-US" sz="2800" dirty="0"/>
              <a:t> de </a:t>
            </a:r>
            <a:r>
              <a:rPr lang="en-US" sz="2800" dirty="0" err="1"/>
              <a:t>înscrieri</a:t>
            </a:r>
            <a:r>
              <a:rPr lang="en-US" sz="2800" dirty="0"/>
              <a:t> </a:t>
            </a:r>
            <a:r>
              <a:rPr lang="en-US" sz="2800" dirty="0" err="1"/>
              <a:t>aici</a:t>
            </a:r>
            <a:r>
              <a:rPr lang="en-US" sz="2800" dirty="0"/>
              <a:t> </a:t>
            </a:r>
            <a:r>
              <a:rPr lang="en-US" sz="2800" dirty="0">
                <a:hlinkClick r:id="rId3"/>
              </a:rPr>
              <a:t>https://www.aspireteachers.ro/datamathlab-inscrieri</a:t>
            </a:r>
            <a:endParaRPr lang="en-US" sz="2800" dirty="0"/>
          </a:p>
          <a:p>
            <a:endParaRPr lang="en-US" sz="2800" dirty="0"/>
          </a:p>
          <a:p>
            <a:r>
              <a:rPr lang="en-US" sz="2800" dirty="0" err="1"/>
              <a:t>Prezentarea</a:t>
            </a:r>
            <a:r>
              <a:rPr lang="en-US" sz="2800" dirty="0"/>
              <a:t> </a:t>
            </a:r>
            <a:r>
              <a:rPr lang="en-US" sz="2800" dirty="0" err="1"/>
              <a:t>detaliată</a:t>
            </a:r>
            <a:r>
              <a:rPr lang="en-US" sz="2800" dirty="0"/>
              <a:t> cu </a:t>
            </a:r>
            <a:r>
              <a:rPr lang="en-US" sz="2800" dirty="0" err="1"/>
              <a:t>structura</a:t>
            </a:r>
            <a:r>
              <a:rPr lang="en-US" sz="2800" dirty="0"/>
              <a:t>, </a:t>
            </a:r>
            <a:r>
              <a:rPr lang="en-US" sz="2800" dirty="0" err="1"/>
              <a:t>calendarul</a:t>
            </a:r>
            <a:r>
              <a:rPr lang="en-US" sz="2800" dirty="0"/>
              <a:t> </a:t>
            </a:r>
            <a:r>
              <a:rPr lang="en-US" sz="2800" dirty="0" err="1"/>
              <a:t>și</a:t>
            </a:r>
            <a:r>
              <a:rPr lang="en-US" sz="2800" dirty="0"/>
              <a:t> </a:t>
            </a:r>
            <a:r>
              <a:rPr lang="en-US" sz="2800" dirty="0" err="1"/>
              <a:t>rezultatele</a:t>
            </a:r>
            <a:r>
              <a:rPr lang="en-US" sz="2800" dirty="0"/>
              <a:t> </a:t>
            </a:r>
            <a:r>
              <a:rPr lang="en-US" sz="2800" dirty="0" err="1"/>
              <a:t>programului</a:t>
            </a:r>
            <a:r>
              <a:rPr lang="en-US" sz="2800" dirty="0"/>
              <a:t>.</a:t>
            </a:r>
          </a:p>
          <a:p>
            <a:r>
              <a:rPr lang="en-US" sz="2800" dirty="0"/>
              <a:t>https://docs.google.com/presentation/d/16pqWe4LLaE22434LHfvfGxTsnI_wgmRE3q-Cpxni9Ro/edit?pli=1 </a:t>
            </a:r>
          </a:p>
          <a:p>
            <a:endParaRPr lang="en-US" sz="2800" dirty="0"/>
          </a:p>
        </p:txBody>
      </p:sp>
    </p:spTree>
    <p:extLst>
      <p:ext uri="{BB962C8B-B14F-4D97-AF65-F5344CB8AC3E}">
        <p14:creationId xmlns:p14="http://schemas.microsoft.com/office/powerpoint/2010/main" val="37505598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9CE37-9BC3-E23A-898B-FD90AF0FCCFE}"/>
            </a:ext>
          </a:extLst>
        </p:cNvPr>
        <p:cNvGrpSpPr/>
        <p:nvPr/>
      </p:nvGrpSpPr>
      <p:grpSpPr>
        <a:xfrm>
          <a:off x="0" y="0"/>
          <a:ext cx="0" cy="0"/>
          <a:chOff x="0" y="0"/>
          <a:chExt cx="0" cy="0"/>
        </a:xfrm>
      </p:grpSpPr>
      <p:sp>
        <p:nvSpPr>
          <p:cNvPr id="9" name="Rectangle 3">
            <a:extLst>
              <a:ext uri="{FF2B5EF4-FFF2-40B4-BE49-F238E27FC236}">
                <a16:creationId xmlns:a16="http://schemas.microsoft.com/office/drawing/2014/main" id="{58643364-0193-3208-5D0F-916B9B115097}"/>
              </a:ext>
            </a:extLst>
          </p:cNvPr>
          <p:cNvSpPr>
            <a:spLocks noChangeArrowheads="1"/>
          </p:cNvSpPr>
          <p:nvPr/>
        </p:nvSpPr>
        <p:spPr bwMode="auto">
          <a:xfrm>
            <a:off x="1" y="85557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800"/>
          </a:p>
        </p:txBody>
      </p:sp>
      <p:sp>
        <p:nvSpPr>
          <p:cNvPr id="10" name="Rectangle 4">
            <a:extLst>
              <a:ext uri="{FF2B5EF4-FFF2-40B4-BE49-F238E27FC236}">
                <a16:creationId xmlns:a16="http://schemas.microsoft.com/office/drawing/2014/main" id="{A8598E92-3282-3A60-1000-D3A58BA330A8}"/>
              </a:ext>
            </a:extLst>
          </p:cNvPr>
          <p:cNvSpPr>
            <a:spLocks noChangeArrowheads="1"/>
          </p:cNvSpPr>
          <p:nvPr/>
        </p:nvSpPr>
        <p:spPr bwMode="auto">
          <a:xfrm>
            <a:off x="1" y="3449948"/>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800"/>
          </a:p>
        </p:txBody>
      </p:sp>
      <p:sp>
        <p:nvSpPr>
          <p:cNvPr id="11" name="Rectangle 5">
            <a:extLst>
              <a:ext uri="{FF2B5EF4-FFF2-40B4-BE49-F238E27FC236}">
                <a16:creationId xmlns:a16="http://schemas.microsoft.com/office/drawing/2014/main" id="{A16BD744-54C7-9E64-E3E5-82056D0AC955}"/>
              </a:ext>
            </a:extLst>
          </p:cNvPr>
          <p:cNvSpPr>
            <a:spLocks noChangeArrowheads="1"/>
          </p:cNvSpPr>
          <p:nvPr/>
        </p:nvSpPr>
        <p:spPr bwMode="auto">
          <a:xfrm>
            <a:off x="1" y="6833704"/>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800"/>
          </a:p>
        </p:txBody>
      </p:sp>
      <p:pic>
        <p:nvPicPr>
          <p:cNvPr id="3" name="Imagine 2">
            <a:extLst>
              <a:ext uri="{FF2B5EF4-FFF2-40B4-BE49-F238E27FC236}">
                <a16:creationId xmlns:a16="http://schemas.microsoft.com/office/drawing/2014/main" id="{DFD28B91-E88D-2681-1C19-3951F267EF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1340768"/>
            <a:ext cx="5676256" cy="3894082"/>
          </a:xfrm>
          <a:prstGeom prst="rect">
            <a:avLst/>
          </a:prstGeom>
        </p:spPr>
      </p:pic>
    </p:spTree>
    <p:extLst>
      <p:ext uri="{BB962C8B-B14F-4D97-AF65-F5344CB8AC3E}">
        <p14:creationId xmlns:p14="http://schemas.microsoft.com/office/powerpoint/2010/main" val="32628129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A5FD2B-E3E5-1C2B-0151-21F216B14A33}"/>
              </a:ext>
            </a:extLst>
          </p:cNvPr>
          <p:cNvSpPr>
            <a:spLocks noGrp="1"/>
          </p:cNvSpPr>
          <p:nvPr>
            <p:ph sz="half" idx="1"/>
          </p:nvPr>
        </p:nvSpPr>
        <p:spPr>
          <a:xfrm>
            <a:off x="628650" y="620688"/>
            <a:ext cx="7190961" cy="4829041"/>
          </a:xfrm>
          <a:noFill/>
        </p:spPr>
        <p:txBody>
          <a:bodyPr>
            <a:normAutofit fontScale="62500" lnSpcReduction="20000"/>
          </a:bodyPr>
          <a:lstStyle/>
          <a:p>
            <a:r>
              <a:rPr lang="ro-RO" b="1" dirty="0"/>
              <a:t> </a:t>
            </a:r>
            <a:endParaRPr lang="en-US" dirty="0"/>
          </a:p>
          <a:p>
            <a:pPr algn="just">
              <a:lnSpc>
                <a:spcPct val="160000"/>
              </a:lnSpc>
            </a:pPr>
            <a:r>
              <a:rPr lang="ro-RO" sz="4500" dirty="0"/>
              <a:t>Programul/Proiectul Matematica Altfel a fost </a:t>
            </a:r>
            <a:r>
              <a:rPr lang="en-US" sz="4500" dirty="0" err="1"/>
              <a:t>inițiat</a:t>
            </a:r>
            <a:r>
              <a:rPr lang="ro-RO" sz="4500" dirty="0"/>
              <a:t> de către </a:t>
            </a:r>
            <a:r>
              <a:rPr lang="ro-RO" sz="4500" b="1" u="sng" dirty="0">
                <a:hlinkClick r:id="rId3"/>
              </a:rPr>
              <a:t>Centrul de Evaluare si Analize </a:t>
            </a:r>
            <a:r>
              <a:rPr lang="ro-RO" sz="4500" b="1" u="sng" dirty="0" err="1">
                <a:hlinkClick r:id="rId3"/>
              </a:rPr>
              <a:t>Educationale</a:t>
            </a:r>
            <a:r>
              <a:rPr lang="ro-RO" sz="4500" dirty="0"/>
              <a:t>, un ONG interesat atât de politici publice, cât și de implementarea de proiecte ce vizează învățarea științelor exacte folosind metoda investigației. </a:t>
            </a:r>
            <a:endParaRPr lang="en-US" sz="4500" dirty="0"/>
          </a:p>
          <a:p>
            <a:pPr lvl="1"/>
            <a:endParaRPr lang="en-US" dirty="0"/>
          </a:p>
        </p:txBody>
      </p:sp>
    </p:spTree>
    <p:extLst>
      <p:ext uri="{BB962C8B-B14F-4D97-AF65-F5344CB8AC3E}">
        <p14:creationId xmlns:p14="http://schemas.microsoft.com/office/powerpoint/2010/main" val="11276497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64258-4CA5-71B0-9D1D-226BB30AA31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91E3D5-2158-5054-37B2-5DB3A85B9EC8}"/>
              </a:ext>
            </a:extLst>
          </p:cNvPr>
          <p:cNvSpPr>
            <a:spLocks noGrp="1"/>
          </p:cNvSpPr>
          <p:nvPr>
            <p:ph sz="half" idx="1"/>
          </p:nvPr>
        </p:nvSpPr>
        <p:spPr>
          <a:xfrm>
            <a:off x="611386" y="1254820"/>
            <a:ext cx="7190961" cy="5198516"/>
          </a:xfrm>
          <a:noFill/>
        </p:spPr>
        <p:txBody>
          <a:bodyPr>
            <a:normAutofit fontScale="92500" lnSpcReduction="20000"/>
          </a:bodyPr>
          <a:lstStyle/>
          <a:p>
            <a:r>
              <a:rPr lang="ro-RO" b="1" dirty="0"/>
              <a:t> </a:t>
            </a:r>
            <a:endParaRPr lang="en-US" dirty="0"/>
          </a:p>
          <a:p>
            <a:pPr algn="just">
              <a:lnSpc>
                <a:spcPct val="150000"/>
              </a:lnSpc>
            </a:pPr>
            <a:r>
              <a:rPr lang="ro-RO" sz="3000" dirty="0"/>
              <a:t>La baza cursului stă experiența de succes acumulată de Centrul de Evaluare și Analize Educaționale în cadrul unui program de amploare de reformă a predării științelor – </a:t>
            </a:r>
            <a:r>
              <a:rPr lang="ro-RO" sz="3000" b="1" u="sng" dirty="0">
                <a:hlinkClick r:id="rId3"/>
              </a:rPr>
              <a:t>#FizicaAltfel</a:t>
            </a:r>
            <a:r>
              <a:rPr lang="ro-RO" sz="3000" dirty="0"/>
              <a:t>, urmat de programul </a:t>
            </a:r>
            <a:r>
              <a:rPr lang="ro-RO" sz="3000" b="1" u="sng" dirty="0">
                <a:hlinkClick r:id="rId4"/>
              </a:rPr>
              <a:t>#ChimiaAltfel</a:t>
            </a:r>
            <a:r>
              <a:rPr lang="ro-RO" sz="3000" dirty="0"/>
              <a:t>. Aceste proiecte sunt implementate cu succes de câțiva ani în </a:t>
            </a:r>
            <a:r>
              <a:rPr lang="en-US" sz="3000" dirty="0" err="1"/>
              <a:t>multe</a:t>
            </a:r>
            <a:r>
              <a:rPr lang="ro-RO" sz="3000" dirty="0"/>
              <a:t> județe.</a:t>
            </a:r>
            <a:endParaRPr lang="en-US" sz="3000" dirty="0"/>
          </a:p>
          <a:p>
            <a:pPr lvl="1"/>
            <a:endParaRPr lang="en-US" dirty="0"/>
          </a:p>
        </p:txBody>
      </p:sp>
    </p:spTree>
    <p:extLst>
      <p:ext uri="{BB962C8B-B14F-4D97-AF65-F5344CB8AC3E}">
        <p14:creationId xmlns:p14="http://schemas.microsoft.com/office/powerpoint/2010/main" val="11339641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D41D2-B71A-B71F-0397-53515565262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4F2AB2-81E6-6056-F697-E4EAAFB42BB0}"/>
              </a:ext>
            </a:extLst>
          </p:cNvPr>
          <p:cNvSpPr>
            <a:spLocks noGrp="1"/>
          </p:cNvSpPr>
          <p:nvPr>
            <p:ph sz="half" idx="1"/>
          </p:nvPr>
        </p:nvSpPr>
        <p:spPr>
          <a:xfrm>
            <a:off x="628650" y="1412777"/>
            <a:ext cx="7190961" cy="4051702"/>
          </a:xfrm>
          <a:noFill/>
        </p:spPr>
        <p:txBody>
          <a:bodyPr>
            <a:normAutofit fontScale="92500" lnSpcReduction="20000"/>
          </a:bodyPr>
          <a:lstStyle/>
          <a:p>
            <a:pPr algn="just">
              <a:lnSpc>
                <a:spcPct val="150000"/>
              </a:lnSpc>
            </a:pPr>
            <a:r>
              <a:rPr lang="ro-RO" sz="3000" dirty="0"/>
              <a:t>În multe sisteme performante de educație, profesorii folosesc la clasă predarea prin investigație și pleacă de la situații-problemă din viața de zi cu zi, atunci când introduc un nou concept matematic. Astfel, ei reușesc să le stârnească elevilor curiozitatea și să îi implice în toți pașii rezolvării problemei.</a:t>
            </a:r>
            <a:endParaRPr lang="en-US" sz="3000" dirty="0"/>
          </a:p>
          <a:p>
            <a:pPr lvl="1"/>
            <a:endParaRPr lang="en-US" dirty="0"/>
          </a:p>
        </p:txBody>
      </p:sp>
    </p:spTree>
    <p:extLst>
      <p:ext uri="{BB962C8B-B14F-4D97-AF65-F5344CB8AC3E}">
        <p14:creationId xmlns:p14="http://schemas.microsoft.com/office/powerpoint/2010/main" val="20734891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0E76C-91E0-8F93-E922-4A92FAC51A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CC5262-5BD3-2C6A-93E9-434971A2F925}"/>
              </a:ext>
            </a:extLst>
          </p:cNvPr>
          <p:cNvSpPr>
            <a:spLocks noGrp="1"/>
          </p:cNvSpPr>
          <p:nvPr>
            <p:ph type="title"/>
          </p:nvPr>
        </p:nvSpPr>
        <p:spPr>
          <a:xfrm>
            <a:off x="628650" y="1131094"/>
            <a:ext cx="7886700" cy="994172"/>
          </a:xfrm>
          <a:noFill/>
        </p:spPr>
        <p:txBody>
          <a:bodyPr anchor="ctr"/>
          <a:lstStyle/>
          <a:p>
            <a:r>
              <a:rPr lang="en-US" dirty="0" err="1"/>
              <a:t>Informații</a:t>
            </a:r>
            <a:r>
              <a:rPr lang="en-US" dirty="0"/>
              <a:t> generale</a:t>
            </a:r>
          </a:p>
        </p:txBody>
      </p:sp>
      <p:sp>
        <p:nvSpPr>
          <p:cNvPr id="3" name="Content Placeholder 2">
            <a:extLst>
              <a:ext uri="{FF2B5EF4-FFF2-40B4-BE49-F238E27FC236}">
                <a16:creationId xmlns:a16="http://schemas.microsoft.com/office/drawing/2014/main" id="{1EFD34F0-DE6A-1F62-55EE-9621B89221D4}"/>
              </a:ext>
            </a:extLst>
          </p:cNvPr>
          <p:cNvSpPr>
            <a:spLocks noGrp="1"/>
          </p:cNvSpPr>
          <p:nvPr>
            <p:ph sz="half" idx="1"/>
          </p:nvPr>
        </p:nvSpPr>
        <p:spPr>
          <a:xfrm>
            <a:off x="628650" y="1904385"/>
            <a:ext cx="7190961" cy="3545344"/>
          </a:xfrm>
          <a:noFill/>
        </p:spPr>
        <p:txBody>
          <a:bodyPr>
            <a:normAutofit fontScale="92500" lnSpcReduction="10000"/>
          </a:bodyPr>
          <a:lstStyle/>
          <a:p>
            <a:r>
              <a:rPr lang="en-US" sz="2100" b="1" dirty="0" err="1"/>
              <a:t>Durată</a:t>
            </a:r>
            <a:r>
              <a:rPr lang="en-US" sz="2100" b="1" dirty="0"/>
              <a:t> curs</a:t>
            </a:r>
            <a:r>
              <a:rPr lang="en-US" sz="2100" dirty="0"/>
              <a:t>: aprox.3 </a:t>
            </a:r>
            <a:r>
              <a:rPr lang="en-US" sz="2100" dirty="0" err="1"/>
              <a:t>luni</a:t>
            </a:r>
            <a:r>
              <a:rPr lang="en-US" sz="2100" dirty="0"/>
              <a:t> (</a:t>
            </a:r>
            <a:r>
              <a:rPr lang="en-US" sz="2100" dirty="0" err="1"/>
              <a:t>martie</a:t>
            </a:r>
            <a:r>
              <a:rPr lang="en-US" sz="2100" dirty="0"/>
              <a:t> – </a:t>
            </a:r>
            <a:r>
              <a:rPr lang="en-US" sz="2100" dirty="0" err="1"/>
              <a:t>mai</a:t>
            </a:r>
            <a:r>
              <a:rPr lang="en-US" sz="2100" dirty="0"/>
              <a:t>)</a:t>
            </a:r>
          </a:p>
          <a:p>
            <a:pPr algn="just">
              <a:lnSpc>
                <a:spcPct val="150000"/>
              </a:lnSpc>
            </a:pPr>
            <a:r>
              <a:rPr lang="en-US" sz="2100" b="1" dirty="0" err="1"/>
              <a:t>Frecvență</a:t>
            </a:r>
            <a:r>
              <a:rPr lang="en-US" sz="2100" b="1" dirty="0"/>
              <a:t> curs</a:t>
            </a:r>
            <a:r>
              <a:rPr lang="en-US" sz="2100" dirty="0"/>
              <a:t>: 2 </a:t>
            </a:r>
            <a:r>
              <a:rPr lang="en-US" sz="2100" dirty="0" err="1"/>
              <a:t>ședințe</a:t>
            </a:r>
            <a:r>
              <a:rPr lang="en-US" sz="2100" dirty="0"/>
              <a:t> de 2 ore pe </a:t>
            </a:r>
            <a:r>
              <a:rPr lang="en-US" sz="2100" dirty="0" err="1"/>
              <a:t>săptămână</a:t>
            </a:r>
            <a:endParaRPr lang="en-US" sz="2100" dirty="0"/>
          </a:p>
          <a:p>
            <a:pPr algn="just">
              <a:lnSpc>
                <a:spcPct val="150000"/>
              </a:lnSpc>
            </a:pPr>
            <a:r>
              <a:rPr lang="en-US" sz="2100" b="1" dirty="0"/>
              <a:t>Mod de </a:t>
            </a:r>
            <a:r>
              <a:rPr lang="en-US" sz="2100" b="1" dirty="0" err="1"/>
              <a:t>desfășurare</a:t>
            </a:r>
            <a:r>
              <a:rPr lang="en-US" sz="2100" dirty="0"/>
              <a:t>: online, </a:t>
            </a:r>
            <a:r>
              <a:rPr lang="en-US" sz="2100" dirty="0" err="1"/>
              <a:t>prin</a:t>
            </a:r>
            <a:r>
              <a:rPr lang="en-US" sz="2100" dirty="0"/>
              <a:t> </a:t>
            </a:r>
            <a:r>
              <a:rPr lang="en-US" sz="2100" dirty="0" err="1"/>
              <a:t>googlemeet</a:t>
            </a:r>
            <a:r>
              <a:rPr lang="en-US" sz="2100" dirty="0"/>
              <a:t>, </a:t>
            </a:r>
            <a:r>
              <a:rPr lang="en-US" sz="2100" dirty="0" err="1"/>
              <a:t>folosind</a:t>
            </a:r>
            <a:r>
              <a:rPr lang="en-US" sz="2100" dirty="0"/>
              <a:t> Classroom</a:t>
            </a:r>
          </a:p>
          <a:p>
            <a:pPr algn="just">
              <a:lnSpc>
                <a:spcPct val="150000"/>
              </a:lnSpc>
            </a:pPr>
            <a:r>
              <a:rPr lang="en-US" sz="2100" b="1" dirty="0" err="1"/>
              <a:t>Finalizare</a:t>
            </a:r>
            <a:r>
              <a:rPr lang="en-US" sz="2100" dirty="0"/>
              <a:t>: un </a:t>
            </a:r>
            <a:r>
              <a:rPr lang="en-US" sz="2100" dirty="0" err="1"/>
              <a:t>jurnal</a:t>
            </a:r>
            <a:r>
              <a:rPr lang="en-US" sz="2100" dirty="0"/>
              <a:t> de reflexive </a:t>
            </a:r>
            <a:r>
              <a:rPr lang="en-US" sz="2100" dirty="0" err="1"/>
              <a:t>privind</a:t>
            </a:r>
            <a:r>
              <a:rPr lang="en-US" sz="2100" dirty="0"/>
              <a:t> </a:t>
            </a:r>
            <a:r>
              <a:rPr lang="en-US" sz="2100" dirty="0" err="1"/>
              <a:t>aplicarea</a:t>
            </a:r>
            <a:r>
              <a:rPr lang="en-US" sz="2100" dirty="0"/>
              <a:t> la </a:t>
            </a:r>
            <a:r>
              <a:rPr lang="en-US" sz="2100" dirty="0" err="1"/>
              <a:t>clasă</a:t>
            </a:r>
            <a:r>
              <a:rPr lang="en-US" sz="2100" dirty="0"/>
              <a:t> a </a:t>
            </a:r>
            <a:r>
              <a:rPr lang="en-US" sz="2100" dirty="0" err="1"/>
              <a:t>metodelor</a:t>
            </a:r>
            <a:r>
              <a:rPr lang="en-US" sz="2100" dirty="0"/>
              <a:t> investigative</a:t>
            </a:r>
          </a:p>
          <a:p>
            <a:pPr algn="just">
              <a:lnSpc>
                <a:spcPct val="150000"/>
              </a:lnSpc>
            </a:pPr>
            <a:r>
              <a:rPr lang="en-US" sz="2100" b="1" dirty="0" err="1"/>
              <a:t>Concretizare</a:t>
            </a:r>
            <a:r>
              <a:rPr lang="en-US" sz="2100" dirty="0"/>
              <a:t>: la </a:t>
            </a:r>
            <a:r>
              <a:rPr lang="en-US" sz="2100" dirty="0" err="1"/>
              <a:t>clasa</a:t>
            </a:r>
            <a:r>
              <a:rPr lang="en-US" sz="2100" dirty="0"/>
              <a:t> a VI-a, 3 </a:t>
            </a:r>
            <a:r>
              <a:rPr lang="en-US" sz="2100" dirty="0" err="1"/>
              <a:t>unități</a:t>
            </a:r>
            <a:r>
              <a:rPr lang="en-US" sz="2100" dirty="0"/>
              <a:t> de </a:t>
            </a:r>
            <a:r>
              <a:rPr lang="en-US" sz="2100" dirty="0" err="1"/>
              <a:t>învățare</a:t>
            </a:r>
            <a:r>
              <a:rPr lang="en-US" sz="2100" dirty="0"/>
              <a:t> </a:t>
            </a:r>
            <a:r>
              <a:rPr lang="en-US" sz="2100" dirty="0" err="1"/>
              <a:t>realizate</a:t>
            </a:r>
            <a:r>
              <a:rPr lang="en-US" sz="2100" dirty="0"/>
              <a:t> </a:t>
            </a:r>
            <a:r>
              <a:rPr lang="en-US" sz="2100" dirty="0" err="1"/>
              <a:t>până</a:t>
            </a:r>
            <a:r>
              <a:rPr lang="en-US" sz="2100" dirty="0"/>
              <a:t> </a:t>
            </a:r>
            <a:r>
              <a:rPr lang="en-US" sz="2100" dirty="0" err="1"/>
              <a:t>în</a:t>
            </a:r>
            <a:r>
              <a:rPr lang="en-US" sz="2100" dirty="0"/>
              <a:t> </a:t>
            </a:r>
            <a:r>
              <a:rPr lang="en-US" sz="2100" dirty="0" err="1"/>
              <a:t>prezent</a:t>
            </a:r>
            <a:r>
              <a:rPr lang="en-US" sz="2100" dirty="0"/>
              <a:t>, </a:t>
            </a:r>
            <a:r>
              <a:rPr lang="en-US" sz="2100" dirty="0" err="1"/>
              <a:t>altele</a:t>
            </a:r>
            <a:r>
              <a:rPr lang="en-US" sz="2100" dirty="0"/>
              <a:t> </a:t>
            </a:r>
            <a:r>
              <a:rPr lang="en-US" sz="2100" dirty="0" err="1"/>
              <a:t>în</a:t>
            </a:r>
            <a:r>
              <a:rPr lang="en-US" sz="2100" dirty="0"/>
              <a:t> </a:t>
            </a:r>
            <a:r>
              <a:rPr lang="en-US" sz="2100" dirty="0" err="1"/>
              <a:t>lucru</a:t>
            </a:r>
            <a:endParaRPr lang="en-US" sz="2100" dirty="0"/>
          </a:p>
        </p:txBody>
      </p:sp>
    </p:spTree>
    <p:extLst>
      <p:ext uri="{BB962C8B-B14F-4D97-AF65-F5344CB8AC3E}">
        <p14:creationId xmlns:p14="http://schemas.microsoft.com/office/powerpoint/2010/main" val="13661308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B32D1-C5C5-65A4-5453-EB1EC657EE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95091B-A9FD-4F56-0F09-CA4E205AA6D9}"/>
              </a:ext>
            </a:extLst>
          </p:cNvPr>
          <p:cNvSpPr>
            <a:spLocks noGrp="1"/>
          </p:cNvSpPr>
          <p:nvPr>
            <p:ph type="title"/>
          </p:nvPr>
        </p:nvSpPr>
        <p:spPr>
          <a:xfrm>
            <a:off x="612274" y="188640"/>
            <a:ext cx="7886700" cy="994172"/>
          </a:xfrm>
          <a:noFill/>
        </p:spPr>
        <p:txBody>
          <a:bodyPr anchor="ctr"/>
          <a:lstStyle/>
          <a:p>
            <a:r>
              <a:rPr lang="ro-RO" b="1" dirty="0"/>
              <a:t>Unitatea de </a:t>
            </a:r>
            <a:r>
              <a:rPr lang="ro-RO" b="1" dirty="0" err="1"/>
              <a:t>învatare</a:t>
            </a:r>
            <a:r>
              <a:rPr lang="ro-RO" b="1" dirty="0"/>
              <a:t> 1: Rapoarte si </a:t>
            </a:r>
            <a:r>
              <a:rPr lang="ro-RO" b="1" dirty="0" err="1"/>
              <a:t>proportii</a:t>
            </a:r>
            <a:endParaRPr lang="en-US" dirty="0"/>
          </a:p>
        </p:txBody>
      </p:sp>
      <p:sp>
        <p:nvSpPr>
          <p:cNvPr id="3" name="Content Placeholder 2">
            <a:extLst>
              <a:ext uri="{FF2B5EF4-FFF2-40B4-BE49-F238E27FC236}">
                <a16:creationId xmlns:a16="http://schemas.microsoft.com/office/drawing/2014/main" id="{6F1EAF58-74AB-7F83-323A-E9D7A60FB366}"/>
              </a:ext>
            </a:extLst>
          </p:cNvPr>
          <p:cNvSpPr>
            <a:spLocks noGrp="1"/>
          </p:cNvSpPr>
          <p:nvPr>
            <p:ph sz="half" idx="1"/>
          </p:nvPr>
        </p:nvSpPr>
        <p:spPr>
          <a:xfrm>
            <a:off x="628650" y="1182812"/>
            <a:ext cx="7190961" cy="5126508"/>
          </a:xfrm>
          <a:noFill/>
        </p:spPr>
        <p:txBody>
          <a:bodyPr>
            <a:normAutofit fontScale="92500"/>
          </a:bodyPr>
          <a:lstStyle/>
          <a:p>
            <a:r>
              <a:rPr lang="ro-RO" sz="2000" b="1" dirty="0"/>
              <a:t> Situație problemă: Clasa voastră organizează un mini-festival cu ocazia </a:t>
            </a:r>
            <a:r>
              <a:rPr lang="ro-RO" sz="2000" b="1" i="1" dirty="0"/>
              <a:t>Zilelor școlii. </a:t>
            </a:r>
            <a:r>
              <a:rPr lang="ro-RO" sz="2000" b="1" dirty="0"/>
              <a:t> Pentru ca totul să iasă bine, aveți mai multe provocări matematice de rezolvat:</a:t>
            </a:r>
            <a:endParaRPr lang="en-US" sz="2000" b="1" dirty="0"/>
          </a:p>
          <a:p>
            <a:pPr lvl="0"/>
            <a:r>
              <a:rPr lang="ro-RO" sz="2000" b="1" dirty="0"/>
              <a:t>1. Aranjarea sălii</a:t>
            </a:r>
            <a:br>
              <a:rPr lang="ro-RO" sz="2000" b="1" dirty="0"/>
            </a:br>
            <a:r>
              <a:rPr lang="ro-RO" sz="2000" dirty="0"/>
              <a:t>Trebuie să desenați pe o foaie A4 planul clasei, cu toate mesele și decorațiunile. Cum putem micșora dimensiunile reale ale clasei astfel încât să încapă pe hârtie și să păstrăm proporțiile corecte?</a:t>
            </a:r>
            <a:endParaRPr lang="en-US" sz="2000" dirty="0"/>
          </a:p>
          <a:p>
            <a:pPr lvl="0"/>
            <a:r>
              <a:rPr lang="ro-RO" sz="2000" b="1" dirty="0"/>
              <a:t>2. Rețeta de limonadă</a:t>
            </a:r>
            <a:br>
              <a:rPr lang="ro-RO" sz="2000" b="1" dirty="0"/>
            </a:br>
            <a:r>
              <a:rPr lang="ro-RO" sz="2000" dirty="0"/>
              <a:t>Rețeta spune că la 1 litru de apă se adaugă 200 ml de sirop concentrat. Care este concentrația băuturii? Pentru a obține 6 litri de limonadă de acest fel, ce cantitate de sirop concentrat trebuie folosit? Dacă la festival vor participa 24 de elevi, cum calculăm rapid cantitățile care revin fiecărui elev în cele 2 situații, păstrând proporțiile?</a:t>
            </a:r>
            <a:endParaRPr lang="en-US" sz="2000" dirty="0"/>
          </a:p>
          <a:p>
            <a:pPr lvl="1"/>
            <a:endParaRPr lang="en-US" dirty="0"/>
          </a:p>
        </p:txBody>
      </p:sp>
    </p:spTree>
    <p:extLst>
      <p:ext uri="{BB962C8B-B14F-4D97-AF65-F5344CB8AC3E}">
        <p14:creationId xmlns:p14="http://schemas.microsoft.com/office/powerpoint/2010/main" val="21647412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6AD93A14-DF3C-6CB1-E418-665304AECBC3}"/>
              </a:ext>
            </a:extLst>
          </p:cNvPr>
          <p:cNvSpPr>
            <a:spLocks noGrp="1"/>
          </p:cNvSpPr>
          <p:nvPr>
            <p:ph sz="half" idx="1"/>
          </p:nvPr>
        </p:nvSpPr>
        <p:spPr>
          <a:xfrm>
            <a:off x="628650" y="476672"/>
            <a:ext cx="7190961" cy="4973057"/>
          </a:xfrm>
          <a:noFill/>
        </p:spPr>
        <p:txBody>
          <a:bodyPr>
            <a:normAutofit lnSpcReduction="10000"/>
          </a:bodyPr>
          <a:lstStyle/>
          <a:p>
            <a:pPr marL="0" indent="0">
              <a:buNone/>
            </a:pPr>
            <a:endParaRPr lang="en-US" sz="2000" dirty="0"/>
          </a:p>
          <a:p>
            <a:pPr marL="0" indent="0">
              <a:buNone/>
            </a:pPr>
            <a:r>
              <a:rPr lang="ro-RO" sz="2000" b="1" dirty="0"/>
              <a:t>3. Pizza pentru toți</a:t>
            </a:r>
            <a:br>
              <a:rPr lang="ro-RO" sz="2000" b="1" dirty="0"/>
            </a:br>
            <a:r>
              <a:rPr lang="ro-RO" sz="2000" dirty="0"/>
              <a:t>Fiecare elev primește un sfert de pizza. Dacă pizza este tăiată în 4, în 8 sau în 16 felii, câte bucăți primește fiecare elev? Câte pizza trebuie cumpărate pentru toată clasa, astfel încât să ajungă pentru toți?</a:t>
            </a:r>
          </a:p>
          <a:p>
            <a:pPr marL="0" indent="0">
              <a:buNone/>
            </a:pPr>
            <a:endParaRPr lang="en-US" sz="2000" dirty="0"/>
          </a:p>
          <a:p>
            <a:pPr marL="0" indent="0">
              <a:buNone/>
            </a:pPr>
            <a:r>
              <a:rPr lang="ro-RO" sz="2000" b="1" dirty="0"/>
              <a:t>4. Tombola cu premii</a:t>
            </a:r>
            <a:br>
              <a:rPr lang="ro-RO" sz="2000" b="1" dirty="0"/>
            </a:br>
            <a:r>
              <a:rPr lang="ro-RO" sz="2000" dirty="0"/>
              <a:t>La tombolă, fiecare are șanse egale: bila albă înseamnă premiu, bila neagră înseamnă „ghinion”. Cum putem verifica dacă șansele reale coincid cu probabilitatea teoretică? Ce observăm dacă facem mai multe extrageri?</a:t>
            </a:r>
            <a:endParaRPr lang="en-US" sz="2000" dirty="0"/>
          </a:p>
          <a:p>
            <a:pPr lvl="1"/>
            <a:endParaRPr lang="en-US" dirty="0"/>
          </a:p>
        </p:txBody>
      </p:sp>
    </p:spTree>
    <p:extLst>
      <p:ext uri="{BB962C8B-B14F-4D97-AF65-F5344CB8AC3E}">
        <p14:creationId xmlns:p14="http://schemas.microsoft.com/office/powerpoint/2010/main" val="7296091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C2A63-9151-6D86-4F81-36D667D7A7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57BE78-1560-F402-0A31-769F2FFDF7B3}"/>
              </a:ext>
            </a:extLst>
          </p:cNvPr>
          <p:cNvSpPr>
            <a:spLocks noGrp="1"/>
          </p:cNvSpPr>
          <p:nvPr>
            <p:ph type="title"/>
          </p:nvPr>
        </p:nvSpPr>
        <p:spPr>
          <a:xfrm>
            <a:off x="628650" y="188640"/>
            <a:ext cx="7886700" cy="994172"/>
          </a:xfrm>
          <a:noFill/>
        </p:spPr>
        <p:txBody>
          <a:bodyPr anchor="ctr"/>
          <a:lstStyle/>
          <a:p>
            <a:r>
              <a:rPr lang="ro-RO" b="1" dirty="0"/>
              <a:t>Unitatea de </a:t>
            </a:r>
            <a:r>
              <a:rPr lang="ro-RO" b="1" dirty="0" err="1"/>
              <a:t>invatare</a:t>
            </a:r>
            <a:r>
              <a:rPr lang="ro-RO" b="1" dirty="0"/>
              <a:t> 3: Paralelism </a:t>
            </a:r>
            <a:endParaRPr lang="en-US" dirty="0"/>
          </a:p>
        </p:txBody>
      </p:sp>
      <p:sp>
        <p:nvSpPr>
          <p:cNvPr id="3" name="Content Placeholder 2">
            <a:extLst>
              <a:ext uri="{FF2B5EF4-FFF2-40B4-BE49-F238E27FC236}">
                <a16:creationId xmlns:a16="http://schemas.microsoft.com/office/drawing/2014/main" id="{A796A874-5858-6951-4F6E-009B2B2CF354}"/>
              </a:ext>
            </a:extLst>
          </p:cNvPr>
          <p:cNvSpPr>
            <a:spLocks noGrp="1"/>
          </p:cNvSpPr>
          <p:nvPr>
            <p:ph sz="half" idx="13"/>
          </p:nvPr>
        </p:nvSpPr>
        <p:spPr>
          <a:xfrm>
            <a:off x="628649" y="1182812"/>
            <a:ext cx="5192858" cy="4393040"/>
          </a:xfrm>
          <a:noFill/>
        </p:spPr>
        <p:txBody>
          <a:bodyPr vert="horz" lIns="68580" tIns="34290" rIns="68580" bIns="34290" rtlCol="0" anchor="t">
            <a:noAutofit/>
          </a:bodyPr>
          <a:lstStyle/>
          <a:p>
            <a:r>
              <a:rPr lang="ro-RO" sz="1600" b="1" dirty="0"/>
              <a:t>Un tren parcurge distanța dintre două localități, în linie dreaptă. </a:t>
            </a:r>
            <a:endParaRPr lang="en-US" sz="1600" b="1" dirty="0"/>
          </a:p>
          <a:p>
            <a:r>
              <a:rPr lang="ro-RO" sz="1600" b="1" dirty="0"/>
              <a:t>Ce puteți spune despre poziția șinelor de tren, una față de cealaltă? (anexa 1)</a:t>
            </a:r>
            <a:endParaRPr lang="en-US" sz="1600" b="1" dirty="0"/>
          </a:p>
          <a:p>
            <a:r>
              <a:rPr lang="ro-RO" sz="1600" b="1" dirty="0"/>
              <a:t>Ce s-ar întâmpla dacă șinele nu ar avea poziția, una față de cealaltă, ca în imagine?</a:t>
            </a:r>
            <a:endParaRPr lang="en-US" sz="1600" b="1" dirty="0"/>
          </a:p>
          <a:p>
            <a:r>
              <a:rPr lang="ro-RO" sz="1600" i="1" dirty="0"/>
              <a:t>Elevii sunt organizați în perechi.</a:t>
            </a:r>
            <a:endParaRPr lang="en-US" sz="1600" dirty="0"/>
          </a:p>
          <a:p>
            <a:r>
              <a:rPr lang="ro-RO" sz="1600" i="1" dirty="0"/>
              <a:t>Elevii își pun problema poziției șinelor de tren, de unde constată că nu au niciun punct comun, fiind astfel formulată ipoteza pe care o notează pe caiete.</a:t>
            </a:r>
            <a:endParaRPr lang="en-US" sz="1600" dirty="0"/>
          </a:p>
          <a:p>
            <a:r>
              <a:rPr lang="ro-RO" sz="1600" i="1" dirty="0"/>
              <a:t>Pentru a răspunde situației problemă și a valida ipoteza formulată, elevii vor fi antrenați în activități de explorare/experimentare. Se clarifică necesitatea acestora pentru validarea ipotezei formulate. </a:t>
            </a:r>
            <a:endParaRPr lang="en-US" sz="1600" dirty="0"/>
          </a:p>
        </p:txBody>
      </p:sp>
      <p:pic>
        <p:nvPicPr>
          <p:cNvPr id="4" name="image7.jpg" descr="Linie De Tren Sine Calea - Fotografie gratuită pe Pixabay">
            <a:extLst>
              <a:ext uri="{FF2B5EF4-FFF2-40B4-BE49-F238E27FC236}">
                <a16:creationId xmlns:a16="http://schemas.microsoft.com/office/drawing/2014/main" id="{ABAA2738-D26B-10B2-AA32-C1992E69D504}"/>
              </a:ext>
            </a:extLst>
          </p:cNvPr>
          <p:cNvPicPr/>
          <p:nvPr/>
        </p:nvPicPr>
        <p:blipFill>
          <a:blip r:embed="rId3"/>
          <a:srcRect t="17732"/>
          <a:stretch>
            <a:fillRect/>
          </a:stretch>
        </p:blipFill>
        <p:spPr>
          <a:xfrm>
            <a:off x="5939725" y="2226469"/>
            <a:ext cx="2080736" cy="1448276"/>
          </a:xfrm>
          <a:prstGeom prst="rect">
            <a:avLst/>
          </a:prstGeom>
        </p:spPr>
      </p:pic>
      <p:pic>
        <p:nvPicPr>
          <p:cNvPr id="5" name="Picture 1">
            <a:extLst>
              <a:ext uri="{FF2B5EF4-FFF2-40B4-BE49-F238E27FC236}">
                <a16:creationId xmlns:a16="http://schemas.microsoft.com/office/drawing/2014/main" id="{17789ECD-BA29-E9F1-3F84-539BBD4E6F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35939" y="3868352"/>
            <a:ext cx="1884522" cy="1707500"/>
          </a:xfrm>
          <a:prstGeom prst="rect">
            <a:avLst/>
          </a:prstGeom>
          <a:noFill/>
          <a:ln>
            <a:noFill/>
          </a:ln>
        </p:spPr>
      </p:pic>
    </p:spTree>
    <p:extLst>
      <p:ext uri="{BB962C8B-B14F-4D97-AF65-F5344CB8AC3E}">
        <p14:creationId xmlns:p14="http://schemas.microsoft.com/office/powerpoint/2010/main" val="29138662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6D1CE-B8B6-F9AA-1658-EC36E42CCB0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6534E5-AC76-8B35-501D-2B4252A4E690}"/>
              </a:ext>
            </a:extLst>
          </p:cNvPr>
          <p:cNvSpPr>
            <a:spLocks noGrp="1"/>
          </p:cNvSpPr>
          <p:nvPr>
            <p:ph sz="half" idx="13"/>
          </p:nvPr>
        </p:nvSpPr>
        <p:spPr>
          <a:xfrm>
            <a:off x="628649" y="404665"/>
            <a:ext cx="7850333" cy="5171188"/>
          </a:xfrm>
          <a:noFill/>
        </p:spPr>
        <p:txBody>
          <a:bodyPr vert="horz" lIns="68580" tIns="34290" rIns="68580" bIns="34290" rtlCol="0" anchor="t">
            <a:normAutofit lnSpcReduction="10000"/>
          </a:bodyPr>
          <a:lstStyle/>
          <a:p>
            <a:r>
              <a:rPr lang="ro-RO" sz="2000" dirty="0"/>
              <a:t>Pentru a introduce conceptele de drepte paralele, axioma paralelor, perechi de unghiuri alterne interne, alterne externe, corespondente, interne de aceeași parte a secantei, externe de aceeași parte a secantei, elevii sunt provocați cu următoarea sarcină:</a:t>
            </a:r>
            <a:endParaRPr lang="en-US" sz="2000" dirty="0"/>
          </a:p>
          <a:p>
            <a:r>
              <a:rPr lang="ro-RO" sz="2000" b="1" dirty="0"/>
              <a:t>Să ne imaginăm că peste calea ferată și peste drum trece un pod transversal care taie și șinele de tren și drumul paralel cu acestea. Câte unghiuri se formează atunci când podul (secanta) taie șinele de tren și drumul (reprezentate ca două drepte paralele)? Ce puteți spune despre măsurile lor? </a:t>
            </a:r>
            <a:endParaRPr lang="en-US" sz="2000" dirty="0"/>
          </a:p>
          <a:p>
            <a:r>
              <a:rPr lang="ro-RO" sz="2000" i="1" dirty="0"/>
              <a:t>Elevii constată că se formează 8 unghiuri între pod, șinele de tren și drum. Aceștia observă că unele unghiuri sunt poziționate de aceeași parte a podului (secantei), altele alternează, iar după măsurarea unghiurilor cu ajutorul raportorului observă că unele unghiuri sunt congruente, altele sunt suplementare.</a:t>
            </a:r>
            <a:endParaRPr lang="en-US" sz="2000" dirty="0"/>
          </a:p>
        </p:txBody>
      </p:sp>
    </p:spTree>
    <p:extLst>
      <p:ext uri="{BB962C8B-B14F-4D97-AF65-F5344CB8AC3E}">
        <p14:creationId xmlns:p14="http://schemas.microsoft.com/office/powerpoint/2010/main" val="2771688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6F5E8-E009-42B8-8440-5E524CA1C369}"/>
              </a:ext>
            </a:extLst>
          </p:cNvPr>
          <p:cNvSpPr>
            <a:spLocks noGrp="1"/>
          </p:cNvSpPr>
          <p:nvPr>
            <p:ph type="title"/>
          </p:nvPr>
        </p:nvSpPr>
        <p:spPr/>
        <p:txBody>
          <a:bodyPr/>
          <a:lstStyle/>
          <a:p>
            <a:r>
              <a:rPr lang="ro-RO" sz="4400" dirty="0">
                <a:effectLst/>
                <a:latin typeface="Times New Roman" panose="02020603050405020304" pitchFamily="18" charset="0"/>
                <a:ea typeface="SimSun" panose="02010600030101010101" pitchFamily="2" charset="-122"/>
              </a:rPr>
              <a:t>Analiza activității în anul școlar 202</a:t>
            </a:r>
            <a:r>
              <a:rPr lang="en-US" sz="4400" dirty="0">
                <a:effectLst/>
                <a:latin typeface="Times New Roman" panose="02020603050405020304" pitchFamily="18" charset="0"/>
                <a:ea typeface="SimSun" panose="02010600030101010101" pitchFamily="2" charset="-122"/>
              </a:rPr>
              <a:t>4</a:t>
            </a:r>
            <a:r>
              <a:rPr lang="ro-RO" sz="4400" dirty="0">
                <a:effectLst/>
                <a:latin typeface="Times New Roman" panose="02020603050405020304" pitchFamily="18" charset="0"/>
                <a:ea typeface="SimSun" panose="02010600030101010101" pitchFamily="2" charset="-122"/>
              </a:rPr>
              <a:t>-202</a:t>
            </a:r>
            <a:r>
              <a:rPr lang="en-US" sz="4400" dirty="0">
                <a:effectLst/>
                <a:latin typeface="Times New Roman" panose="02020603050405020304" pitchFamily="18" charset="0"/>
                <a:ea typeface="SimSun" panose="02010600030101010101" pitchFamily="2" charset="-122"/>
              </a:rPr>
              <a:t>5</a:t>
            </a:r>
            <a:endParaRPr lang="en-US" dirty="0"/>
          </a:p>
        </p:txBody>
      </p:sp>
      <p:sp>
        <p:nvSpPr>
          <p:cNvPr id="3" name="Content Placeholder 2">
            <a:extLst>
              <a:ext uri="{FF2B5EF4-FFF2-40B4-BE49-F238E27FC236}">
                <a16:creationId xmlns:a16="http://schemas.microsoft.com/office/drawing/2014/main" id="{58B4BF60-3716-4B4F-8424-2AF67590219D}"/>
              </a:ext>
            </a:extLst>
          </p:cNvPr>
          <p:cNvSpPr>
            <a:spLocks noGrp="1"/>
          </p:cNvSpPr>
          <p:nvPr>
            <p:ph idx="1"/>
          </p:nvPr>
        </p:nvSpPr>
        <p:spPr>
          <a:xfrm>
            <a:off x="685800" y="1916832"/>
            <a:ext cx="7772400" cy="4191000"/>
          </a:xfrm>
        </p:spPr>
        <p:txBody>
          <a:bodyPr>
            <a:normAutofit fontScale="85000" lnSpcReduction="10000"/>
          </a:bodyPr>
          <a:lstStyle/>
          <a:p>
            <a:pPr marL="228600" algn="just"/>
            <a:r>
              <a:rPr lang="en-US" sz="2400" b="1" dirty="0">
                <a:effectLst/>
                <a:latin typeface="Times New Roman" panose="02020603050405020304" pitchFamily="18" charset="0"/>
                <a:ea typeface="SimSun" panose="02010600030101010101" pitchFamily="2" charset="-122"/>
                <a:cs typeface="Times New Roman" panose="02020603050405020304" pitchFamily="18" charset="0"/>
              </a:rPr>
              <a:t>S-au </a:t>
            </a:r>
            <a:r>
              <a:rPr lang="en-US" sz="2400" b="1" dirty="0" err="1">
                <a:effectLst/>
                <a:latin typeface="Times New Roman" panose="02020603050405020304" pitchFamily="18" charset="0"/>
                <a:ea typeface="SimSun" panose="02010600030101010101" pitchFamily="2" charset="-122"/>
                <a:cs typeface="Times New Roman" panose="02020603050405020304" pitchFamily="18" charset="0"/>
              </a:rPr>
              <a:t>realizat</a:t>
            </a:r>
            <a:r>
              <a:rPr lang="en-US" sz="24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dirty="0">
                <a:latin typeface="Times New Roman" panose="02020603050405020304" pitchFamily="18" charset="0"/>
                <a:ea typeface="SimSun" panose="02010600030101010101" pitchFamily="2" charset="-122"/>
                <a:cs typeface="Times New Roman" panose="02020603050405020304" pitchFamily="18" charset="0"/>
              </a:rPr>
              <a:t>23</a:t>
            </a:r>
            <a:r>
              <a:rPr lang="en-US" sz="2400" b="1" dirty="0">
                <a:effectLst/>
                <a:latin typeface="Times New Roman" panose="02020603050405020304" pitchFamily="18" charset="0"/>
                <a:ea typeface="SimSun" panose="02010600030101010101" pitchFamily="2" charset="-122"/>
                <a:cs typeface="Times New Roman" panose="02020603050405020304" pitchFamily="18" charset="0"/>
              </a:rPr>
              <a:t> de </a:t>
            </a:r>
            <a:r>
              <a:rPr lang="en-US" sz="2400" b="1" dirty="0" err="1">
                <a:effectLst/>
                <a:latin typeface="Times New Roman" panose="02020603050405020304" pitchFamily="18" charset="0"/>
                <a:ea typeface="SimSun" panose="02010600030101010101" pitchFamily="2" charset="-122"/>
                <a:cs typeface="Times New Roman" panose="02020603050405020304" pitchFamily="18" charset="0"/>
              </a:rPr>
              <a:t>inspecţii</a:t>
            </a:r>
            <a:r>
              <a:rPr lang="en-US" sz="2400" b="1" dirty="0">
                <a:effectLst/>
                <a:latin typeface="Times New Roman" panose="02020603050405020304" pitchFamily="18" charset="0"/>
                <a:ea typeface="SimSun" panose="02010600030101010101" pitchFamily="2" charset="-122"/>
                <a:cs typeface="Times New Roman" panose="02020603050405020304" pitchFamily="18" charset="0"/>
              </a:rPr>
              <a:t> de </a:t>
            </a:r>
            <a:r>
              <a:rPr lang="en-US" sz="2400" b="1" dirty="0" err="1">
                <a:effectLst/>
                <a:latin typeface="Times New Roman" panose="02020603050405020304" pitchFamily="18" charset="0"/>
                <a:ea typeface="SimSun" panose="02010600030101010101" pitchFamily="2" charset="-122"/>
                <a:cs typeface="Times New Roman" panose="02020603050405020304" pitchFamily="18" charset="0"/>
              </a:rPr>
              <a:t>specialitate</a:t>
            </a:r>
            <a:r>
              <a:rPr lang="en-US" sz="24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effectLst/>
                <a:latin typeface="Times New Roman" panose="02020603050405020304" pitchFamily="18" charset="0"/>
                <a:ea typeface="SimSun" panose="02010600030101010101" pitchFamily="2" charset="-122"/>
                <a:cs typeface="Times New Roman" panose="02020603050405020304" pitchFamily="18" charset="0"/>
              </a:rPr>
              <a:t>după</a:t>
            </a:r>
            <a:r>
              <a:rPr lang="en-US" sz="2400" b="1" dirty="0">
                <a:effectLst/>
                <a:latin typeface="Times New Roman" panose="02020603050405020304" pitchFamily="18" charset="0"/>
                <a:ea typeface="SimSun" panose="02010600030101010101" pitchFamily="2" charset="-122"/>
                <a:cs typeface="Times New Roman" panose="02020603050405020304" pitchFamily="18" charset="0"/>
              </a:rPr>
              <a:t> cum </a:t>
            </a:r>
            <a:r>
              <a:rPr lang="en-US" sz="2400" b="1" dirty="0" err="1">
                <a:effectLst/>
                <a:latin typeface="Times New Roman" panose="02020603050405020304" pitchFamily="18" charset="0"/>
                <a:ea typeface="SimSun" panose="02010600030101010101" pitchFamily="2" charset="-122"/>
                <a:cs typeface="Times New Roman" panose="02020603050405020304" pitchFamily="18" charset="0"/>
              </a:rPr>
              <a:t>urmează</a:t>
            </a:r>
            <a:r>
              <a:rPr lang="en-US" sz="2400" b="1" dirty="0">
                <a:effectLst/>
                <a:latin typeface="Times New Roman" panose="02020603050405020304" pitchFamily="18" charset="0"/>
                <a:ea typeface="SimSun" panose="02010600030101010101" pitchFamily="2" charset="-122"/>
                <a:cs typeface="Times New Roman" panose="02020603050405020304" pitchFamily="18" charset="0"/>
              </a:rPr>
              <a:t>:</a:t>
            </a:r>
          </a:p>
          <a:p>
            <a:pPr marL="0" indent="0" algn="just">
              <a:buNone/>
            </a:pPr>
            <a:endParaRPr lang="en-US" sz="1050" b="1" dirty="0">
              <a:latin typeface="Calibri" panose="020F0502020204030204" pitchFamily="34" charset="0"/>
              <a:ea typeface="SimSun" panose="02010600030101010101" pitchFamily="2" charset="-122"/>
              <a:cs typeface="Times New Roman" panose="02020603050405020304" pitchFamily="18" charset="0"/>
            </a:endParaRPr>
          </a:p>
          <a:p>
            <a:pPr indent="228600" algn="just"/>
            <a:r>
              <a:rPr lang="ro-RO" sz="2400" dirty="0">
                <a:effectLst/>
                <a:latin typeface="Times New Roman" panose="02020603050405020304" pitchFamily="18" charset="0"/>
                <a:ea typeface="SimSun" panose="02010600030101010101" pitchFamily="2" charset="-122"/>
                <a:cs typeface="Times New Roman" panose="02020603050405020304" pitchFamily="18" charset="0"/>
              </a:rPr>
              <a:t>Definitivat</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2025</a:t>
            </a:r>
            <a:r>
              <a:rPr lang="ro-RO" sz="2400" dirty="0">
                <a:effectLst/>
                <a:latin typeface="Times New Roman" panose="02020603050405020304" pitchFamily="18" charset="0"/>
                <a:ea typeface="SimSun" panose="02010600030101010101" pitchFamily="2" charset="-122"/>
                <a:cs typeface="Times New Roman" panose="02020603050405020304" pitchFamily="18" charset="0"/>
              </a:rPr>
              <a:t> – </a:t>
            </a:r>
            <a:r>
              <a:rPr lang="en-US" sz="2400" dirty="0">
                <a:latin typeface="Times New Roman" panose="02020603050405020304" pitchFamily="18" charset="0"/>
                <a:ea typeface="SimSun" panose="02010600030101010101" pitchFamily="2" charset="-122"/>
                <a:cs typeface="Times New Roman" panose="02020603050405020304" pitchFamily="18" charset="0"/>
              </a:rPr>
              <a:t>8</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pPr indent="228600" algn="just"/>
            <a:r>
              <a:rPr lang="ro-RO" sz="2400" dirty="0">
                <a:effectLst/>
                <a:latin typeface="Times New Roman" panose="02020603050405020304" pitchFamily="18" charset="0"/>
                <a:ea typeface="SimSun" panose="02010600030101010101" pitchFamily="2" charset="-122"/>
                <a:cs typeface="Times New Roman" panose="02020603050405020304" pitchFamily="18" charset="0"/>
              </a:rPr>
              <a:t>Gradul II 202</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5</a:t>
            </a:r>
            <a:r>
              <a:rPr lang="ro-RO" sz="2400" dirty="0">
                <a:effectLst/>
                <a:latin typeface="Times New Roman" panose="02020603050405020304" pitchFamily="18" charset="0"/>
                <a:ea typeface="SimSun" panose="02010600030101010101" pitchFamily="2" charset="-122"/>
                <a:cs typeface="Times New Roman" panose="02020603050405020304" pitchFamily="18" charset="0"/>
              </a:rPr>
              <a:t> - </a:t>
            </a:r>
            <a:r>
              <a:rPr lang="en-US" sz="2400" dirty="0">
                <a:latin typeface="Times New Roman" panose="02020603050405020304" pitchFamily="18" charset="0"/>
                <a:ea typeface="SimSun" panose="02010600030101010101" pitchFamily="2" charset="-122"/>
                <a:cs typeface="Times New Roman" panose="02020603050405020304" pitchFamily="18" charset="0"/>
              </a:rPr>
              <a:t>2</a:t>
            </a:r>
            <a:endParaRPr lang="en-US" sz="2400" dirty="0">
              <a:effectLst/>
              <a:latin typeface="Calibri" panose="020F0502020204030204" pitchFamily="34" charset="0"/>
              <a:ea typeface="SimSun" panose="02010600030101010101" pitchFamily="2" charset="-122"/>
              <a:cs typeface="Times New Roman" panose="02020603050405020304" pitchFamily="18" charset="0"/>
            </a:endParaRPr>
          </a:p>
          <a:p>
            <a:pPr indent="228600" algn="just"/>
            <a:r>
              <a:rPr lang="ro-RO" sz="2400" dirty="0">
                <a:effectLst/>
                <a:latin typeface="Times New Roman" panose="02020603050405020304" pitchFamily="18" charset="0"/>
                <a:ea typeface="SimSun" panose="02010600030101010101" pitchFamily="2" charset="-122"/>
                <a:cs typeface="Times New Roman" panose="02020603050405020304" pitchFamily="18" charset="0"/>
              </a:rPr>
              <a:t>Gradul II 202</a:t>
            </a:r>
            <a:r>
              <a:rPr lang="en-US" sz="2400" dirty="0">
                <a:latin typeface="Times New Roman" panose="02020603050405020304" pitchFamily="18" charset="0"/>
                <a:ea typeface="SimSun" panose="02010600030101010101" pitchFamily="2" charset="-122"/>
                <a:cs typeface="Times New Roman" panose="02020603050405020304" pitchFamily="18" charset="0"/>
              </a:rPr>
              <a:t>6</a:t>
            </a:r>
            <a:r>
              <a:rPr lang="ro-RO" sz="2400" dirty="0">
                <a:effectLst/>
                <a:latin typeface="Times New Roman" panose="02020603050405020304" pitchFamily="18" charset="0"/>
                <a:ea typeface="SimSun" panose="02010600030101010101" pitchFamily="2" charset="-122"/>
                <a:cs typeface="Times New Roman" panose="02020603050405020304" pitchFamily="18" charset="0"/>
              </a:rPr>
              <a:t> - </a:t>
            </a:r>
            <a:r>
              <a:rPr lang="en-US" sz="2400" dirty="0">
                <a:latin typeface="Times New Roman" panose="02020603050405020304" pitchFamily="18" charset="0"/>
                <a:ea typeface="SimSun" panose="02010600030101010101" pitchFamily="2" charset="-122"/>
                <a:cs typeface="Times New Roman" panose="02020603050405020304" pitchFamily="18" charset="0"/>
              </a:rPr>
              <a:t>4</a:t>
            </a:r>
            <a:endParaRPr lang="en-US" sz="2400" dirty="0">
              <a:effectLst/>
              <a:latin typeface="Calibri" panose="020F0502020204030204" pitchFamily="34" charset="0"/>
              <a:ea typeface="SimSun" panose="02010600030101010101" pitchFamily="2" charset="-122"/>
              <a:cs typeface="Times New Roman" panose="02020603050405020304" pitchFamily="18" charset="0"/>
            </a:endParaRPr>
          </a:p>
          <a:p>
            <a:pPr indent="228600" algn="just"/>
            <a:r>
              <a:rPr lang="ro-RO" sz="2400" dirty="0">
                <a:effectLst/>
                <a:latin typeface="Times New Roman" panose="02020603050405020304" pitchFamily="18" charset="0"/>
                <a:ea typeface="SimSun" panose="02010600030101010101" pitchFamily="2" charset="-122"/>
                <a:cs typeface="Times New Roman" panose="02020603050405020304" pitchFamily="18" charset="0"/>
              </a:rPr>
              <a:t>Gradul II 202</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7</a:t>
            </a:r>
            <a:r>
              <a:rPr lang="ro-RO" sz="2400" dirty="0">
                <a:effectLst/>
                <a:latin typeface="Times New Roman" panose="02020603050405020304" pitchFamily="18" charset="0"/>
                <a:ea typeface="SimSun" panose="02010600030101010101" pitchFamily="2" charset="-122"/>
                <a:cs typeface="Times New Roman" panose="02020603050405020304" pitchFamily="18" charset="0"/>
              </a:rPr>
              <a:t> – </a:t>
            </a:r>
            <a:r>
              <a:rPr lang="en-US" sz="2400" dirty="0">
                <a:latin typeface="Times New Roman" panose="02020603050405020304" pitchFamily="18" charset="0"/>
                <a:ea typeface="SimSun" panose="02010600030101010101" pitchFamily="2" charset="-122"/>
                <a:cs typeface="Times New Roman" panose="02020603050405020304" pitchFamily="18" charset="0"/>
              </a:rPr>
              <a:t>3</a:t>
            </a:r>
            <a:endParaRPr lang="en-US" sz="2400" dirty="0">
              <a:effectLst/>
              <a:latin typeface="Calibri" panose="020F0502020204030204" pitchFamily="34" charset="0"/>
              <a:ea typeface="SimSun" panose="02010600030101010101" pitchFamily="2" charset="-122"/>
              <a:cs typeface="Times New Roman" panose="02020603050405020304" pitchFamily="18" charset="0"/>
            </a:endParaRPr>
          </a:p>
          <a:p>
            <a:pPr indent="228600" algn="just"/>
            <a:r>
              <a:rPr lang="ro-RO" sz="2400" dirty="0">
                <a:effectLst/>
                <a:latin typeface="Times New Roman" panose="02020603050405020304" pitchFamily="18" charset="0"/>
                <a:ea typeface="SimSun" panose="02010600030101010101" pitchFamily="2" charset="-122"/>
                <a:cs typeface="Times New Roman" panose="02020603050405020304" pitchFamily="18" charset="0"/>
              </a:rPr>
              <a:t>Gradul I 202</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5</a:t>
            </a:r>
            <a:r>
              <a:rPr lang="ro-RO" sz="2400" dirty="0">
                <a:effectLst/>
                <a:latin typeface="Times New Roman" panose="02020603050405020304" pitchFamily="18" charset="0"/>
                <a:ea typeface="SimSun" panose="02010600030101010101" pitchFamily="2" charset="-122"/>
                <a:cs typeface="Times New Roman" panose="02020603050405020304" pitchFamily="18" charset="0"/>
              </a:rPr>
              <a:t> - </a:t>
            </a:r>
            <a:r>
              <a:rPr lang="en-US" sz="2400" dirty="0">
                <a:latin typeface="Times New Roman" panose="02020603050405020304" pitchFamily="18" charset="0"/>
                <a:ea typeface="SimSun" panose="02010600030101010101" pitchFamily="2" charset="-122"/>
                <a:cs typeface="Times New Roman" panose="02020603050405020304" pitchFamily="18" charset="0"/>
              </a:rPr>
              <a:t>2</a:t>
            </a:r>
            <a:endParaRPr lang="en-US" sz="2400" dirty="0">
              <a:effectLst/>
              <a:latin typeface="Calibri" panose="020F0502020204030204" pitchFamily="34" charset="0"/>
              <a:ea typeface="SimSun" panose="02010600030101010101" pitchFamily="2" charset="-122"/>
              <a:cs typeface="Times New Roman" panose="02020603050405020304" pitchFamily="18" charset="0"/>
            </a:endParaRPr>
          </a:p>
          <a:p>
            <a:pPr indent="228600" algn="just"/>
            <a:r>
              <a:rPr lang="ro-RO" sz="2400" dirty="0">
                <a:effectLst/>
                <a:latin typeface="Times New Roman" panose="02020603050405020304" pitchFamily="18" charset="0"/>
                <a:ea typeface="SimSun" panose="02010600030101010101" pitchFamily="2" charset="-122"/>
                <a:cs typeface="Times New Roman" panose="02020603050405020304" pitchFamily="18" charset="0"/>
              </a:rPr>
              <a:t>Gradul I 202</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6</a:t>
            </a:r>
            <a:r>
              <a:rPr lang="ro-RO" sz="2400" dirty="0">
                <a:effectLst/>
                <a:latin typeface="Times New Roman" panose="02020603050405020304" pitchFamily="18" charset="0"/>
                <a:ea typeface="SimSun" panose="02010600030101010101" pitchFamily="2" charset="-122"/>
                <a:cs typeface="Times New Roman" panose="02020603050405020304" pitchFamily="18" charset="0"/>
              </a:rPr>
              <a:t> - </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1</a:t>
            </a:r>
            <a:endParaRPr lang="en-US" sz="2400" dirty="0">
              <a:effectLst/>
              <a:latin typeface="Calibri" panose="020F0502020204030204" pitchFamily="34" charset="0"/>
              <a:ea typeface="SimSun" panose="02010600030101010101" pitchFamily="2" charset="-122"/>
              <a:cs typeface="Times New Roman" panose="02020603050405020304" pitchFamily="18" charset="0"/>
            </a:endParaRPr>
          </a:p>
          <a:p>
            <a:pPr indent="228600" algn="just"/>
            <a:r>
              <a:rPr lang="ro-RO" sz="2400" dirty="0">
                <a:effectLst/>
                <a:latin typeface="Times New Roman" panose="02020603050405020304" pitchFamily="18" charset="0"/>
                <a:ea typeface="SimSun" panose="02010600030101010101" pitchFamily="2" charset="-122"/>
                <a:cs typeface="Times New Roman" panose="02020603050405020304" pitchFamily="18" charset="0"/>
              </a:rPr>
              <a:t>Gradul I 202</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8</a:t>
            </a:r>
            <a:r>
              <a:rPr lang="ro-RO" sz="2400" dirty="0">
                <a:effectLst/>
                <a:latin typeface="Times New Roman" panose="02020603050405020304" pitchFamily="18" charset="0"/>
                <a:ea typeface="SimSun" panose="02010600030101010101" pitchFamily="2" charset="-122"/>
                <a:cs typeface="Times New Roman" panose="02020603050405020304" pitchFamily="18" charset="0"/>
              </a:rPr>
              <a:t> - </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3</a:t>
            </a:r>
            <a:endParaRPr lang="en-US" sz="2400" dirty="0">
              <a:effectLst/>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Tree>
    <p:extLst>
      <p:ext uri="{BB962C8B-B14F-4D97-AF65-F5344CB8AC3E}">
        <p14:creationId xmlns:p14="http://schemas.microsoft.com/office/powerpoint/2010/main" val="36302763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41F8C-9680-73DB-8646-452F4AA4743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C0C4EA-B56A-375B-E3C9-8071DBD1683B}"/>
              </a:ext>
            </a:extLst>
          </p:cNvPr>
          <p:cNvSpPr>
            <a:spLocks noGrp="1"/>
          </p:cNvSpPr>
          <p:nvPr>
            <p:ph sz="half" idx="1"/>
          </p:nvPr>
        </p:nvSpPr>
        <p:spPr>
          <a:xfrm>
            <a:off x="628650" y="1498805"/>
            <a:ext cx="7190961" cy="3950924"/>
          </a:xfrm>
          <a:noFill/>
        </p:spPr>
        <p:txBody>
          <a:bodyPr>
            <a:normAutofit/>
          </a:bodyPr>
          <a:lstStyle/>
          <a:p>
            <a:pPr>
              <a:lnSpc>
                <a:spcPct val="100000"/>
              </a:lnSpc>
            </a:pPr>
            <a:r>
              <a:rPr lang="ro-RO" b="1" dirty="0"/>
              <a:t> </a:t>
            </a:r>
            <a:r>
              <a:rPr lang="ro-RO" sz="2100" dirty="0"/>
              <a:t>”Utilizând această metodă, nu schimbăm matematica, ci adaptăm modalitatea de predare a acesteia la nevoile copilului din 2025, cu preocupările lui, cu ceea ce știe el din mediul înconjurător, cu viața lui reală din 2025.</a:t>
            </a:r>
            <a:endParaRPr lang="en-US" sz="2100" dirty="0"/>
          </a:p>
          <a:p>
            <a:pPr algn="just">
              <a:lnSpc>
                <a:spcPct val="110000"/>
              </a:lnSpc>
            </a:pPr>
            <a:r>
              <a:rPr lang="ro-RO" sz="2100" dirty="0"/>
              <a:t>Responsabilitatea mea, ca profesor, este să fac matematica accesibilă copilului din fața mea. În momentul în care reușim să formulăm o problemă practică, o problemă pe care copilul o vede în natură sau în lumea din jurul lui, deja el începe să caute posibilități de rezolvare.”</a:t>
            </a:r>
            <a:endParaRPr lang="en-US" sz="2100" dirty="0"/>
          </a:p>
          <a:p>
            <a:pPr algn="r"/>
            <a:r>
              <a:rPr lang="ro-RO" i="1" dirty="0"/>
              <a:t>Mihai Fârtat, formator în cadrul programului </a:t>
            </a:r>
            <a:r>
              <a:rPr lang="ro-RO" b="1" i="1" u="sng" dirty="0">
                <a:hlinkClick r:id="rId3"/>
              </a:rPr>
              <a:t>#MatematicaAltfel</a:t>
            </a:r>
            <a:endParaRPr lang="en-US" dirty="0"/>
          </a:p>
          <a:p>
            <a:pPr lvl="1"/>
            <a:endParaRPr lang="en-US" dirty="0"/>
          </a:p>
        </p:txBody>
      </p:sp>
    </p:spTree>
    <p:extLst>
      <p:ext uri="{BB962C8B-B14F-4D97-AF65-F5344CB8AC3E}">
        <p14:creationId xmlns:p14="http://schemas.microsoft.com/office/powerpoint/2010/main" val="19731209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2D8A8-11D7-F6DA-F0D8-EE9A45DF15F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0F51A2-8058-9663-A94F-EA33F4D86819}"/>
              </a:ext>
            </a:extLst>
          </p:cNvPr>
          <p:cNvSpPr>
            <a:spLocks noGrp="1"/>
          </p:cNvSpPr>
          <p:nvPr>
            <p:ph sz="half" idx="1"/>
          </p:nvPr>
        </p:nvSpPr>
        <p:spPr>
          <a:xfrm>
            <a:off x="628650" y="1358696"/>
            <a:ext cx="7190961" cy="4091034"/>
          </a:xfrm>
          <a:noFill/>
        </p:spPr>
        <p:txBody>
          <a:bodyPr>
            <a:normAutofit fontScale="25000" lnSpcReduction="20000"/>
          </a:bodyPr>
          <a:lstStyle/>
          <a:p>
            <a:pPr>
              <a:lnSpc>
                <a:spcPct val="120000"/>
              </a:lnSpc>
            </a:pPr>
            <a:r>
              <a:rPr lang="ro-RO" b="1" dirty="0"/>
              <a:t> </a:t>
            </a:r>
            <a:r>
              <a:rPr lang="ro-RO" sz="7200" dirty="0"/>
              <a:t>”Practicile vechi, centrate pe conținuturi, nu pe competențe, par mai comode pentru profesor. Profesorul își cunoaște materia, el știe ce anume trebuie să transmită, transmite, apoi notează și cam asta e. Însă elevii săi pot ajunge să se plictisească, devin mult mai puțin dispuși să învețe, se creează tot felul de probleme în interacțiunea dintre ei și profesor. Deși investigația cere o pregătire mai atentă a orelor și solicită mai mult timp, pe termen lung beneficiile sunt mai mari. </a:t>
            </a:r>
            <a:endParaRPr lang="en-US" sz="7200" dirty="0"/>
          </a:p>
          <a:p>
            <a:pPr algn="just">
              <a:lnSpc>
                <a:spcPct val="120000"/>
              </a:lnSpc>
            </a:pPr>
            <a:r>
              <a:rPr lang="ro-RO" sz="7200" dirty="0"/>
              <a:t>Utilizarea acestei metode duce la o muncă susținută la început, dar, în timp, tu îți poți realiza un kit propriu, prin care să le dezvolți competențele elevilor. Desigur, mai schimbi, mai adaugi; faci asta mereu… Pe de altă parte, e cu totul altceva când clasa e cu tine. Când elevii participă, timpul trece ușor și nu pleci de la serviciu împovărat, pleci zâmbind.”</a:t>
            </a:r>
            <a:endParaRPr lang="en-US" sz="7200" dirty="0"/>
          </a:p>
          <a:p>
            <a:pPr algn="r"/>
            <a:r>
              <a:rPr lang="ro-RO" sz="6000" i="1" dirty="0"/>
              <a:t>Laurențiu Badea, formator în cadrul programului </a:t>
            </a:r>
            <a:r>
              <a:rPr lang="ro-RO" sz="6000" b="1" i="1" u="sng" dirty="0">
                <a:hlinkClick r:id="rId3"/>
              </a:rPr>
              <a:t>#MatematicaAltfel</a:t>
            </a:r>
            <a:endParaRPr lang="en-US" sz="6000" dirty="0"/>
          </a:p>
          <a:p>
            <a:pPr lvl="1"/>
            <a:endParaRPr lang="en-US" dirty="0"/>
          </a:p>
        </p:txBody>
      </p:sp>
    </p:spTree>
    <p:extLst>
      <p:ext uri="{BB962C8B-B14F-4D97-AF65-F5344CB8AC3E}">
        <p14:creationId xmlns:p14="http://schemas.microsoft.com/office/powerpoint/2010/main" val="16615669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7541D-CB59-9E6A-2F8B-0603FAC2DEB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315E03-2B0D-3C2A-F8EF-8A402B356724}"/>
              </a:ext>
            </a:extLst>
          </p:cNvPr>
          <p:cNvSpPr>
            <a:spLocks noGrp="1"/>
          </p:cNvSpPr>
          <p:nvPr>
            <p:ph sz="half" idx="1"/>
          </p:nvPr>
        </p:nvSpPr>
        <p:spPr>
          <a:xfrm>
            <a:off x="628650" y="1432437"/>
            <a:ext cx="7190961" cy="4017292"/>
          </a:xfrm>
          <a:noFill/>
        </p:spPr>
        <p:txBody>
          <a:bodyPr>
            <a:normAutofit fontScale="25000" lnSpcReduction="20000"/>
          </a:bodyPr>
          <a:lstStyle/>
          <a:p>
            <a:pPr algn="just">
              <a:lnSpc>
                <a:spcPct val="120000"/>
              </a:lnSpc>
            </a:pPr>
            <a:r>
              <a:rPr lang="ro-RO" b="1" dirty="0"/>
              <a:t> </a:t>
            </a:r>
            <a:r>
              <a:rPr lang="ro-RO" sz="7200" dirty="0"/>
              <a:t>”Nouă, profesorilor de matematică, ni s-a predat într-un anumit fel și cred că la momentul actual aceste metode nu mai au eficiență. Nu știu dacă au avut vreodată, însă noi am fost obișnuiți să predăm folosind metodele tradiționale, iar până acum mulți elevi nu participau activ la ore. Erau prezenți pentru că „așa trebuia”, le ofeream niște informații, dar ei nu reușeau să găsească rostul acestor informații sau nu vedeau cum le-ar putea folosi în viitor. Lucrurile se schimbă și acum există o nouă perspectivă. Îl învăț pe elev să caute o informație relevantă, să o selecteze din mai multe informații pe care le găsește, să le analizeze. Faptul că el se implică activ în lecție și că are satisfacția că a descoperit ceva contribuie la o învățare mai profundă. Elevul devine conștient de ceea ce face în ora respectivă și de faptul că acest lucru îi va folosi mai târziu.”</a:t>
            </a:r>
            <a:endParaRPr lang="en-US" sz="7200" dirty="0"/>
          </a:p>
          <a:p>
            <a:pPr algn="r"/>
            <a:r>
              <a:rPr lang="ro-RO" sz="6000" i="1" dirty="0"/>
              <a:t>Aida Andreea Grecu</a:t>
            </a:r>
            <a:r>
              <a:rPr lang="en-US" sz="6000" i="1" dirty="0"/>
              <a:t>,</a:t>
            </a:r>
            <a:r>
              <a:rPr lang="ro-RO" sz="6000" i="1" dirty="0"/>
              <a:t> formator în cadrul programului </a:t>
            </a:r>
            <a:r>
              <a:rPr lang="ro-RO" sz="6000" b="1" i="1" u="sng" dirty="0">
                <a:hlinkClick r:id="rId3"/>
              </a:rPr>
              <a:t>#MatematicaAltfel</a:t>
            </a:r>
            <a:endParaRPr lang="en-US" sz="6000" dirty="0"/>
          </a:p>
          <a:p>
            <a:pPr lvl="1"/>
            <a:endParaRPr lang="en-US" dirty="0"/>
          </a:p>
        </p:txBody>
      </p:sp>
    </p:spTree>
    <p:extLst>
      <p:ext uri="{BB962C8B-B14F-4D97-AF65-F5344CB8AC3E}">
        <p14:creationId xmlns:p14="http://schemas.microsoft.com/office/powerpoint/2010/main" val="36859778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3920C-23FF-4EA5-A402-395A59DF10CE}"/>
              </a:ext>
            </a:extLst>
          </p:cNvPr>
          <p:cNvSpPr>
            <a:spLocks noGrp="1"/>
          </p:cNvSpPr>
          <p:nvPr>
            <p:ph type="title"/>
          </p:nvPr>
        </p:nvSpPr>
        <p:spPr>
          <a:xfrm>
            <a:off x="857250" y="305377"/>
            <a:ext cx="7429499" cy="1478570"/>
          </a:xfrm>
        </p:spPr>
        <p:txBody>
          <a:bodyPr/>
          <a:lstStyle/>
          <a:p>
            <a:pPr marL="1587" indent="0">
              <a:lnSpc>
                <a:spcPct val="90000"/>
              </a:lnSpc>
              <a:spcBef>
                <a:spcPts val="1200"/>
              </a:spcBef>
              <a:spcAft>
                <a:spcPts val="600"/>
              </a:spcAft>
              <a:buSzPct val="100000"/>
              <a:buNone/>
              <a:tabLst>
                <a:tab pos="273050" algn="l"/>
                <a:tab pos="1187450" algn="l"/>
                <a:tab pos="2101850" algn="l"/>
                <a:tab pos="3016250" algn="l"/>
                <a:tab pos="3930650" algn="l"/>
                <a:tab pos="4845050" algn="l"/>
                <a:tab pos="5759450" algn="l"/>
                <a:tab pos="6673850" algn="l"/>
                <a:tab pos="7588250" algn="l"/>
                <a:tab pos="8502650" algn="l"/>
                <a:tab pos="9417050" algn="l"/>
                <a:tab pos="10331450" algn="l"/>
              </a:tabLst>
              <a:defRPr/>
            </a:pPr>
            <a:r>
              <a:rPr lang="en-US" b="1" dirty="0" err="1">
                <a:latin typeface="Times New Roman" panose="02020603050405020304" pitchFamily="18" charset="0"/>
                <a:ea typeface="SimSun" panose="02010600030101010101" pitchFamily="2" charset="-122"/>
                <a:cs typeface="Times New Roman" panose="02020603050405020304" pitchFamily="18" charset="0"/>
              </a:rPr>
              <a:t>Planificarea</a:t>
            </a:r>
            <a:r>
              <a:rPr lang="en-US" b="1" dirty="0">
                <a:latin typeface="Times New Roman" panose="02020603050405020304" pitchFamily="18" charset="0"/>
                <a:ea typeface="SimSun" panose="02010600030101010101" pitchFamily="2" charset="-122"/>
                <a:cs typeface="Times New Roman" panose="02020603050405020304" pitchFamily="18" charset="0"/>
              </a:rPr>
              <a:t> </a:t>
            </a:r>
            <a:r>
              <a:rPr lang="ro-RO" b="1" dirty="0">
                <a:latin typeface="Times New Roman" panose="02020603050405020304" pitchFamily="18" charset="0"/>
                <a:ea typeface="SimSun" panose="02010600030101010101" pitchFamily="2" charset="-122"/>
                <a:cs typeface="Times New Roman" panose="02020603050405020304" pitchFamily="18" charset="0"/>
              </a:rPr>
              <a:t>și proiectarea didactică</a:t>
            </a:r>
          </a:p>
        </p:txBody>
      </p:sp>
      <p:sp>
        <p:nvSpPr>
          <p:cNvPr id="3" name="Content Placeholder 2">
            <a:extLst>
              <a:ext uri="{FF2B5EF4-FFF2-40B4-BE49-F238E27FC236}">
                <a16:creationId xmlns:a16="http://schemas.microsoft.com/office/drawing/2014/main" id="{D7B3AF1E-BDCF-423D-A709-911ECAE12108}"/>
              </a:ext>
            </a:extLst>
          </p:cNvPr>
          <p:cNvSpPr>
            <a:spLocks noGrp="1"/>
          </p:cNvSpPr>
          <p:nvPr>
            <p:ph idx="1"/>
          </p:nvPr>
        </p:nvSpPr>
        <p:spPr>
          <a:xfrm>
            <a:off x="540667" y="1728087"/>
            <a:ext cx="8062664" cy="4824536"/>
          </a:xfrm>
        </p:spPr>
        <p:txBody>
          <a:bodyPr>
            <a:normAutofit fontScale="92500" lnSpcReduction="20000"/>
          </a:bodyPr>
          <a:lstStyle/>
          <a:p>
            <a:pPr marL="1587" indent="0" algn="just">
              <a:lnSpc>
                <a:spcPct val="90000"/>
              </a:lnSpc>
              <a:spcBef>
                <a:spcPts val="1200"/>
              </a:spcBef>
              <a:spcAft>
                <a:spcPts val="600"/>
              </a:spcAft>
              <a:buSzPct val="100000"/>
              <a:buNone/>
              <a:tabLst>
                <a:tab pos="273050" algn="l"/>
                <a:tab pos="1187450" algn="l"/>
                <a:tab pos="2101850" algn="l"/>
                <a:tab pos="3016250" algn="l"/>
                <a:tab pos="3930650" algn="l"/>
                <a:tab pos="4845050" algn="l"/>
                <a:tab pos="5759450" algn="l"/>
                <a:tab pos="6673850" algn="l"/>
                <a:tab pos="7588250" algn="l"/>
                <a:tab pos="8502650" algn="l"/>
                <a:tab pos="9417050" algn="l"/>
                <a:tab pos="10331450" algn="l"/>
              </a:tabLst>
              <a:defRPr/>
            </a:pPr>
            <a:r>
              <a:rPr lang="ro-RO" sz="2400" b="1" dirty="0">
                <a:latin typeface="Times New Roman" panose="02020603050405020304" pitchFamily="18" charset="0"/>
                <a:cs typeface="Times New Roman" panose="02020603050405020304" pitchFamily="18" charset="0"/>
              </a:rPr>
              <a:t>Planificarea calendaristică – document proiectiv</a:t>
            </a:r>
            <a:endParaRPr lang="en-US" sz="2400" b="1" dirty="0">
              <a:latin typeface="Times New Roman" panose="02020603050405020304" pitchFamily="18" charset="0"/>
              <a:cs typeface="Times New Roman" panose="02020603050405020304" pitchFamily="18" charset="0"/>
            </a:endParaRPr>
          </a:p>
          <a:p>
            <a:pPr marL="0" indent="357188" algn="just">
              <a:spcBef>
                <a:spcPts val="0"/>
              </a:spcBef>
              <a:buSzPct val="100000"/>
              <a:buNone/>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ro-RO" sz="2400" dirty="0">
                <a:latin typeface="Times New Roman" panose="02020603050405020304" pitchFamily="18" charset="0"/>
                <a:cs typeface="Times New Roman" panose="02020603050405020304" pitchFamily="18" charset="0"/>
              </a:rPr>
              <a:t>Planificarea calendaristică reprezintă un document proiectiv, necesar realizării </a:t>
            </a:r>
            <a:r>
              <a:rPr lang="ro-RO" sz="2400" dirty="0" err="1">
                <a:latin typeface="Times New Roman" panose="02020603050405020304" pitchFamily="18" charset="0"/>
                <a:cs typeface="Times New Roman" panose="02020603050405020304" pitchFamily="18" charset="0"/>
              </a:rPr>
              <a:t>activităţilor</a:t>
            </a:r>
            <a:r>
              <a:rPr lang="ro-RO" sz="2400" dirty="0">
                <a:latin typeface="Times New Roman" panose="02020603050405020304" pitchFamily="18" charset="0"/>
                <a:cs typeface="Times New Roman" panose="02020603050405020304" pitchFamily="18" charset="0"/>
              </a:rPr>
              <a:t> didactice care permite asocierea, într-un mod personalizat, a elementelor programei (</a:t>
            </a:r>
            <a:r>
              <a:rPr lang="ro-RO" sz="2400" dirty="0" err="1">
                <a:latin typeface="Times New Roman" panose="02020603050405020304" pitchFamily="18" charset="0"/>
                <a:cs typeface="Times New Roman" panose="02020603050405020304" pitchFamily="18" charset="0"/>
              </a:rPr>
              <a:t>competenţe</a:t>
            </a:r>
            <a:r>
              <a:rPr lang="ro-RO" sz="2400" dirty="0">
                <a:latin typeface="Times New Roman" panose="02020603050405020304" pitchFamily="18" charset="0"/>
                <a:cs typeface="Times New Roman" panose="02020603050405020304" pitchFamily="18" charset="0"/>
              </a:rPr>
              <a:t> specifice </a:t>
            </a:r>
            <a:r>
              <a:rPr lang="ro-RO" sz="2400" dirty="0" err="1">
                <a:latin typeface="Times New Roman" panose="02020603050405020304" pitchFamily="18" charset="0"/>
                <a:cs typeface="Times New Roman" panose="02020603050405020304" pitchFamily="18" charset="0"/>
              </a:rPr>
              <a:t>şi</a:t>
            </a:r>
            <a:r>
              <a:rPr lang="ro-RO" sz="2400" dirty="0">
                <a:latin typeface="Times New Roman" panose="02020603050405020304" pitchFamily="18" charset="0"/>
                <a:cs typeface="Times New Roman" panose="02020603050405020304" pitchFamily="18" charset="0"/>
              </a:rPr>
              <a:t> </a:t>
            </a:r>
            <a:r>
              <a:rPr lang="ro-RO" sz="2400" dirty="0" err="1">
                <a:latin typeface="Times New Roman" panose="02020603050405020304" pitchFamily="18" charset="0"/>
                <a:cs typeface="Times New Roman" panose="02020603050405020304" pitchFamily="18" charset="0"/>
              </a:rPr>
              <a:t>conţinuturi</a:t>
            </a:r>
            <a:r>
              <a:rPr lang="ro-RO" sz="2400" dirty="0">
                <a:latin typeface="Times New Roman" panose="02020603050405020304" pitchFamily="18" charset="0"/>
                <a:cs typeface="Times New Roman" panose="02020603050405020304" pitchFamily="18" charset="0"/>
              </a:rPr>
              <a:t>), în cadrul </a:t>
            </a:r>
            <a:r>
              <a:rPr lang="ro-RO" sz="2400" dirty="0" err="1">
                <a:latin typeface="Times New Roman" panose="02020603050405020304" pitchFamily="18" charset="0"/>
                <a:cs typeface="Times New Roman" panose="02020603050405020304" pitchFamily="18" charset="0"/>
              </a:rPr>
              <a:t>unităţilor</a:t>
            </a:r>
            <a:r>
              <a:rPr lang="ro-RO" sz="2400" dirty="0">
                <a:latin typeface="Times New Roman" panose="02020603050405020304" pitchFamily="18" charset="0"/>
                <a:cs typeface="Times New Roman" panose="02020603050405020304" pitchFamily="18" charset="0"/>
              </a:rPr>
              <a:t> de </a:t>
            </a:r>
            <a:r>
              <a:rPr lang="ro-RO" sz="2400" dirty="0" err="1">
                <a:latin typeface="Times New Roman" panose="02020603050405020304" pitchFamily="18" charset="0"/>
                <a:cs typeface="Times New Roman" panose="02020603050405020304" pitchFamily="18" charset="0"/>
              </a:rPr>
              <a:t>învăţare</a:t>
            </a:r>
            <a:r>
              <a:rPr lang="ro-RO" sz="2400" dirty="0">
                <a:latin typeface="Times New Roman" panose="02020603050405020304" pitchFamily="18" charset="0"/>
                <a:cs typeface="Times New Roman" panose="02020603050405020304" pitchFamily="18" charset="0"/>
              </a:rPr>
              <a:t>. Acestora le sunt alocate </a:t>
            </a:r>
            <a:r>
              <a:rPr lang="ro-RO" sz="2400" dirty="0" err="1">
                <a:latin typeface="Times New Roman" panose="02020603050405020304" pitchFamily="18" charset="0"/>
                <a:cs typeface="Times New Roman" panose="02020603050405020304" pitchFamily="18" charset="0"/>
              </a:rPr>
              <a:t>unităţi</a:t>
            </a:r>
            <a:r>
              <a:rPr lang="ro-RO" sz="2400" dirty="0">
                <a:latin typeface="Times New Roman" panose="02020603050405020304" pitchFamily="18" charset="0"/>
                <a:cs typeface="Times New Roman" panose="02020603050405020304" pitchFamily="18" charset="0"/>
              </a:rPr>
              <a:t> de timp (număr de ore </a:t>
            </a:r>
            <a:r>
              <a:rPr lang="ro-RO" sz="2400" dirty="0" err="1">
                <a:latin typeface="Times New Roman" panose="02020603050405020304" pitchFamily="18" charset="0"/>
                <a:cs typeface="Times New Roman" panose="02020603050405020304" pitchFamily="18" charset="0"/>
              </a:rPr>
              <a:t>şi</a:t>
            </a:r>
            <a:r>
              <a:rPr lang="ro-RO" sz="2400" dirty="0">
                <a:latin typeface="Times New Roman" panose="02020603050405020304" pitchFamily="18" charset="0"/>
                <a:cs typeface="Times New Roman" panose="02020603050405020304" pitchFamily="18" charset="0"/>
              </a:rPr>
              <a:t> săptămâni) considerate ca optime de către cadrul didactic, pe parcursul unui an </a:t>
            </a:r>
            <a:r>
              <a:rPr lang="ro-RO" sz="2400" dirty="0" err="1">
                <a:latin typeface="Times New Roman" panose="02020603050405020304" pitchFamily="18" charset="0"/>
                <a:cs typeface="Times New Roman" panose="02020603050405020304" pitchFamily="18" charset="0"/>
              </a:rPr>
              <a:t>şcolar</a:t>
            </a:r>
            <a:r>
              <a:rPr lang="en-US" sz="2400" dirty="0">
                <a:latin typeface="Times New Roman" panose="02020603050405020304" pitchFamily="18" charset="0"/>
                <a:cs typeface="Times New Roman" panose="02020603050405020304" pitchFamily="18" charset="0"/>
              </a:rPr>
              <a:t>.</a:t>
            </a:r>
          </a:p>
          <a:p>
            <a:r>
              <a:rPr lang="en-US" b="1" i="1" dirty="0">
                <a:latin typeface="Times New Roman" panose="02020603050405020304" pitchFamily="18" charset="0"/>
                <a:cs typeface="Times New Roman" panose="02020603050405020304" pitchFamily="18" charset="0"/>
              </a:rPr>
              <a:t>Se </a:t>
            </a:r>
            <a:r>
              <a:rPr lang="en-US" b="1" i="1" dirty="0" err="1">
                <a:latin typeface="Times New Roman" panose="02020603050405020304" pitchFamily="18" charset="0"/>
                <a:cs typeface="Times New Roman" panose="02020603050405020304" pitchFamily="18" charset="0"/>
              </a:rPr>
              <a:t>va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avea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în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vedere</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Instrucțiunea</a:t>
            </a:r>
            <a:r>
              <a:rPr lang="en-US" b="1" i="1" dirty="0">
                <a:latin typeface="Times New Roman" panose="02020603050405020304" pitchFamily="18" charset="0"/>
                <a:cs typeface="Times New Roman" panose="02020603050405020304" pitchFamily="18" charset="0"/>
              </a:rPr>
              <a:t> nr.8 a MEC din 01.09.2025 </a:t>
            </a:r>
            <a:r>
              <a:rPr lang="en-US" b="1" i="1" dirty="0" err="1">
                <a:latin typeface="Times New Roman" panose="02020603050405020304" pitchFamily="18" charset="0"/>
                <a:cs typeface="Times New Roman" panose="02020603050405020304" pitchFamily="18" charset="0"/>
              </a:rPr>
              <a:t>privind</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alocarea</a:t>
            </a:r>
            <a:r>
              <a:rPr lang="en-US" b="1" i="1" dirty="0">
                <a:latin typeface="Times New Roman" panose="02020603050405020304" pitchFamily="18" charset="0"/>
                <a:cs typeface="Times New Roman" panose="02020603050405020304" pitchFamily="18" charset="0"/>
              </a:rPr>
              <a:t> a 25 % din </a:t>
            </a:r>
            <a:r>
              <a:rPr lang="en-US" b="1" i="1" dirty="0" err="1">
                <a:latin typeface="Times New Roman" panose="02020603050405020304" pitchFamily="18" charset="0"/>
                <a:cs typeface="Times New Roman" panose="02020603050405020304" pitchFamily="18" charset="0"/>
              </a:rPr>
              <a:t>numărul</a:t>
            </a:r>
            <a:r>
              <a:rPr lang="en-US" b="1" i="1" dirty="0">
                <a:latin typeface="Times New Roman" panose="02020603050405020304" pitchFamily="18" charset="0"/>
                <a:cs typeface="Times New Roman" panose="02020603050405020304" pitchFamily="18" charset="0"/>
              </a:rPr>
              <a:t> de ore </a:t>
            </a:r>
            <a:r>
              <a:rPr lang="en-US" b="1" i="1" dirty="0" err="1">
                <a:latin typeface="Times New Roman" panose="02020603050405020304" pitchFamily="18" charset="0"/>
                <a:cs typeface="Times New Roman" panose="02020603050405020304" pitchFamily="18" charset="0"/>
              </a:rPr>
              <a:t>pentru</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activități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privind</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remedierea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consolidarea</a:t>
            </a:r>
            <a:r>
              <a:rPr lang="en-US" b="1" i="1" dirty="0">
                <a:latin typeface="Times New Roman" panose="02020603050405020304" pitchFamily="18" charset="0"/>
                <a:cs typeface="Times New Roman" panose="02020603050405020304" pitchFamily="18" charset="0"/>
              </a:rPr>
              <a:t> — </a:t>
            </a:r>
            <a:r>
              <a:rPr lang="en-US" b="1" i="1" dirty="0" err="1">
                <a:latin typeface="Times New Roman" panose="02020603050405020304" pitchFamily="18" charset="0"/>
                <a:cs typeface="Times New Roman" panose="02020603050405020304" pitchFamily="18" charset="0"/>
              </a:rPr>
              <a:t>fixarea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aprofundarea</a:t>
            </a:r>
            <a:r>
              <a:rPr lang="en-US" b="1" i="1" dirty="0">
                <a:latin typeface="Times New Roman" panose="02020603050405020304" pitchFamily="18" charset="0"/>
                <a:cs typeface="Times New Roman" panose="02020603050405020304" pitchFamily="18" charset="0"/>
              </a:rPr>
              <a:t> —, </a:t>
            </a:r>
            <a:r>
              <a:rPr lang="en-US" b="1" i="1" dirty="0" err="1">
                <a:latin typeface="Times New Roman" panose="02020603050405020304" pitchFamily="18" charset="0"/>
                <a:cs typeface="Times New Roman" panose="02020603050405020304" pitchFamily="18" charset="0"/>
              </a:rPr>
              <a:t>extinderea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și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performanța</a:t>
            </a:r>
            <a:r>
              <a:rPr lang="en-US" b="1" i="1" dirty="0">
                <a:latin typeface="Times New Roman" panose="02020603050405020304" pitchFamily="18" charset="0"/>
                <a:cs typeface="Times New Roman" panose="02020603050405020304" pitchFamily="18" charset="0"/>
              </a:rPr>
              <a:t>, precum </a:t>
            </a:r>
            <a:r>
              <a:rPr lang="en-US" b="1" i="1" dirty="0" err="1">
                <a:latin typeface="Times New Roman" panose="02020603050405020304" pitchFamily="18" charset="0"/>
                <a:cs typeface="Times New Roman" panose="02020603050405020304" pitchFamily="18" charset="0"/>
              </a:rPr>
              <a:t>și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transferul</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competențelor</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în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viața</a:t>
            </a:r>
            <a:r>
              <a:rPr lang="en-US" b="1" i="1" dirty="0">
                <a:latin typeface="Times New Roman" panose="02020603050405020304" pitchFamily="18" charset="0"/>
                <a:cs typeface="Times New Roman" panose="02020603050405020304" pitchFamily="18" charset="0"/>
              </a:rPr>
              <a:t> de zi cu zi, </a:t>
            </a:r>
            <a:r>
              <a:rPr lang="en-US" b="1" i="1" dirty="0" err="1">
                <a:latin typeface="Times New Roman" panose="02020603050405020304" pitchFamily="18" charset="0"/>
                <a:cs typeface="Times New Roman" panose="02020603050405020304" pitchFamily="18" charset="0"/>
              </a:rPr>
              <a:t>în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funcție</a:t>
            </a:r>
            <a:r>
              <a:rPr lang="en-US" b="1" i="1" dirty="0">
                <a:latin typeface="Times New Roman" panose="02020603050405020304" pitchFamily="18" charset="0"/>
                <a:cs typeface="Times New Roman" panose="02020603050405020304" pitchFamily="18" charset="0"/>
              </a:rPr>
              <a:t> de </a:t>
            </a:r>
            <a:r>
              <a:rPr lang="en-US" b="1" i="1" dirty="0" err="1">
                <a:latin typeface="Times New Roman" panose="02020603050405020304" pitchFamily="18" charset="0"/>
                <a:cs typeface="Times New Roman" panose="02020603050405020304" pitchFamily="18" charset="0"/>
              </a:rPr>
              <a:t>nevoile</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și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interesele</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reale</a:t>
            </a:r>
            <a:r>
              <a:rPr lang="en-US" b="1" i="1" dirty="0">
                <a:latin typeface="Times New Roman" panose="02020603050405020304" pitchFamily="18" charset="0"/>
                <a:cs typeface="Times New Roman" panose="02020603050405020304" pitchFamily="18" charset="0"/>
              </a:rPr>
              <a:t> ale </a:t>
            </a:r>
            <a:r>
              <a:rPr lang="en-US" b="1" i="1" dirty="0" err="1">
                <a:latin typeface="Times New Roman" panose="02020603050405020304" pitchFamily="18" charset="0"/>
                <a:cs typeface="Times New Roman" panose="02020603050405020304" pitchFamily="18" charset="0"/>
              </a:rPr>
              <a:t>elevilor</a:t>
            </a:r>
            <a:r>
              <a:rPr lang="en-US" b="1" i="1" dirty="0">
                <a:latin typeface="Times New Roman" panose="02020603050405020304" pitchFamily="18" charset="0"/>
                <a:cs typeface="Times New Roman" panose="02020603050405020304" pitchFamily="18" charset="0"/>
              </a:rPr>
              <a:t>, precum </a:t>
            </a:r>
            <a:r>
              <a:rPr lang="en-US" b="1" i="1" dirty="0" err="1">
                <a:latin typeface="Times New Roman" panose="02020603050405020304" pitchFamily="18" charset="0"/>
                <a:cs typeface="Times New Roman" panose="02020603050405020304" pitchFamily="18" charset="0"/>
              </a:rPr>
              <a:t>și</a:t>
            </a:r>
            <a:r>
              <a:rPr lang="en-US" b="1" i="1" dirty="0">
                <a:latin typeface="Times New Roman" panose="02020603050405020304" pitchFamily="18" charset="0"/>
                <a:cs typeface="Times New Roman" panose="02020603050405020304" pitchFamily="18" charset="0"/>
              </a:rPr>
              <a:t> de </a:t>
            </a:r>
            <a:r>
              <a:rPr lang="en-US" b="1" i="1" dirty="0" err="1">
                <a:latin typeface="Times New Roman" panose="02020603050405020304" pitchFamily="18" charset="0"/>
                <a:cs typeface="Times New Roman" panose="02020603050405020304" pitchFamily="18" charset="0"/>
              </a:rPr>
              <a:t>specificul</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clasei</a:t>
            </a:r>
            <a:r>
              <a:rPr lang="en-US" b="1" i="1" dirty="0">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grupului</a:t>
            </a:r>
            <a:r>
              <a:rPr lang="en-US" b="1" i="1" dirty="0">
                <a:latin typeface="Times New Roman" panose="02020603050405020304" pitchFamily="18" charset="0"/>
                <a:cs typeface="Times New Roman" panose="02020603050405020304" pitchFamily="18" charset="0"/>
              </a:rPr>
              <a:t>.</a:t>
            </a:r>
            <a:endParaRPr lang="ro-RO" b="1" i="1"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2697618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3920C-23FF-4EA5-A402-395A59DF10CE}"/>
              </a:ext>
            </a:extLst>
          </p:cNvPr>
          <p:cNvSpPr>
            <a:spLocks noGrp="1"/>
          </p:cNvSpPr>
          <p:nvPr>
            <p:ph type="title"/>
          </p:nvPr>
        </p:nvSpPr>
        <p:spPr>
          <a:xfrm>
            <a:off x="857250" y="294246"/>
            <a:ext cx="7429499" cy="1478570"/>
          </a:xfrm>
        </p:spPr>
        <p:txBody>
          <a:bodyPr/>
          <a:lstStyle/>
          <a:p>
            <a:pPr marL="1587" indent="0">
              <a:lnSpc>
                <a:spcPct val="90000"/>
              </a:lnSpc>
              <a:spcBef>
                <a:spcPts val="1200"/>
              </a:spcBef>
              <a:spcAft>
                <a:spcPts val="600"/>
              </a:spcAft>
              <a:buSzPct val="100000"/>
              <a:buNone/>
              <a:tabLst>
                <a:tab pos="273050" algn="l"/>
                <a:tab pos="1187450" algn="l"/>
                <a:tab pos="2101850" algn="l"/>
                <a:tab pos="3016250" algn="l"/>
                <a:tab pos="3930650" algn="l"/>
                <a:tab pos="4845050" algn="l"/>
                <a:tab pos="5759450" algn="l"/>
                <a:tab pos="6673850" algn="l"/>
                <a:tab pos="7588250" algn="l"/>
                <a:tab pos="8502650" algn="l"/>
                <a:tab pos="9417050" algn="l"/>
                <a:tab pos="10331450" algn="l"/>
              </a:tabLst>
              <a:defRPr/>
            </a:pPr>
            <a:r>
              <a:rPr lang="en-US" b="1" dirty="0" err="1">
                <a:latin typeface="Times New Roman" panose="02020603050405020304" pitchFamily="18" charset="0"/>
                <a:ea typeface="SimSun" panose="02010600030101010101" pitchFamily="2" charset="-122"/>
                <a:cs typeface="Times New Roman" panose="02020603050405020304" pitchFamily="18" charset="0"/>
              </a:rPr>
              <a:t>Planificarea</a:t>
            </a:r>
            <a:r>
              <a:rPr lang="en-US" b="1" dirty="0">
                <a:latin typeface="Times New Roman" panose="02020603050405020304" pitchFamily="18" charset="0"/>
                <a:ea typeface="SimSun" panose="02010600030101010101" pitchFamily="2" charset="-122"/>
                <a:cs typeface="Times New Roman" panose="02020603050405020304" pitchFamily="18" charset="0"/>
              </a:rPr>
              <a:t> </a:t>
            </a:r>
            <a:r>
              <a:rPr lang="ro-RO" b="1" dirty="0">
                <a:latin typeface="Times New Roman" panose="02020603050405020304" pitchFamily="18" charset="0"/>
                <a:ea typeface="SimSun" panose="02010600030101010101" pitchFamily="2" charset="-122"/>
                <a:cs typeface="Times New Roman" panose="02020603050405020304" pitchFamily="18" charset="0"/>
              </a:rPr>
              <a:t>și proiectarea didactică</a:t>
            </a:r>
          </a:p>
        </p:txBody>
      </p:sp>
      <p:sp>
        <p:nvSpPr>
          <p:cNvPr id="3" name="Content Placeholder 2">
            <a:extLst>
              <a:ext uri="{FF2B5EF4-FFF2-40B4-BE49-F238E27FC236}">
                <a16:creationId xmlns:a16="http://schemas.microsoft.com/office/drawing/2014/main" id="{D7B3AF1E-BDCF-423D-A709-911ECAE12108}"/>
              </a:ext>
            </a:extLst>
          </p:cNvPr>
          <p:cNvSpPr>
            <a:spLocks noGrp="1"/>
          </p:cNvSpPr>
          <p:nvPr>
            <p:ph idx="1"/>
          </p:nvPr>
        </p:nvSpPr>
        <p:spPr>
          <a:xfrm>
            <a:off x="683568" y="1772816"/>
            <a:ext cx="8062664" cy="4824536"/>
          </a:xfrm>
        </p:spPr>
        <p:txBody>
          <a:bodyPr>
            <a:normAutofit fontScale="92500"/>
          </a:bodyPr>
          <a:lstStyle/>
          <a:p>
            <a:pPr indent="0" algn="just">
              <a:spcBef>
                <a:spcPts val="0"/>
              </a:spcBef>
              <a:spcAft>
                <a:spcPts val="600"/>
              </a:spcAft>
              <a:buSzPct val="10000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o-RO" sz="2400" b="1" dirty="0">
                <a:latin typeface="Times New Roman" panose="02020603050405020304" pitchFamily="18" charset="0"/>
                <a:cs typeface="Times New Roman" panose="02020603050405020304" pitchFamily="18" charset="0"/>
              </a:rPr>
              <a:t>Elaborarea planificării calendaristice</a:t>
            </a:r>
          </a:p>
          <a:p>
            <a:pPr marL="0" indent="447675" algn="just">
              <a:spcBef>
                <a:spcPts val="0"/>
              </a:spcBef>
              <a:buSzPct val="100000"/>
              <a:buNone/>
              <a:tabLst>
                <a:tab pos="7315200" algn="l"/>
                <a:tab pos="8229600" algn="l"/>
                <a:tab pos="9144000" algn="l"/>
                <a:tab pos="10058400" algn="l"/>
              </a:tabLst>
              <a:defRPr/>
            </a:pPr>
            <a:r>
              <a:rPr lang="ro-RO" sz="2400" dirty="0">
                <a:latin typeface="Times New Roman" panose="02020603050405020304" pitchFamily="18" charset="0"/>
                <a:cs typeface="Times New Roman" panose="02020603050405020304" pitchFamily="18" charset="0"/>
              </a:rPr>
              <a:t>În elaborarea planificării calendaristice programa </a:t>
            </a:r>
            <a:r>
              <a:rPr lang="ro-RO" sz="2400" dirty="0" err="1">
                <a:latin typeface="Times New Roman" panose="02020603050405020304" pitchFamily="18" charset="0"/>
                <a:cs typeface="Times New Roman" panose="02020603050405020304" pitchFamily="18" charset="0"/>
              </a:rPr>
              <a:t>şcolară</a:t>
            </a:r>
            <a:r>
              <a:rPr lang="ro-RO" sz="2400" dirty="0">
                <a:latin typeface="Times New Roman" panose="02020603050405020304" pitchFamily="18" charset="0"/>
                <a:cs typeface="Times New Roman" panose="02020603050405020304" pitchFamily="18" charset="0"/>
              </a:rPr>
              <a:t> reprezintă documentul de </a:t>
            </a:r>
            <a:r>
              <a:rPr lang="ro-RO" sz="2400" dirty="0" err="1">
                <a:latin typeface="Times New Roman" panose="02020603050405020304" pitchFamily="18" charset="0"/>
                <a:cs typeface="Times New Roman" panose="02020603050405020304" pitchFamily="18" charset="0"/>
              </a:rPr>
              <a:t>referinţă</a:t>
            </a:r>
            <a:r>
              <a:rPr lang="ro-RO" sz="2400" dirty="0">
                <a:latin typeface="Times New Roman" panose="02020603050405020304" pitchFamily="18" charset="0"/>
                <a:cs typeface="Times New Roman" panose="02020603050405020304" pitchFamily="18" charset="0"/>
              </a:rPr>
              <a:t>. După lectura atentă </a:t>
            </a:r>
            <a:r>
              <a:rPr lang="ro-RO" sz="2400" dirty="0" err="1">
                <a:latin typeface="Times New Roman" panose="02020603050405020304" pitchFamily="18" charset="0"/>
                <a:cs typeface="Times New Roman" panose="02020603050405020304" pitchFamily="18" charset="0"/>
              </a:rPr>
              <a:t>şi</a:t>
            </a:r>
            <a:r>
              <a:rPr lang="ro-RO" sz="2400" dirty="0">
                <a:latin typeface="Times New Roman" panose="02020603050405020304" pitchFamily="18" charset="0"/>
                <a:cs typeface="Times New Roman" panose="02020603050405020304" pitchFamily="18" charset="0"/>
              </a:rPr>
              <a:t> integrală a programei </a:t>
            </a:r>
            <a:r>
              <a:rPr lang="ro-RO" sz="2400" dirty="0" err="1">
                <a:latin typeface="Times New Roman" panose="02020603050405020304" pitchFamily="18" charset="0"/>
                <a:cs typeface="Times New Roman" panose="02020603050405020304" pitchFamily="18" charset="0"/>
              </a:rPr>
              <a:t>şcolare</a:t>
            </a:r>
            <a:r>
              <a:rPr lang="ro-RO" sz="2400" dirty="0">
                <a:latin typeface="Times New Roman" panose="02020603050405020304" pitchFamily="18" charset="0"/>
                <a:cs typeface="Times New Roman" panose="02020603050405020304" pitchFamily="18" charset="0"/>
              </a:rPr>
              <a:t>, elaborarea planificării calendaristice presupune parcurgerea următoarelor etape:</a:t>
            </a:r>
          </a:p>
          <a:p>
            <a:pPr marL="893763" indent="-277813" algn="just">
              <a:spcBef>
                <a:spcPts val="0"/>
              </a:spcBef>
              <a:buSzPct val="100000"/>
              <a:buFont typeface="+mj-lt"/>
              <a:buAutoNum type="arabicPeriod"/>
              <a:tabLst>
                <a:tab pos="7315200" algn="l"/>
                <a:tab pos="8229600" algn="l"/>
                <a:tab pos="9144000" algn="l"/>
                <a:tab pos="10058400" algn="l"/>
              </a:tabLst>
              <a:defRPr/>
            </a:pPr>
            <a:r>
              <a:rPr lang="ro-RO" sz="2400" b="1" dirty="0">
                <a:latin typeface="Times New Roman" panose="02020603050405020304" pitchFamily="18" charset="0"/>
                <a:cs typeface="Times New Roman" panose="02020603050405020304" pitchFamily="18" charset="0"/>
              </a:rPr>
              <a:t>asocierea </a:t>
            </a:r>
            <a:r>
              <a:rPr lang="ro-RO" sz="2400" b="1" dirty="0" err="1">
                <a:latin typeface="Times New Roman" panose="02020603050405020304" pitchFamily="18" charset="0"/>
                <a:cs typeface="Times New Roman" panose="02020603050405020304" pitchFamily="18" charset="0"/>
              </a:rPr>
              <a:t>competenţelor</a:t>
            </a:r>
            <a:r>
              <a:rPr lang="ro-RO" sz="2400" b="1" dirty="0">
                <a:latin typeface="Times New Roman" panose="02020603050405020304" pitchFamily="18" charset="0"/>
                <a:cs typeface="Times New Roman" panose="02020603050405020304" pitchFamily="18" charset="0"/>
              </a:rPr>
              <a:t> specifice </a:t>
            </a:r>
            <a:r>
              <a:rPr lang="ro-RO" sz="2400" b="1" dirty="0" err="1">
                <a:latin typeface="Times New Roman" panose="02020603050405020304" pitchFamily="18" charset="0"/>
                <a:cs typeface="Times New Roman" panose="02020603050405020304" pitchFamily="18" charset="0"/>
              </a:rPr>
              <a:t>şi</a:t>
            </a:r>
            <a:r>
              <a:rPr lang="ro-RO" sz="2400" b="1" dirty="0">
                <a:latin typeface="Times New Roman" panose="02020603050405020304" pitchFamily="18" charset="0"/>
                <a:cs typeface="Times New Roman" panose="02020603050405020304" pitchFamily="18" charset="0"/>
              </a:rPr>
              <a:t> a </a:t>
            </a:r>
            <a:r>
              <a:rPr lang="ro-RO" sz="2400" b="1" dirty="0" err="1">
                <a:latin typeface="Times New Roman" panose="02020603050405020304" pitchFamily="18" charset="0"/>
                <a:cs typeface="Times New Roman" panose="02020603050405020304" pitchFamily="18" charset="0"/>
              </a:rPr>
              <a:t>conţinuturilor</a:t>
            </a:r>
            <a:r>
              <a:rPr lang="ro-RO" sz="2400" b="1" dirty="0">
                <a:latin typeface="Times New Roman" panose="02020603050405020304" pitchFamily="18" charset="0"/>
                <a:cs typeface="Times New Roman" panose="02020603050405020304" pitchFamily="18" charset="0"/>
              </a:rPr>
              <a:t> prezentate în programa </a:t>
            </a:r>
            <a:r>
              <a:rPr lang="ro-RO" sz="2400" b="1" dirty="0" err="1">
                <a:latin typeface="Times New Roman" panose="02020603050405020304" pitchFamily="18" charset="0"/>
                <a:cs typeface="Times New Roman" panose="02020603050405020304" pitchFamily="18" charset="0"/>
              </a:rPr>
              <a:t>şcolară</a:t>
            </a:r>
            <a:r>
              <a:rPr lang="ro-RO" sz="2400" b="1" dirty="0">
                <a:latin typeface="Times New Roman" panose="02020603050405020304" pitchFamily="18" charset="0"/>
                <a:cs typeface="Times New Roman" panose="02020603050405020304" pitchFamily="18" charset="0"/>
              </a:rPr>
              <a:t>;</a:t>
            </a:r>
          </a:p>
          <a:p>
            <a:pPr marL="893763" indent="-277813" algn="just">
              <a:spcBef>
                <a:spcPts val="0"/>
              </a:spcBef>
              <a:buSzPct val="100000"/>
              <a:buFont typeface="+mj-lt"/>
              <a:buAutoNum type="arabicPeriod"/>
              <a:tabLst>
                <a:tab pos="7315200" algn="l"/>
                <a:tab pos="8229600" algn="l"/>
                <a:tab pos="9144000" algn="l"/>
                <a:tab pos="10058400" algn="l"/>
              </a:tabLst>
              <a:defRPr/>
            </a:pPr>
            <a:r>
              <a:rPr lang="ro-RO" sz="2400" b="1" dirty="0">
                <a:latin typeface="Times New Roman" panose="02020603050405020304" pitchFamily="18" charset="0"/>
                <a:cs typeface="Times New Roman" panose="02020603050405020304" pitchFamily="18" charset="0"/>
              </a:rPr>
              <a:t>stabilirea </a:t>
            </a:r>
            <a:r>
              <a:rPr lang="ro-RO" sz="2400" b="1" dirty="0" err="1">
                <a:latin typeface="Times New Roman" panose="02020603050405020304" pitchFamily="18" charset="0"/>
                <a:cs typeface="Times New Roman" panose="02020603050405020304" pitchFamily="18" charset="0"/>
              </a:rPr>
              <a:t>unităţilor</a:t>
            </a:r>
            <a:r>
              <a:rPr lang="ro-RO" sz="2400" b="1" dirty="0">
                <a:latin typeface="Times New Roman" panose="02020603050405020304" pitchFamily="18" charset="0"/>
                <a:cs typeface="Times New Roman" panose="02020603050405020304" pitchFamily="18" charset="0"/>
              </a:rPr>
              <a:t> de </a:t>
            </a:r>
            <a:r>
              <a:rPr lang="ro-RO" sz="2400" b="1" dirty="0" err="1">
                <a:latin typeface="Times New Roman" panose="02020603050405020304" pitchFamily="18" charset="0"/>
                <a:cs typeface="Times New Roman" panose="02020603050405020304" pitchFamily="18" charset="0"/>
              </a:rPr>
              <a:t>învăţare</a:t>
            </a:r>
            <a:r>
              <a:rPr lang="ro-RO" sz="2400" b="1" dirty="0">
                <a:latin typeface="Times New Roman" panose="02020603050405020304" pitchFamily="18" charset="0"/>
                <a:cs typeface="Times New Roman" panose="02020603050405020304" pitchFamily="18" charset="0"/>
              </a:rPr>
              <a:t>;</a:t>
            </a:r>
          </a:p>
          <a:p>
            <a:pPr marL="893763" indent="-277813" algn="just">
              <a:spcBef>
                <a:spcPts val="0"/>
              </a:spcBef>
              <a:buSzPct val="100000"/>
              <a:buFont typeface="+mj-lt"/>
              <a:buAutoNum type="arabicPeriod"/>
              <a:tabLst>
                <a:tab pos="7315200" algn="l"/>
                <a:tab pos="8229600" algn="l"/>
                <a:tab pos="9144000" algn="l"/>
                <a:tab pos="10058400" algn="l"/>
              </a:tabLst>
              <a:defRPr/>
            </a:pPr>
            <a:r>
              <a:rPr lang="ro-RO" sz="2400" b="1" dirty="0">
                <a:latin typeface="Times New Roman" panose="02020603050405020304" pitchFamily="18" charset="0"/>
                <a:cs typeface="Times New Roman" panose="02020603050405020304" pitchFamily="18" charset="0"/>
              </a:rPr>
              <a:t>stabilirea succesiunii parcurgerii </a:t>
            </a:r>
            <a:r>
              <a:rPr lang="ro-RO" sz="2400" b="1" dirty="0" err="1">
                <a:latin typeface="Times New Roman" panose="02020603050405020304" pitchFamily="18" charset="0"/>
                <a:cs typeface="Times New Roman" panose="02020603050405020304" pitchFamily="18" charset="0"/>
              </a:rPr>
              <a:t>unităţilor</a:t>
            </a:r>
            <a:r>
              <a:rPr lang="ro-RO" sz="2400" b="1" dirty="0">
                <a:latin typeface="Times New Roman" panose="02020603050405020304" pitchFamily="18" charset="0"/>
                <a:cs typeface="Times New Roman" panose="02020603050405020304" pitchFamily="18" charset="0"/>
              </a:rPr>
              <a:t> de </a:t>
            </a:r>
            <a:r>
              <a:rPr lang="ro-RO" sz="2400" b="1" dirty="0" err="1">
                <a:latin typeface="Times New Roman" panose="02020603050405020304" pitchFamily="18" charset="0"/>
                <a:cs typeface="Times New Roman" panose="02020603050405020304" pitchFamily="18" charset="0"/>
              </a:rPr>
              <a:t>învăţare</a:t>
            </a:r>
            <a:r>
              <a:rPr lang="ro-RO" sz="2400" b="1" dirty="0">
                <a:latin typeface="Times New Roman" panose="02020603050405020304" pitchFamily="18" charset="0"/>
                <a:cs typeface="Times New Roman" panose="02020603050405020304" pitchFamily="18" charset="0"/>
              </a:rPr>
              <a:t>;</a:t>
            </a:r>
          </a:p>
          <a:p>
            <a:pPr marL="893763" indent="-277813" algn="just">
              <a:spcBef>
                <a:spcPts val="0"/>
              </a:spcBef>
              <a:buSzPct val="100000"/>
              <a:buFont typeface="+mj-lt"/>
              <a:buAutoNum type="arabicPeriod"/>
              <a:tabLst>
                <a:tab pos="7315200" algn="l"/>
                <a:tab pos="8229600" algn="l"/>
                <a:tab pos="9144000" algn="l"/>
                <a:tab pos="10058400" algn="l"/>
              </a:tabLst>
              <a:defRPr/>
            </a:pPr>
            <a:r>
              <a:rPr lang="ro-RO" sz="2400" b="1" dirty="0">
                <a:latin typeface="Times New Roman" panose="02020603050405020304" pitchFamily="18" charset="0"/>
                <a:cs typeface="Times New Roman" panose="02020603050405020304" pitchFamily="18" charset="0"/>
              </a:rPr>
              <a:t>stabilirea bugetului de timp necesar pentru fiecare unitate de </a:t>
            </a:r>
            <a:r>
              <a:rPr lang="ro-RO" sz="2400" b="1" dirty="0" err="1">
                <a:latin typeface="Times New Roman" panose="02020603050405020304" pitchFamily="18" charset="0"/>
                <a:cs typeface="Times New Roman" panose="02020603050405020304" pitchFamily="18" charset="0"/>
              </a:rPr>
              <a:t>învăţare</a:t>
            </a:r>
            <a:r>
              <a:rPr lang="ro-RO" sz="2400" b="1" dirty="0">
                <a:latin typeface="Times New Roman" panose="02020603050405020304" pitchFamily="18"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3538654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3920C-23FF-4EA5-A402-395A59DF10CE}"/>
              </a:ext>
            </a:extLst>
          </p:cNvPr>
          <p:cNvSpPr>
            <a:spLocks noGrp="1"/>
          </p:cNvSpPr>
          <p:nvPr>
            <p:ph type="title"/>
          </p:nvPr>
        </p:nvSpPr>
        <p:spPr>
          <a:xfrm>
            <a:off x="857250" y="250528"/>
            <a:ext cx="7429499" cy="1478570"/>
          </a:xfrm>
        </p:spPr>
        <p:txBody>
          <a:bodyPr/>
          <a:lstStyle/>
          <a:p>
            <a:pPr marL="1587" indent="0">
              <a:lnSpc>
                <a:spcPct val="90000"/>
              </a:lnSpc>
              <a:spcBef>
                <a:spcPts val="1200"/>
              </a:spcBef>
              <a:spcAft>
                <a:spcPts val="600"/>
              </a:spcAft>
              <a:buSzPct val="100000"/>
              <a:buNone/>
              <a:tabLst>
                <a:tab pos="273050" algn="l"/>
                <a:tab pos="1187450" algn="l"/>
                <a:tab pos="2101850" algn="l"/>
                <a:tab pos="3016250" algn="l"/>
                <a:tab pos="3930650" algn="l"/>
                <a:tab pos="4845050" algn="l"/>
                <a:tab pos="5759450" algn="l"/>
                <a:tab pos="6673850" algn="l"/>
                <a:tab pos="7588250" algn="l"/>
                <a:tab pos="8502650" algn="l"/>
                <a:tab pos="9417050" algn="l"/>
                <a:tab pos="10331450" algn="l"/>
              </a:tabLst>
              <a:defRPr/>
            </a:pPr>
            <a:r>
              <a:rPr lang="en-US" b="1" dirty="0" err="1">
                <a:latin typeface="Times New Roman" panose="02020603050405020304" pitchFamily="18" charset="0"/>
                <a:ea typeface="SimSun" panose="02010600030101010101" pitchFamily="2" charset="-122"/>
                <a:cs typeface="Times New Roman" panose="02020603050405020304" pitchFamily="18" charset="0"/>
              </a:rPr>
              <a:t>Planificarea</a:t>
            </a:r>
            <a:r>
              <a:rPr lang="en-US" b="1" dirty="0">
                <a:latin typeface="Times New Roman" panose="02020603050405020304" pitchFamily="18" charset="0"/>
                <a:ea typeface="SimSun" panose="02010600030101010101" pitchFamily="2" charset="-122"/>
                <a:cs typeface="Times New Roman" panose="02020603050405020304" pitchFamily="18" charset="0"/>
              </a:rPr>
              <a:t> </a:t>
            </a:r>
            <a:r>
              <a:rPr lang="ro-RO" b="1" dirty="0">
                <a:latin typeface="Times New Roman" panose="02020603050405020304" pitchFamily="18" charset="0"/>
                <a:ea typeface="SimSun" panose="02010600030101010101" pitchFamily="2" charset="-122"/>
                <a:cs typeface="Times New Roman" panose="02020603050405020304" pitchFamily="18" charset="0"/>
              </a:rPr>
              <a:t>și proiectarea didactică</a:t>
            </a:r>
          </a:p>
        </p:txBody>
      </p:sp>
      <p:sp>
        <p:nvSpPr>
          <p:cNvPr id="3" name="Content Placeholder 2">
            <a:extLst>
              <a:ext uri="{FF2B5EF4-FFF2-40B4-BE49-F238E27FC236}">
                <a16:creationId xmlns:a16="http://schemas.microsoft.com/office/drawing/2014/main" id="{D7B3AF1E-BDCF-423D-A709-911ECAE12108}"/>
              </a:ext>
            </a:extLst>
          </p:cNvPr>
          <p:cNvSpPr>
            <a:spLocks noGrp="1"/>
          </p:cNvSpPr>
          <p:nvPr>
            <p:ph idx="1"/>
          </p:nvPr>
        </p:nvSpPr>
        <p:spPr>
          <a:xfrm>
            <a:off x="683568" y="1772816"/>
            <a:ext cx="8062664" cy="4824536"/>
          </a:xfrm>
        </p:spPr>
        <p:txBody>
          <a:bodyPr/>
          <a:lstStyle/>
          <a:p>
            <a:pPr marL="0" indent="447675" algn="just">
              <a:spcBef>
                <a:spcPts val="0"/>
              </a:spcBef>
              <a:buSzPct val="100000"/>
              <a:buNone/>
              <a:tabLst>
                <a:tab pos="7315200" algn="l"/>
                <a:tab pos="8229600" algn="l"/>
                <a:tab pos="9144000" algn="l"/>
                <a:tab pos="10058400" algn="l"/>
              </a:tabLst>
              <a:defRPr/>
            </a:pPr>
            <a:r>
              <a:rPr lang="ro-RO" sz="2400" dirty="0">
                <a:latin typeface="Times New Roman" panose="02020603050405020304" pitchFamily="18" charset="0"/>
                <a:cs typeface="Times New Roman" panose="02020603050405020304" pitchFamily="18" charset="0"/>
              </a:rPr>
              <a:t>Planificarea calendaristică anuală </a:t>
            </a:r>
            <a:r>
              <a:rPr lang="ro-RO" sz="2400" b="1" dirty="0">
                <a:latin typeface="Times New Roman" panose="02020603050405020304" pitchFamily="18" charset="0"/>
                <a:cs typeface="Times New Roman" panose="02020603050405020304" pitchFamily="18" charset="0"/>
              </a:rPr>
              <a:t>nu se realizează pe baza manualelor </a:t>
            </a:r>
            <a:r>
              <a:rPr lang="ro-RO" sz="2400" b="1" dirty="0" err="1">
                <a:latin typeface="Times New Roman" panose="02020603050405020304" pitchFamily="18" charset="0"/>
                <a:cs typeface="Times New Roman" panose="02020603050405020304" pitchFamily="18" charset="0"/>
              </a:rPr>
              <a:t>şcolare</a:t>
            </a:r>
            <a:r>
              <a:rPr lang="ro-RO" sz="2400" dirty="0">
                <a:latin typeface="Times New Roman" panose="02020603050405020304" pitchFamily="18" charset="0"/>
                <a:cs typeface="Times New Roman" panose="02020603050405020304" pitchFamily="18" charset="0"/>
              </a:rPr>
              <a:t>, acestea fiind materiale curriculare adresate elevilor.</a:t>
            </a:r>
            <a:endParaRPr lang="en-US" sz="2400" dirty="0">
              <a:latin typeface="Times New Roman" panose="02020603050405020304" pitchFamily="18" charset="0"/>
              <a:cs typeface="Times New Roman" panose="02020603050405020304" pitchFamily="18" charset="0"/>
            </a:endParaRPr>
          </a:p>
          <a:p>
            <a:pPr marL="0" indent="447675" algn="just">
              <a:spcBef>
                <a:spcPts val="0"/>
              </a:spcBef>
              <a:buSzPct val="100000"/>
              <a:buNone/>
              <a:tabLst>
                <a:tab pos="7315200" algn="l"/>
                <a:tab pos="8229600" algn="l"/>
                <a:tab pos="9144000" algn="l"/>
                <a:tab pos="10058400" algn="l"/>
              </a:tabLst>
              <a:defRPr/>
            </a:pPr>
            <a:r>
              <a:rPr lang="en-US" sz="2400" dirty="0">
                <a:latin typeface="Times New Roman" panose="02020603050405020304" pitchFamily="18" charset="0"/>
                <a:cs typeface="Times New Roman" panose="02020603050405020304" pitchFamily="18" charset="0"/>
              </a:rPr>
              <a:t>Nu </a:t>
            </a:r>
            <a:r>
              <a:rPr lang="en-US" sz="2400" dirty="0" err="1">
                <a:latin typeface="Times New Roman" panose="02020603050405020304" pitchFamily="18" charset="0"/>
                <a:cs typeface="Times New Roman" panose="02020603050405020304" pitchFamily="18" charset="0"/>
              </a:rPr>
              <a:t>contează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ordinea</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parcurgere</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materiei</a:t>
            </a:r>
            <a:r>
              <a:rPr lang="en-US" sz="2400" dirty="0">
                <a:latin typeface="Times New Roman" panose="02020603050405020304" pitchFamily="18" charset="0"/>
                <a:cs typeface="Times New Roman" panose="02020603050405020304" pitchFamily="18" charset="0"/>
              </a:rPr>
              <a:t> (algebra/</a:t>
            </a:r>
            <a:r>
              <a:rPr lang="en-US" sz="2400" dirty="0" err="1">
                <a:latin typeface="Times New Roman" panose="02020603050405020304" pitchFamily="18" charset="0"/>
                <a:cs typeface="Times New Roman" panose="02020603050405020304" pitchFamily="18" charset="0"/>
              </a:rPr>
              <a:t>geometrie</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analiză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doar</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aceasta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decurgă</a:t>
            </a:r>
            <a:r>
              <a:rPr lang="en-US" sz="2400" dirty="0">
                <a:latin typeface="Times New Roman" panose="02020603050405020304" pitchFamily="18" charset="0"/>
                <a:cs typeface="Times New Roman" panose="02020603050405020304" pitchFamily="18" charset="0"/>
              </a:rPr>
              <a:t> logic din </a:t>
            </a:r>
            <a:r>
              <a:rPr lang="en-US" sz="2400" dirty="0" err="1">
                <a:latin typeface="Times New Roman" panose="02020603050405020304" pitchFamily="18" charset="0"/>
                <a:cs typeface="Times New Roman" panose="02020603050405020304" pitchFamily="18" charset="0"/>
              </a:rPr>
              <a:t>lecțiile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anterioare</a:t>
            </a:r>
            <a:r>
              <a:rPr lang="en-US" sz="2400" dirty="0">
                <a:latin typeface="Times New Roman" panose="02020603050405020304" pitchFamily="18" charset="0"/>
                <a:cs typeface="Times New Roman" panose="02020603050405020304" pitchFamily="18" charset="0"/>
              </a:rPr>
              <a:t>.</a:t>
            </a:r>
            <a:endParaRPr lang="ro-RO" sz="2400" dirty="0">
              <a:latin typeface="Times New Roman" panose="02020603050405020304" pitchFamily="18" charset="0"/>
              <a:cs typeface="Times New Roman" panose="02020603050405020304" pitchFamily="18" charset="0"/>
            </a:endParaRPr>
          </a:p>
          <a:p>
            <a:pPr marL="0" indent="447675" algn="just">
              <a:spcBef>
                <a:spcPts val="0"/>
              </a:spcBef>
              <a:buSzPct val="100000"/>
              <a:buNone/>
              <a:tabLst>
                <a:tab pos="7315200" algn="l"/>
                <a:tab pos="8229600" algn="l"/>
                <a:tab pos="9144000" algn="l"/>
                <a:tab pos="10058400" algn="l"/>
              </a:tabLst>
              <a:defRPr/>
            </a:pPr>
            <a:r>
              <a:rPr lang="ro-RO" sz="2400" dirty="0">
                <a:latin typeface="Times New Roman" panose="02020603050405020304" pitchFamily="18" charset="0"/>
                <a:cs typeface="Times New Roman" panose="02020603050405020304" pitchFamily="18" charset="0"/>
              </a:rPr>
              <a:t>Structura anului </a:t>
            </a:r>
            <a:r>
              <a:rPr lang="ro-RO" sz="2400" dirty="0" err="1">
                <a:latin typeface="Times New Roman" panose="02020603050405020304" pitchFamily="18" charset="0"/>
                <a:cs typeface="Times New Roman" panose="02020603050405020304" pitchFamily="18" charset="0"/>
              </a:rPr>
              <a:t>şcolar</a:t>
            </a:r>
            <a:r>
              <a:rPr lang="ro-RO" sz="2400" dirty="0">
                <a:latin typeface="Times New Roman" panose="02020603050405020304" pitchFamily="18" charset="0"/>
                <a:cs typeface="Times New Roman" panose="02020603050405020304" pitchFamily="18" charset="0"/>
              </a:rPr>
              <a:t> se aprobă anual, prin ordin al ministrului </a:t>
            </a:r>
            <a:r>
              <a:rPr lang="ro-RO" sz="2400" dirty="0" err="1">
                <a:latin typeface="Times New Roman" panose="02020603050405020304" pitchFamily="18" charset="0"/>
                <a:cs typeface="Times New Roman" panose="02020603050405020304" pitchFamily="18" charset="0"/>
              </a:rPr>
              <a:t>educaţiei</a:t>
            </a:r>
            <a:r>
              <a:rPr lang="ro-RO" sz="2400" dirty="0">
                <a:latin typeface="Times New Roman" panose="02020603050405020304" pitchFamily="18"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26158524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3920C-23FF-4EA5-A402-395A59DF10CE}"/>
              </a:ext>
            </a:extLst>
          </p:cNvPr>
          <p:cNvSpPr>
            <a:spLocks noGrp="1"/>
          </p:cNvSpPr>
          <p:nvPr>
            <p:ph type="title"/>
          </p:nvPr>
        </p:nvSpPr>
        <p:spPr>
          <a:xfrm>
            <a:off x="857250" y="116632"/>
            <a:ext cx="7429499" cy="1478570"/>
          </a:xfrm>
        </p:spPr>
        <p:txBody>
          <a:bodyPr/>
          <a:lstStyle/>
          <a:p>
            <a:pPr marL="1587" indent="0">
              <a:lnSpc>
                <a:spcPct val="90000"/>
              </a:lnSpc>
              <a:spcBef>
                <a:spcPts val="1200"/>
              </a:spcBef>
              <a:spcAft>
                <a:spcPts val="600"/>
              </a:spcAft>
              <a:buSzPct val="100000"/>
              <a:buNone/>
              <a:tabLst>
                <a:tab pos="273050" algn="l"/>
                <a:tab pos="1187450" algn="l"/>
                <a:tab pos="2101850" algn="l"/>
                <a:tab pos="3016250" algn="l"/>
                <a:tab pos="3930650" algn="l"/>
                <a:tab pos="4845050" algn="l"/>
                <a:tab pos="5759450" algn="l"/>
                <a:tab pos="6673850" algn="l"/>
                <a:tab pos="7588250" algn="l"/>
                <a:tab pos="8502650" algn="l"/>
                <a:tab pos="9417050" algn="l"/>
                <a:tab pos="10331450" algn="l"/>
              </a:tabLst>
              <a:defRPr/>
            </a:pPr>
            <a:r>
              <a:rPr lang="en-US" b="1" dirty="0" err="1">
                <a:latin typeface="Times New Roman" panose="02020603050405020304" pitchFamily="18" charset="0"/>
                <a:ea typeface="SimSun" panose="02010600030101010101" pitchFamily="2" charset="-122"/>
                <a:cs typeface="Times New Roman" panose="02020603050405020304" pitchFamily="18" charset="0"/>
              </a:rPr>
              <a:t>Planificarea</a:t>
            </a:r>
            <a:r>
              <a:rPr lang="en-US" b="1" dirty="0">
                <a:latin typeface="Times New Roman" panose="02020603050405020304" pitchFamily="18" charset="0"/>
                <a:ea typeface="SimSun" panose="02010600030101010101" pitchFamily="2" charset="-122"/>
                <a:cs typeface="Times New Roman" panose="02020603050405020304" pitchFamily="18" charset="0"/>
              </a:rPr>
              <a:t> </a:t>
            </a:r>
            <a:r>
              <a:rPr lang="ro-RO" b="1" dirty="0">
                <a:latin typeface="Times New Roman" panose="02020603050405020304" pitchFamily="18" charset="0"/>
                <a:ea typeface="SimSun" panose="02010600030101010101" pitchFamily="2" charset="-122"/>
                <a:cs typeface="Times New Roman" panose="02020603050405020304" pitchFamily="18" charset="0"/>
              </a:rPr>
              <a:t>și proiectarea didactică</a:t>
            </a:r>
          </a:p>
        </p:txBody>
      </p:sp>
      <p:sp>
        <p:nvSpPr>
          <p:cNvPr id="3" name="Content Placeholder 2">
            <a:extLst>
              <a:ext uri="{FF2B5EF4-FFF2-40B4-BE49-F238E27FC236}">
                <a16:creationId xmlns:a16="http://schemas.microsoft.com/office/drawing/2014/main" id="{D7B3AF1E-BDCF-423D-A709-911ECAE12108}"/>
              </a:ext>
            </a:extLst>
          </p:cNvPr>
          <p:cNvSpPr>
            <a:spLocks noGrp="1"/>
          </p:cNvSpPr>
          <p:nvPr>
            <p:ph idx="1"/>
          </p:nvPr>
        </p:nvSpPr>
        <p:spPr>
          <a:xfrm>
            <a:off x="683568" y="1772816"/>
            <a:ext cx="8062664" cy="4824536"/>
          </a:xfrm>
        </p:spPr>
        <p:txBody>
          <a:bodyPr/>
          <a:lstStyle/>
          <a:p>
            <a:pPr marL="1588" indent="803275" algn="just">
              <a:lnSpc>
                <a:spcPct val="90000"/>
              </a:lnSpc>
              <a:spcBef>
                <a:spcPts val="0"/>
              </a:spcBef>
              <a:buClr>
                <a:schemeClr val="accent5"/>
              </a:buClr>
              <a:buSzPct val="100000"/>
              <a:buNone/>
              <a:tabLst>
                <a:tab pos="3016250" algn="l"/>
                <a:tab pos="3930650" algn="l"/>
                <a:tab pos="4845050" algn="l"/>
                <a:tab pos="5759450" algn="l"/>
                <a:tab pos="6673850" algn="l"/>
                <a:tab pos="7588250" algn="l"/>
                <a:tab pos="8502650" algn="l"/>
                <a:tab pos="9417050" algn="l"/>
                <a:tab pos="10331450" algn="l"/>
              </a:tabLst>
              <a:defRPr/>
            </a:pPr>
            <a:r>
              <a:rPr lang="ro-RO" sz="2400" b="1" dirty="0">
                <a:latin typeface="Times New Roman" panose="02020603050405020304" pitchFamily="18" charset="0"/>
                <a:cs typeface="Times New Roman" panose="02020603050405020304" pitchFamily="18" charset="0"/>
              </a:rPr>
              <a:t>Planificarea calendaristică </a:t>
            </a:r>
            <a:r>
              <a:rPr lang="ro-RO" sz="2400" dirty="0">
                <a:latin typeface="Times New Roman" panose="02020603050405020304" pitchFamily="18" charset="0"/>
                <a:cs typeface="Times New Roman" panose="02020603050405020304" pitchFamily="18" charset="0"/>
              </a:rPr>
              <a:t>se poate realiza formal, după următorul model:</a:t>
            </a:r>
          </a:p>
          <a:p>
            <a:pPr marL="1588" indent="0" algn="just">
              <a:lnSpc>
                <a:spcPct val="90000"/>
              </a:lnSpc>
              <a:spcBef>
                <a:spcPts val="0"/>
              </a:spcBef>
              <a:buClr>
                <a:schemeClr val="accent5"/>
              </a:buClr>
              <a:buSzPct val="100000"/>
              <a:buNone/>
              <a:tabLst>
                <a:tab pos="273050" algn="l"/>
                <a:tab pos="1187450" algn="l"/>
                <a:tab pos="2101850" algn="l"/>
                <a:tab pos="3016250" algn="l"/>
                <a:tab pos="3930650" algn="l"/>
                <a:tab pos="4845050" algn="l"/>
                <a:tab pos="5759450" algn="l"/>
                <a:tab pos="6673850" algn="l"/>
                <a:tab pos="7588250" algn="l"/>
                <a:tab pos="8502650" algn="l"/>
                <a:tab pos="9417050" algn="l"/>
                <a:tab pos="10331450" algn="l"/>
              </a:tabLst>
              <a:defRPr/>
            </a:pPr>
            <a:endParaRPr lang="ro-RO" sz="2400" dirty="0">
              <a:latin typeface="Times New Roman" panose="02020603050405020304" pitchFamily="18" charset="0"/>
              <a:cs typeface="Times New Roman" panose="02020603050405020304" pitchFamily="18" charset="0"/>
            </a:endParaRPr>
          </a:p>
          <a:p>
            <a:pPr marL="1588" indent="0" algn="just">
              <a:lnSpc>
                <a:spcPct val="90000"/>
              </a:lnSpc>
              <a:spcBef>
                <a:spcPts val="0"/>
              </a:spcBef>
              <a:buClr>
                <a:schemeClr val="accent5"/>
              </a:buClr>
              <a:buSzPct val="100000"/>
              <a:buNone/>
              <a:tabLst>
                <a:tab pos="273050" algn="l"/>
                <a:tab pos="1187450" algn="l"/>
                <a:tab pos="2101850" algn="l"/>
                <a:tab pos="3016250" algn="l"/>
                <a:tab pos="3930650" algn="l"/>
                <a:tab pos="4845050" algn="l"/>
                <a:tab pos="5759450" algn="l"/>
                <a:tab pos="6673850" algn="l"/>
                <a:tab pos="7588250" algn="l"/>
                <a:tab pos="8502650" algn="l"/>
                <a:tab pos="9417050" algn="l"/>
                <a:tab pos="10331450" algn="l"/>
              </a:tabLst>
              <a:defRPr/>
            </a:pPr>
            <a:endParaRPr lang="ro-RO" sz="2400" dirty="0">
              <a:latin typeface="Times New Roman" panose="02020603050405020304" pitchFamily="18" charset="0"/>
              <a:cs typeface="Times New Roman" panose="02020603050405020304" pitchFamily="18" charset="0"/>
            </a:endParaRPr>
          </a:p>
          <a:p>
            <a:pPr marL="1588" indent="0" algn="just">
              <a:lnSpc>
                <a:spcPct val="90000"/>
              </a:lnSpc>
              <a:spcBef>
                <a:spcPts val="0"/>
              </a:spcBef>
              <a:buClr>
                <a:schemeClr val="accent5"/>
              </a:buClr>
              <a:buSzPct val="100000"/>
              <a:buNone/>
              <a:tabLst>
                <a:tab pos="273050" algn="l"/>
                <a:tab pos="1187450" algn="l"/>
                <a:tab pos="2101850" algn="l"/>
                <a:tab pos="3016250" algn="l"/>
                <a:tab pos="3930650" algn="l"/>
                <a:tab pos="4845050" algn="l"/>
                <a:tab pos="5759450" algn="l"/>
                <a:tab pos="6673850" algn="l"/>
                <a:tab pos="7588250" algn="l"/>
                <a:tab pos="8502650" algn="l"/>
                <a:tab pos="9417050" algn="l"/>
                <a:tab pos="10331450" algn="l"/>
              </a:tabLst>
              <a:defRPr/>
            </a:pPr>
            <a:endParaRPr lang="ro-RO" sz="2400" dirty="0">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F81DF144-161B-45B0-B517-CDBB9F0F934B}"/>
              </a:ext>
            </a:extLst>
          </p:cNvPr>
          <p:cNvGraphicFramePr>
            <a:graphicFrameLocks noGrp="1"/>
          </p:cNvGraphicFramePr>
          <p:nvPr>
            <p:extLst>
              <p:ext uri="{D42A27DB-BD31-4B8C-83A1-F6EECF244321}">
                <p14:modId xmlns:p14="http://schemas.microsoft.com/office/powerpoint/2010/main" val="806801198"/>
              </p:ext>
            </p:extLst>
          </p:nvPr>
        </p:nvGraphicFramePr>
        <p:xfrm>
          <a:off x="397768" y="2492897"/>
          <a:ext cx="8348466" cy="3596640"/>
        </p:xfrm>
        <a:graphic>
          <a:graphicData uri="http://schemas.openxmlformats.org/drawingml/2006/table">
            <a:tbl>
              <a:tblPr firstRow="1" bandRow="1">
                <a:tableStyleId>{5C22544A-7EE6-4342-B048-85BDC9FD1C3A}</a:tableStyleId>
              </a:tblPr>
              <a:tblGrid>
                <a:gridCol w="1391411">
                  <a:extLst>
                    <a:ext uri="{9D8B030D-6E8A-4147-A177-3AD203B41FA5}">
                      <a16:colId xmlns:a16="http://schemas.microsoft.com/office/drawing/2014/main" val="4097992093"/>
                    </a:ext>
                  </a:extLst>
                </a:gridCol>
                <a:gridCol w="1391411">
                  <a:extLst>
                    <a:ext uri="{9D8B030D-6E8A-4147-A177-3AD203B41FA5}">
                      <a16:colId xmlns:a16="http://schemas.microsoft.com/office/drawing/2014/main" val="1510288295"/>
                    </a:ext>
                  </a:extLst>
                </a:gridCol>
                <a:gridCol w="1391411">
                  <a:extLst>
                    <a:ext uri="{9D8B030D-6E8A-4147-A177-3AD203B41FA5}">
                      <a16:colId xmlns:a16="http://schemas.microsoft.com/office/drawing/2014/main" val="3924119728"/>
                    </a:ext>
                  </a:extLst>
                </a:gridCol>
                <a:gridCol w="1391411">
                  <a:extLst>
                    <a:ext uri="{9D8B030D-6E8A-4147-A177-3AD203B41FA5}">
                      <a16:colId xmlns:a16="http://schemas.microsoft.com/office/drawing/2014/main" val="2076392906"/>
                    </a:ext>
                  </a:extLst>
                </a:gridCol>
                <a:gridCol w="1391411">
                  <a:extLst>
                    <a:ext uri="{9D8B030D-6E8A-4147-A177-3AD203B41FA5}">
                      <a16:colId xmlns:a16="http://schemas.microsoft.com/office/drawing/2014/main" val="629410735"/>
                    </a:ext>
                  </a:extLst>
                </a:gridCol>
                <a:gridCol w="1391411">
                  <a:extLst>
                    <a:ext uri="{9D8B030D-6E8A-4147-A177-3AD203B41FA5}">
                      <a16:colId xmlns:a16="http://schemas.microsoft.com/office/drawing/2014/main" val="3717603451"/>
                    </a:ext>
                  </a:extLst>
                </a:gridCol>
              </a:tblGrid>
              <a:tr h="7579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600" dirty="0">
                          <a:latin typeface="Times New Roman" panose="02020603050405020304" pitchFamily="18" charset="0"/>
                          <a:cs typeface="Times New Roman" panose="02020603050405020304" pitchFamily="18" charset="0"/>
                        </a:rPr>
                        <a:t>Unitatea de învățare</a:t>
                      </a:r>
                    </a:p>
                    <a:p>
                      <a:pPr algn="ct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600" dirty="0">
                          <a:latin typeface="Times New Roman" panose="02020603050405020304" pitchFamily="18" charset="0"/>
                          <a:cs typeface="Times New Roman" panose="02020603050405020304" pitchFamily="18" charset="0"/>
                        </a:rPr>
                        <a:t>Competențe specifice</a:t>
                      </a:r>
                    </a:p>
                    <a:p>
                      <a:pPr algn="ct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600" dirty="0">
                          <a:latin typeface="Times New Roman" panose="02020603050405020304" pitchFamily="18" charset="0"/>
                          <a:cs typeface="Times New Roman" panose="02020603050405020304" pitchFamily="18" charset="0"/>
                        </a:rPr>
                        <a:t>Conținuturi</a:t>
                      </a:r>
                    </a:p>
                    <a:p>
                      <a:pPr algn="ct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600" dirty="0">
                          <a:latin typeface="Times New Roman" panose="02020603050405020304" pitchFamily="18" charset="0"/>
                          <a:cs typeface="Times New Roman" panose="02020603050405020304" pitchFamily="18" charset="0"/>
                        </a:rPr>
                        <a:t>Nr. ore alocate</a:t>
                      </a:r>
                    </a:p>
                    <a:p>
                      <a:pPr algn="ct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600" dirty="0">
                          <a:latin typeface="Times New Roman" panose="02020603050405020304" pitchFamily="18" charset="0"/>
                          <a:cs typeface="Times New Roman" panose="02020603050405020304" pitchFamily="18" charset="0"/>
                        </a:rPr>
                        <a:t>Săptămâna</a:t>
                      </a:r>
                    </a:p>
                    <a:p>
                      <a:pPr algn="ct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600" dirty="0">
                          <a:latin typeface="Times New Roman" panose="02020603050405020304" pitchFamily="18" charset="0"/>
                          <a:cs typeface="Times New Roman" panose="02020603050405020304" pitchFamily="18" charset="0"/>
                        </a:rPr>
                        <a:t>Observații/ </a:t>
                      </a:r>
                      <a:r>
                        <a:rPr lang="en-US" sz="1600" dirty="0" err="1">
                          <a:latin typeface="Times New Roman" panose="02020603050405020304" pitchFamily="18" charset="0"/>
                          <a:cs typeface="Times New Roman" panose="02020603050405020304" pitchFamily="18" charset="0"/>
                        </a:rPr>
                        <a:t>Intervalul</a:t>
                      </a:r>
                      <a:endParaRPr lang="ro-RO" sz="1600" dirty="0">
                        <a:latin typeface="Times New Roman" panose="02020603050405020304" pitchFamily="18" charset="0"/>
                        <a:cs typeface="Times New Roman" panose="02020603050405020304" pitchFamily="18" charset="0"/>
                      </a:endParaRPr>
                    </a:p>
                    <a:p>
                      <a:pPr algn="ctr"/>
                      <a:endParaRPr lang="en-US" sz="1600" dirty="0"/>
                    </a:p>
                  </a:txBody>
                  <a:tcPr/>
                </a:tc>
                <a:extLst>
                  <a:ext uri="{0D108BD9-81ED-4DB2-BD59-A6C34878D82A}">
                    <a16:rowId xmlns:a16="http://schemas.microsoft.com/office/drawing/2014/main" val="3660603630"/>
                  </a:ext>
                </a:extLst>
              </a:tr>
              <a:tr h="25544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dirty="0">
                          <a:latin typeface="Times New Roman" panose="02020603050405020304" pitchFamily="18" charset="0"/>
                          <a:cs typeface="Times New Roman" panose="02020603050405020304" pitchFamily="18" charset="0"/>
                        </a:rPr>
                        <a:t>[</a:t>
                      </a:r>
                      <a:r>
                        <a:rPr lang="ro-RO" sz="1600" i="1" dirty="0">
                          <a:latin typeface="Times New Roman" panose="02020603050405020304" pitchFamily="18" charset="0"/>
                          <a:cs typeface="Times New Roman" panose="02020603050405020304" pitchFamily="18" charset="0"/>
                        </a:rPr>
                        <a:t>se menționează titluri/teme</a:t>
                      </a:r>
                      <a:r>
                        <a:rPr lang="en-US" sz="1600" i="1" dirty="0">
                          <a:latin typeface="Times New Roman" panose="02020603050405020304" pitchFamily="18" charset="0"/>
                          <a:cs typeface="Times New Roman" panose="02020603050405020304" pitchFamily="18" charset="0"/>
                        </a:rPr>
                        <a:t>]</a:t>
                      </a:r>
                      <a:endParaRPr lang="ro-RO" sz="1600" i="1" dirty="0">
                        <a:latin typeface="Times New Roman" panose="02020603050405020304" pitchFamily="18" charset="0"/>
                        <a:cs typeface="Times New Roman" panose="02020603050405020304" pitchFamily="18" charset="0"/>
                      </a:endParaRPr>
                    </a:p>
                    <a:p>
                      <a:pPr algn="ct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dirty="0">
                          <a:latin typeface="Times New Roman" panose="02020603050405020304" pitchFamily="18" charset="0"/>
                          <a:cs typeface="Times New Roman" panose="02020603050405020304" pitchFamily="18" charset="0"/>
                        </a:rPr>
                        <a:t>[</a:t>
                      </a:r>
                      <a:r>
                        <a:rPr lang="ro-RO" sz="1600" i="1" dirty="0">
                          <a:latin typeface="Times New Roman" panose="02020603050405020304" pitchFamily="18" charset="0"/>
                          <a:cs typeface="Times New Roman" panose="02020603050405020304" pitchFamily="18" charset="0"/>
                        </a:rPr>
                        <a:t>se precizează numărul </a:t>
                      </a:r>
                      <a:r>
                        <a:rPr lang="ro-RO" sz="1600" i="1" dirty="0" err="1">
                          <a:latin typeface="Times New Roman" panose="02020603050405020304" pitchFamily="18" charset="0"/>
                          <a:cs typeface="Times New Roman" panose="02020603050405020304" pitchFamily="18" charset="0"/>
                        </a:rPr>
                        <a:t>criterial</a:t>
                      </a:r>
                      <a:r>
                        <a:rPr lang="ro-RO" sz="1600" i="1" dirty="0">
                          <a:latin typeface="Times New Roman" panose="02020603050405020304" pitchFamily="18" charset="0"/>
                          <a:cs typeface="Times New Roman" panose="02020603050405020304" pitchFamily="18" charset="0"/>
                        </a:rPr>
                        <a:t> al CS din programa școlară</a:t>
                      </a:r>
                      <a:r>
                        <a:rPr lang="en-US" sz="1600" i="1" dirty="0">
                          <a:latin typeface="Times New Roman" panose="02020603050405020304" pitchFamily="18" charset="0"/>
                          <a:cs typeface="Times New Roman" panose="02020603050405020304" pitchFamily="18" charset="0"/>
                        </a:rPr>
                        <a:t>]</a:t>
                      </a:r>
                      <a:endParaRPr lang="ro-RO" sz="1600" i="1" dirty="0">
                        <a:latin typeface="Times New Roman" panose="02020603050405020304" pitchFamily="18" charset="0"/>
                        <a:cs typeface="Times New Roman" panose="02020603050405020304" pitchFamily="18" charset="0"/>
                      </a:endParaRPr>
                    </a:p>
                    <a:p>
                      <a:pPr algn="ct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dirty="0">
                          <a:latin typeface="Times New Roman" panose="02020603050405020304" pitchFamily="18" charset="0"/>
                          <a:cs typeface="Times New Roman" panose="02020603050405020304" pitchFamily="18" charset="0"/>
                        </a:rPr>
                        <a:t>[</a:t>
                      </a:r>
                      <a:r>
                        <a:rPr lang="ro-RO" sz="1600" i="1" dirty="0">
                          <a:latin typeface="Times New Roman" panose="02020603050405020304" pitchFamily="18" charset="0"/>
                          <a:cs typeface="Times New Roman" panose="02020603050405020304" pitchFamily="18" charset="0"/>
                        </a:rPr>
                        <a:t>din conținuturile programei școlare</a:t>
                      </a:r>
                      <a:r>
                        <a:rPr lang="en-US" sz="1600" i="1" dirty="0">
                          <a:latin typeface="Times New Roman" panose="02020603050405020304" pitchFamily="18" charset="0"/>
                          <a:cs typeface="Times New Roman" panose="02020603050405020304" pitchFamily="18" charset="0"/>
                        </a:rPr>
                        <a:t>]</a:t>
                      </a:r>
                      <a:endParaRPr lang="ro-RO" sz="1600" i="1" dirty="0">
                        <a:latin typeface="Times New Roman" panose="02020603050405020304" pitchFamily="18" charset="0"/>
                        <a:cs typeface="Times New Roman" panose="02020603050405020304" pitchFamily="18" charset="0"/>
                      </a:endParaRPr>
                    </a:p>
                    <a:p>
                      <a:pPr algn="ct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dirty="0">
                          <a:latin typeface="Times New Roman" panose="02020603050405020304" pitchFamily="18" charset="0"/>
                          <a:cs typeface="Times New Roman" panose="02020603050405020304" pitchFamily="18" charset="0"/>
                        </a:rPr>
                        <a:t>[</a:t>
                      </a:r>
                      <a:r>
                        <a:rPr lang="ro-RO" sz="1600" i="1" dirty="0">
                          <a:latin typeface="Times New Roman" panose="02020603050405020304" pitchFamily="18" charset="0"/>
                          <a:cs typeface="Times New Roman" panose="02020603050405020304" pitchFamily="18" charset="0"/>
                        </a:rPr>
                        <a:t>stabilite de către cadrul didactic</a:t>
                      </a:r>
                      <a:r>
                        <a:rPr lang="en-US" sz="1600" i="1" dirty="0">
                          <a:latin typeface="Times New Roman" panose="02020603050405020304" pitchFamily="18" charset="0"/>
                          <a:cs typeface="Times New Roman" panose="02020603050405020304" pitchFamily="18" charset="0"/>
                        </a:rPr>
                        <a:t>]</a:t>
                      </a:r>
                      <a:endParaRPr lang="ro-RO" sz="1600" b="1" i="1" dirty="0">
                        <a:latin typeface="Times New Roman" panose="02020603050405020304" pitchFamily="18" charset="0"/>
                        <a:cs typeface="Times New Roman" panose="02020603050405020304" pitchFamily="18" charset="0"/>
                      </a:endParaRPr>
                    </a:p>
                    <a:p>
                      <a:pPr algn="ct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dirty="0">
                          <a:latin typeface="Times New Roman" panose="02020603050405020304" pitchFamily="18" charset="0"/>
                          <a:cs typeface="Times New Roman" panose="02020603050405020304" pitchFamily="18" charset="0"/>
                        </a:rPr>
                        <a:t>[</a:t>
                      </a:r>
                      <a:r>
                        <a:rPr lang="ro-RO" sz="1600" i="1" dirty="0">
                          <a:latin typeface="Times New Roman" panose="02020603050405020304" pitchFamily="18" charset="0"/>
                          <a:cs typeface="Times New Roman" panose="02020603050405020304" pitchFamily="18" charset="0"/>
                        </a:rPr>
                        <a:t>se precizează săptămâna sau săptămânile</a:t>
                      </a:r>
                      <a:r>
                        <a:rPr lang="en-US" sz="1600" i="1" dirty="0">
                          <a:latin typeface="Times New Roman" panose="02020603050405020304" pitchFamily="18" charset="0"/>
                          <a:cs typeface="Times New Roman" panose="02020603050405020304" pitchFamily="18" charset="0"/>
                        </a:rPr>
                        <a:t>]</a:t>
                      </a:r>
                      <a:r>
                        <a:rPr lang="ro-RO" sz="1600" i="1" dirty="0">
                          <a:latin typeface="Times New Roman" panose="02020603050405020304" pitchFamily="18" charset="0"/>
                          <a:cs typeface="Times New Roman" panose="02020603050405020304" pitchFamily="18" charset="0"/>
                        </a:rPr>
                        <a:t> *</a:t>
                      </a:r>
                    </a:p>
                    <a:p>
                      <a:pPr algn="ct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dirty="0">
                          <a:latin typeface="Times New Roman" panose="02020603050405020304" pitchFamily="18" charset="0"/>
                          <a:cs typeface="Times New Roman" panose="02020603050405020304" pitchFamily="18" charset="0"/>
                        </a:rPr>
                        <a:t>[</a:t>
                      </a:r>
                      <a:r>
                        <a:rPr lang="ro-RO" sz="1600" i="1" dirty="0">
                          <a:latin typeface="Times New Roman" panose="02020603050405020304" pitchFamily="18" charset="0"/>
                          <a:cs typeface="Times New Roman" panose="02020603050405020304" pitchFamily="18" charset="0"/>
                        </a:rPr>
                        <a:t>se menționează, de exemplu, semestrul și modificări în urma realizării activității didactice la clasă</a:t>
                      </a:r>
                      <a:r>
                        <a:rPr lang="en-US" sz="1600" i="1" dirty="0">
                          <a:latin typeface="Times New Roman" panose="02020603050405020304" pitchFamily="18" charset="0"/>
                          <a:cs typeface="Times New Roman" panose="02020603050405020304" pitchFamily="18" charset="0"/>
                        </a:rPr>
                        <a:t>]</a:t>
                      </a:r>
                      <a:endParaRPr lang="ro-RO" sz="1600" i="1" dirty="0">
                        <a:latin typeface="Times New Roman" panose="02020603050405020304" pitchFamily="18" charset="0"/>
                        <a:cs typeface="Times New Roman" panose="02020603050405020304" pitchFamily="18" charset="0"/>
                      </a:endParaRPr>
                    </a:p>
                    <a:p>
                      <a:pPr algn="ctr"/>
                      <a:endParaRPr lang="en-US" sz="1600" dirty="0"/>
                    </a:p>
                  </a:txBody>
                  <a:tcPr/>
                </a:tc>
                <a:extLst>
                  <a:ext uri="{0D108BD9-81ED-4DB2-BD59-A6C34878D82A}">
                    <a16:rowId xmlns:a16="http://schemas.microsoft.com/office/drawing/2014/main" val="2166486458"/>
                  </a:ext>
                </a:extLst>
              </a:tr>
            </a:tbl>
          </a:graphicData>
        </a:graphic>
      </p:graphicFrame>
      <p:sp>
        <p:nvSpPr>
          <p:cNvPr id="6" name="TextBox 5">
            <a:extLst>
              <a:ext uri="{FF2B5EF4-FFF2-40B4-BE49-F238E27FC236}">
                <a16:creationId xmlns:a16="http://schemas.microsoft.com/office/drawing/2014/main" id="{385537D5-2A0B-4917-9EBF-D97F4163E0D6}"/>
              </a:ext>
            </a:extLst>
          </p:cNvPr>
          <p:cNvSpPr txBox="1"/>
          <p:nvPr/>
        </p:nvSpPr>
        <p:spPr>
          <a:xfrm>
            <a:off x="683568" y="6045016"/>
            <a:ext cx="7848870" cy="523220"/>
          </a:xfrm>
          <a:prstGeom prst="rect">
            <a:avLst/>
          </a:prstGeom>
          <a:noFill/>
        </p:spPr>
        <p:txBody>
          <a:bodyPr wrap="square">
            <a:spAutoFit/>
          </a:bodyPr>
          <a:lstStyle/>
          <a:p>
            <a:pPr algn="just">
              <a:defRPr/>
            </a:pPr>
            <a:r>
              <a:rPr lang="ro-RO" altLang="ro-RO" sz="1400" i="1" dirty="0">
                <a:solidFill>
                  <a:schemeClr val="tx2"/>
                </a:solidFill>
                <a:latin typeface="Times New Roman" panose="02020603050405020304" pitchFamily="18" charset="0"/>
                <a:cs typeface="Times New Roman" panose="02020603050405020304" pitchFamily="18" charset="0"/>
              </a:rPr>
              <a:t>*</a:t>
            </a:r>
            <a:r>
              <a:rPr lang="ro-RO" altLang="ro-RO" sz="1400" i="1" dirty="0" err="1">
                <a:solidFill>
                  <a:schemeClr val="tx2"/>
                </a:solidFill>
                <a:latin typeface="Times New Roman" panose="02020603050405020304" pitchFamily="18" charset="0"/>
                <a:ea typeface="+mn-ea"/>
                <a:cs typeface="Times New Roman" panose="02020603050405020304" pitchFamily="18" charset="0"/>
              </a:rPr>
              <a:t>notaţia</a:t>
            </a:r>
            <a:r>
              <a:rPr lang="ro-RO" altLang="ro-RO" sz="1400" i="1" dirty="0">
                <a:solidFill>
                  <a:schemeClr val="tx2"/>
                </a:solidFill>
                <a:latin typeface="Times New Roman" panose="02020603050405020304" pitchFamily="18" charset="0"/>
                <a:ea typeface="+mn-ea"/>
                <a:cs typeface="Times New Roman" panose="02020603050405020304" pitchFamily="18" charset="0"/>
              </a:rPr>
              <a:t> se poate realiza prin precizarea explicită a săptămânii/săptămânilor, spre exemplu 1</a:t>
            </a:r>
            <a:r>
              <a:rPr lang="en-US" altLang="ro-RO" sz="1400" i="1" dirty="0">
                <a:solidFill>
                  <a:schemeClr val="tx2"/>
                </a:solidFill>
                <a:latin typeface="Times New Roman" panose="02020603050405020304" pitchFamily="18" charset="0"/>
                <a:ea typeface="+mn-ea"/>
                <a:cs typeface="Times New Roman" panose="02020603050405020304" pitchFamily="18" charset="0"/>
              </a:rPr>
              <a:t>5</a:t>
            </a:r>
            <a:r>
              <a:rPr lang="ro-RO" altLang="ro-RO" sz="1400" i="1" dirty="0">
                <a:solidFill>
                  <a:schemeClr val="tx2"/>
                </a:solidFill>
                <a:latin typeface="Times New Roman" panose="02020603050405020304" pitchFamily="18" charset="0"/>
                <a:ea typeface="+mn-ea"/>
                <a:cs typeface="Times New Roman" panose="02020603050405020304" pitchFamily="18" charset="0"/>
              </a:rPr>
              <a:t>-1</a:t>
            </a:r>
            <a:r>
              <a:rPr lang="en-US" altLang="ro-RO" sz="1400" i="1" dirty="0">
                <a:solidFill>
                  <a:schemeClr val="tx2"/>
                </a:solidFill>
                <a:latin typeface="Times New Roman" panose="02020603050405020304" pitchFamily="18" charset="0"/>
                <a:ea typeface="+mn-ea"/>
                <a:cs typeface="Times New Roman" panose="02020603050405020304" pitchFamily="18" charset="0"/>
              </a:rPr>
              <a:t>9</a:t>
            </a:r>
            <a:r>
              <a:rPr lang="ro-RO" altLang="ro-RO" sz="1400" i="1" dirty="0">
                <a:solidFill>
                  <a:schemeClr val="tx2"/>
                </a:solidFill>
                <a:latin typeface="Times New Roman" panose="02020603050405020304" pitchFamily="18" charset="0"/>
                <a:ea typeface="+mn-ea"/>
                <a:cs typeface="Times New Roman" panose="02020603050405020304" pitchFamily="18" charset="0"/>
              </a:rPr>
              <a:t>.09, sau se poate nota sub forma generică S1, pentru săptămâna 1 sau perioada S1-S3 pentru săptămânile 1-3</a:t>
            </a:r>
          </a:p>
        </p:txBody>
      </p:sp>
    </p:spTree>
    <p:extLst>
      <p:ext uri="{BB962C8B-B14F-4D97-AF65-F5344CB8AC3E}">
        <p14:creationId xmlns:p14="http://schemas.microsoft.com/office/powerpoint/2010/main" val="23787372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3920C-23FF-4EA5-A402-395A59DF10CE}"/>
              </a:ext>
            </a:extLst>
          </p:cNvPr>
          <p:cNvSpPr>
            <a:spLocks noGrp="1"/>
          </p:cNvSpPr>
          <p:nvPr>
            <p:ph type="title"/>
          </p:nvPr>
        </p:nvSpPr>
        <p:spPr>
          <a:xfrm>
            <a:off x="857250" y="273966"/>
            <a:ext cx="7429499" cy="1478570"/>
          </a:xfrm>
        </p:spPr>
        <p:txBody>
          <a:bodyPr/>
          <a:lstStyle/>
          <a:p>
            <a:pPr marL="1587" indent="0">
              <a:lnSpc>
                <a:spcPct val="90000"/>
              </a:lnSpc>
              <a:spcBef>
                <a:spcPts val="1200"/>
              </a:spcBef>
              <a:spcAft>
                <a:spcPts val="600"/>
              </a:spcAft>
              <a:buSzPct val="100000"/>
              <a:buNone/>
              <a:tabLst>
                <a:tab pos="273050" algn="l"/>
                <a:tab pos="1187450" algn="l"/>
                <a:tab pos="2101850" algn="l"/>
                <a:tab pos="3016250" algn="l"/>
                <a:tab pos="3930650" algn="l"/>
                <a:tab pos="4845050" algn="l"/>
                <a:tab pos="5759450" algn="l"/>
                <a:tab pos="6673850" algn="l"/>
                <a:tab pos="7588250" algn="l"/>
                <a:tab pos="8502650" algn="l"/>
                <a:tab pos="9417050" algn="l"/>
                <a:tab pos="10331450" algn="l"/>
              </a:tabLst>
              <a:defRPr/>
            </a:pPr>
            <a:r>
              <a:rPr lang="en-US" b="1" dirty="0" err="1">
                <a:latin typeface="Times New Roman" panose="02020603050405020304" pitchFamily="18" charset="0"/>
                <a:ea typeface="SimSun" panose="02010600030101010101" pitchFamily="2" charset="-122"/>
                <a:cs typeface="Times New Roman" panose="02020603050405020304" pitchFamily="18" charset="0"/>
              </a:rPr>
              <a:t>Planificarea</a:t>
            </a:r>
            <a:r>
              <a:rPr lang="en-US" b="1" dirty="0">
                <a:latin typeface="Times New Roman" panose="02020603050405020304" pitchFamily="18" charset="0"/>
                <a:ea typeface="SimSun" panose="02010600030101010101" pitchFamily="2" charset="-122"/>
                <a:cs typeface="Times New Roman" panose="02020603050405020304" pitchFamily="18" charset="0"/>
              </a:rPr>
              <a:t> </a:t>
            </a:r>
            <a:r>
              <a:rPr lang="ro-RO" b="1" dirty="0">
                <a:latin typeface="Times New Roman" panose="02020603050405020304" pitchFamily="18" charset="0"/>
                <a:ea typeface="SimSun" panose="02010600030101010101" pitchFamily="2" charset="-122"/>
                <a:cs typeface="Times New Roman" panose="02020603050405020304" pitchFamily="18" charset="0"/>
              </a:rPr>
              <a:t>și proiectarea didactică</a:t>
            </a:r>
          </a:p>
        </p:txBody>
      </p:sp>
      <p:sp>
        <p:nvSpPr>
          <p:cNvPr id="3" name="Content Placeholder 2">
            <a:extLst>
              <a:ext uri="{FF2B5EF4-FFF2-40B4-BE49-F238E27FC236}">
                <a16:creationId xmlns:a16="http://schemas.microsoft.com/office/drawing/2014/main" id="{D7B3AF1E-BDCF-423D-A709-911ECAE12108}"/>
              </a:ext>
            </a:extLst>
          </p:cNvPr>
          <p:cNvSpPr>
            <a:spLocks noGrp="1"/>
          </p:cNvSpPr>
          <p:nvPr>
            <p:ph idx="1"/>
          </p:nvPr>
        </p:nvSpPr>
        <p:spPr>
          <a:xfrm>
            <a:off x="683568" y="1772816"/>
            <a:ext cx="8062664" cy="4272200"/>
          </a:xfrm>
        </p:spPr>
        <p:txBody>
          <a:bodyPr/>
          <a:lstStyle/>
          <a:p>
            <a:pPr marL="1588" indent="446088" algn="just">
              <a:lnSpc>
                <a:spcPct val="90000"/>
              </a:lnSpc>
              <a:spcBef>
                <a:spcPts val="0"/>
              </a:spcBef>
              <a:buClr>
                <a:schemeClr val="accent5"/>
              </a:buClr>
              <a:buSzPct val="100000"/>
              <a:buNone/>
              <a:tabLst>
                <a:tab pos="273050" algn="l"/>
                <a:tab pos="1187450" algn="l"/>
                <a:tab pos="2101850" algn="l"/>
                <a:tab pos="3016250" algn="l"/>
                <a:tab pos="3930650" algn="l"/>
                <a:tab pos="4845050" algn="l"/>
                <a:tab pos="5759450" algn="l"/>
                <a:tab pos="6673850" algn="l"/>
                <a:tab pos="7588250" algn="l"/>
                <a:tab pos="8502650" algn="l"/>
                <a:tab pos="9417050" algn="l"/>
                <a:tab pos="10331450" algn="l"/>
              </a:tabLst>
              <a:defRPr/>
            </a:pPr>
            <a:r>
              <a:rPr lang="ro-RO" sz="2400" b="1" dirty="0">
                <a:latin typeface="Times New Roman" panose="02020603050405020304" pitchFamily="18" charset="0"/>
                <a:cs typeface="Times New Roman" panose="02020603050405020304" pitchFamily="18" charset="0"/>
              </a:rPr>
              <a:t>Proiectul unei unități de învățare</a:t>
            </a:r>
            <a:r>
              <a:rPr lang="ro-RO" sz="2400" dirty="0">
                <a:latin typeface="Times New Roman" panose="02020603050405020304" pitchFamily="18" charset="0"/>
                <a:cs typeface="Times New Roman" panose="02020603050405020304" pitchFamily="18" charset="0"/>
              </a:rPr>
              <a:t> se poate realiza formal, după următorul model:</a:t>
            </a:r>
          </a:p>
          <a:p>
            <a:pPr marL="1588" indent="0" algn="just">
              <a:lnSpc>
                <a:spcPct val="90000"/>
              </a:lnSpc>
              <a:spcBef>
                <a:spcPts val="0"/>
              </a:spcBef>
              <a:buClr>
                <a:schemeClr val="accent5"/>
              </a:buClr>
              <a:buSzPct val="100000"/>
              <a:buNone/>
              <a:tabLst>
                <a:tab pos="273050" algn="l"/>
                <a:tab pos="1187450" algn="l"/>
                <a:tab pos="2101850" algn="l"/>
                <a:tab pos="3016250" algn="l"/>
                <a:tab pos="3930650" algn="l"/>
                <a:tab pos="4845050" algn="l"/>
                <a:tab pos="5759450" algn="l"/>
                <a:tab pos="6673850" algn="l"/>
                <a:tab pos="7588250" algn="l"/>
                <a:tab pos="8502650" algn="l"/>
                <a:tab pos="9417050" algn="l"/>
                <a:tab pos="10331450" algn="l"/>
              </a:tabLst>
              <a:defRPr/>
            </a:pPr>
            <a:endParaRPr lang="ro-RO" sz="2400" dirty="0">
              <a:latin typeface="Times New Roman" panose="02020603050405020304" pitchFamily="18" charset="0"/>
              <a:cs typeface="Times New Roman" panose="02020603050405020304" pitchFamily="18" charset="0"/>
            </a:endParaRPr>
          </a:p>
          <a:p>
            <a:pPr marL="1588" indent="0" algn="just">
              <a:lnSpc>
                <a:spcPct val="90000"/>
              </a:lnSpc>
              <a:spcBef>
                <a:spcPts val="0"/>
              </a:spcBef>
              <a:buClr>
                <a:schemeClr val="accent5"/>
              </a:buClr>
              <a:buSzPct val="100000"/>
              <a:buNone/>
              <a:tabLst>
                <a:tab pos="273050" algn="l"/>
                <a:tab pos="1187450" algn="l"/>
                <a:tab pos="2101850" algn="l"/>
                <a:tab pos="3016250" algn="l"/>
                <a:tab pos="3930650" algn="l"/>
                <a:tab pos="4845050" algn="l"/>
                <a:tab pos="5759450" algn="l"/>
                <a:tab pos="6673850" algn="l"/>
                <a:tab pos="7588250" algn="l"/>
                <a:tab pos="8502650" algn="l"/>
                <a:tab pos="9417050" algn="l"/>
                <a:tab pos="10331450" algn="l"/>
              </a:tabLst>
              <a:defRPr/>
            </a:pPr>
            <a:endParaRPr lang="ro-RO" sz="2400" dirty="0">
              <a:latin typeface="Times New Roman" panose="02020603050405020304" pitchFamily="18" charset="0"/>
              <a:cs typeface="Times New Roman" panose="02020603050405020304" pitchFamily="18" charset="0"/>
            </a:endParaRPr>
          </a:p>
          <a:p>
            <a:pPr marL="1588" indent="0" algn="just">
              <a:lnSpc>
                <a:spcPct val="90000"/>
              </a:lnSpc>
              <a:spcBef>
                <a:spcPts val="0"/>
              </a:spcBef>
              <a:buClr>
                <a:schemeClr val="accent5"/>
              </a:buClr>
              <a:buSzPct val="100000"/>
              <a:buNone/>
              <a:tabLst>
                <a:tab pos="273050" algn="l"/>
                <a:tab pos="1187450" algn="l"/>
                <a:tab pos="2101850" algn="l"/>
                <a:tab pos="3016250" algn="l"/>
                <a:tab pos="3930650" algn="l"/>
                <a:tab pos="4845050" algn="l"/>
                <a:tab pos="5759450" algn="l"/>
                <a:tab pos="6673850" algn="l"/>
                <a:tab pos="7588250" algn="l"/>
                <a:tab pos="8502650" algn="l"/>
                <a:tab pos="9417050" algn="l"/>
                <a:tab pos="10331450" algn="l"/>
              </a:tabLst>
              <a:defRPr/>
            </a:pPr>
            <a:endParaRPr lang="ro-RO" sz="2400"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838CC51B-C426-410E-A34A-2F91F9A9EEE1}"/>
              </a:ext>
            </a:extLst>
          </p:cNvPr>
          <p:cNvGraphicFramePr>
            <a:graphicFrameLocks noGrp="1"/>
          </p:cNvGraphicFramePr>
          <p:nvPr>
            <p:extLst>
              <p:ext uri="{D42A27DB-BD31-4B8C-83A1-F6EECF244321}">
                <p14:modId xmlns:p14="http://schemas.microsoft.com/office/powerpoint/2010/main" val="2511135582"/>
              </p:ext>
            </p:extLst>
          </p:nvPr>
        </p:nvGraphicFramePr>
        <p:xfrm>
          <a:off x="689361" y="2722044"/>
          <a:ext cx="8064895" cy="2926080"/>
        </p:xfrm>
        <a:graphic>
          <a:graphicData uri="http://schemas.openxmlformats.org/drawingml/2006/table">
            <a:tbl>
              <a:tblPr firstRow="1" bandRow="1">
                <a:tableStyleId>{5C22544A-7EE6-4342-B048-85BDC9FD1C3A}</a:tableStyleId>
              </a:tblPr>
              <a:tblGrid>
                <a:gridCol w="1612979">
                  <a:extLst>
                    <a:ext uri="{9D8B030D-6E8A-4147-A177-3AD203B41FA5}">
                      <a16:colId xmlns:a16="http://schemas.microsoft.com/office/drawing/2014/main" val="3289909451"/>
                    </a:ext>
                  </a:extLst>
                </a:gridCol>
                <a:gridCol w="1612979">
                  <a:extLst>
                    <a:ext uri="{9D8B030D-6E8A-4147-A177-3AD203B41FA5}">
                      <a16:colId xmlns:a16="http://schemas.microsoft.com/office/drawing/2014/main" val="2362243919"/>
                    </a:ext>
                  </a:extLst>
                </a:gridCol>
                <a:gridCol w="1612979">
                  <a:extLst>
                    <a:ext uri="{9D8B030D-6E8A-4147-A177-3AD203B41FA5}">
                      <a16:colId xmlns:a16="http://schemas.microsoft.com/office/drawing/2014/main" val="1904380528"/>
                    </a:ext>
                  </a:extLst>
                </a:gridCol>
                <a:gridCol w="1612979">
                  <a:extLst>
                    <a:ext uri="{9D8B030D-6E8A-4147-A177-3AD203B41FA5}">
                      <a16:colId xmlns:a16="http://schemas.microsoft.com/office/drawing/2014/main" val="3221480181"/>
                    </a:ext>
                  </a:extLst>
                </a:gridCol>
                <a:gridCol w="1612979">
                  <a:extLst>
                    <a:ext uri="{9D8B030D-6E8A-4147-A177-3AD203B41FA5}">
                      <a16:colId xmlns:a16="http://schemas.microsoft.com/office/drawing/2014/main" val="212097339"/>
                    </a:ext>
                  </a:extLst>
                </a:gridCol>
              </a:tblGrid>
              <a:tr h="370840">
                <a:tc>
                  <a:txBody>
                    <a:bodyPr/>
                    <a:lstStyle/>
                    <a:p>
                      <a:pPr algn="ctr"/>
                      <a:r>
                        <a:rPr lang="ro-RO" sz="1800" dirty="0">
                          <a:latin typeface="Times New Roman" panose="02020603050405020304" pitchFamily="18" charset="0"/>
                          <a:cs typeface="Times New Roman" panose="02020603050405020304" pitchFamily="18" charset="0"/>
                        </a:rPr>
                        <a:t>Conținuturi</a:t>
                      </a:r>
                    </a:p>
                  </a:txBody>
                  <a:tcPr anchor="ctr"/>
                </a:tc>
                <a:tc>
                  <a:txBody>
                    <a:bodyPr/>
                    <a:lstStyle/>
                    <a:p>
                      <a:pPr algn="ctr"/>
                      <a:r>
                        <a:rPr lang="ro-RO" sz="1800" dirty="0">
                          <a:latin typeface="Times New Roman" panose="02020603050405020304" pitchFamily="18" charset="0"/>
                          <a:cs typeface="Times New Roman" panose="02020603050405020304" pitchFamily="18" charset="0"/>
                        </a:rPr>
                        <a:t>Competențe specifice</a:t>
                      </a:r>
                    </a:p>
                  </a:txBody>
                  <a:tcPr anchor="ctr"/>
                </a:tc>
                <a:tc>
                  <a:txBody>
                    <a:bodyPr/>
                    <a:lstStyle/>
                    <a:p>
                      <a:pPr algn="ctr"/>
                      <a:r>
                        <a:rPr lang="ro-RO" sz="1800" dirty="0">
                          <a:latin typeface="Times New Roman" panose="02020603050405020304" pitchFamily="18" charset="0"/>
                          <a:cs typeface="Times New Roman" panose="02020603050405020304" pitchFamily="18" charset="0"/>
                        </a:rPr>
                        <a:t>Activități de învățare</a:t>
                      </a:r>
                    </a:p>
                  </a:txBody>
                  <a:tcPr anchor="ctr"/>
                </a:tc>
                <a:tc>
                  <a:txBody>
                    <a:bodyPr/>
                    <a:lstStyle/>
                    <a:p>
                      <a:pPr algn="ctr"/>
                      <a:r>
                        <a:rPr lang="ro-RO" sz="1800" dirty="0">
                          <a:latin typeface="Times New Roman" panose="02020603050405020304" pitchFamily="18" charset="0"/>
                          <a:cs typeface="Times New Roman" panose="02020603050405020304" pitchFamily="18" charset="0"/>
                        </a:rPr>
                        <a:t>Resurse</a:t>
                      </a:r>
                    </a:p>
                  </a:txBody>
                  <a:tcPr anchor="ctr"/>
                </a:tc>
                <a:tc>
                  <a:txBody>
                    <a:bodyPr/>
                    <a:lstStyle/>
                    <a:p>
                      <a:pPr algn="ctr"/>
                      <a:r>
                        <a:rPr lang="ro-RO" sz="1800" dirty="0">
                          <a:latin typeface="Times New Roman" panose="02020603050405020304" pitchFamily="18" charset="0"/>
                          <a:cs typeface="Times New Roman" panose="02020603050405020304" pitchFamily="18" charset="0"/>
                        </a:rPr>
                        <a:t>Evaluare</a:t>
                      </a:r>
                    </a:p>
                  </a:txBody>
                  <a:tcPr anchor="ctr"/>
                </a:tc>
                <a:extLst>
                  <a:ext uri="{0D108BD9-81ED-4DB2-BD59-A6C34878D82A}">
                    <a16:rowId xmlns:a16="http://schemas.microsoft.com/office/drawing/2014/main" val="2876778615"/>
                  </a:ext>
                </a:extLst>
              </a:tr>
              <a:tr h="370840">
                <a:tc>
                  <a:txBody>
                    <a:bodyPr/>
                    <a:lstStyle/>
                    <a:p>
                      <a:pPr algn="ctr"/>
                      <a:r>
                        <a:rPr lang="en-US" sz="1800" i="1" dirty="0">
                          <a:latin typeface="Times New Roman" panose="02020603050405020304" pitchFamily="18" charset="0"/>
                          <a:cs typeface="Times New Roman" panose="02020603050405020304" pitchFamily="18" charset="0"/>
                        </a:rPr>
                        <a:t>[</a:t>
                      </a:r>
                      <a:r>
                        <a:rPr lang="ro-RO" sz="1800" i="1" dirty="0">
                          <a:latin typeface="Times New Roman" panose="02020603050405020304" pitchFamily="18" charset="0"/>
                          <a:cs typeface="Times New Roman" panose="02020603050405020304" pitchFamily="18" charset="0"/>
                        </a:rPr>
                        <a:t>se menționează detalieri de conținut care explicitează anumite parcursuri</a:t>
                      </a:r>
                      <a:r>
                        <a:rPr lang="en-US" sz="1800" i="1" dirty="0">
                          <a:latin typeface="Times New Roman" panose="02020603050405020304" pitchFamily="18" charset="0"/>
                          <a:cs typeface="Times New Roman" panose="02020603050405020304" pitchFamily="18" charset="0"/>
                        </a:rPr>
                        <a:t>]</a:t>
                      </a:r>
                      <a:endParaRPr lang="ro-RO" sz="1800" i="1" dirty="0">
                        <a:latin typeface="Times New Roman" panose="02020603050405020304" pitchFamily="18" charset="0"/>
                        <a:cs typeface="Times New Roman" panose="02020603050405020304" pitchFamily="18" charset="0"/>
                      </a:endParaRPr>
                    </a:p>
                  </a:txBody>
                  <a:tcPr/>
                </a:tc>
                <a:tc>
                  <a:txBody>
                    <a:bodyPr/>
                    <a:lstStyle/>
                    <a:p>
                      <a:pPr algn="ctr"/>
                      <a:r>
                        <a:rPr lang="en-US" sz="1800" i="1" dirty="0">
                          <a:latin typeface="Times New Roman" panose="02020603050405020304" pitchFamily="18" charset="0"/>
                          <a:cs typeface="Times New Roman" panose="02020603050405020304" pitchFamily="18" charset="0"/>
                        </a:rPr>
                        <a:t>[</a:t>
                      </a:r>
                      <a:r>
                        <a:rPr lang="ro-RO" sz="1800" i="1" dirty="0">
                          <a:latin typeface="Times New Roman" panose="02020603050405020304" pitchFamily="18" charset="0"/>
                          <a:cs typeface="Times New Roman" panose="02020603050405020304" pitchFamily="18" charset="0"/>
                        </a:rPr>
                        <a:t>se precizează numărul </a:t>
                      </a:r>
                      <a:r>
                        <a:rPr lang="ro-RO" sz="1800" i="1" dirty="0" err="1">
                          <a:latin typeface="Times New Roman" panose="02020603050405020304" pitchFamily="18" charset="0"/>
                          <a:cs typeface="Times New Roman" panose="02020603050405020304" pitchFamily="18" charset="0"/>
                        </a:rPr>
                        <a:t>criterial</a:t>
                      </a:r>
                      <a:r>
                        <a:rPr lang="ro-RO" sz="1800" i="1" dirty="0">
                          <a:latin typeface="Times New Roman" panose="02020603050405020304" pitchFamily="18" charset="0"/>
                          <a:cs typeface="Times New Roman" panose="02020603050405020304" pitchFamily="18" charset="0"/>
                        </a:rPr>
                        <a:t> al CS din programa școlară</a:t>
                      </a:r>
                      <a:r>
                        <a:rPr lang="en-US" sz="1800" i="1" dirty="0">
                          <a:latin typeface="Times New Roman" panose="02020603050405020304" pitchFamily="18" charset="0"/>
                          <a:cs typeface="Times New Roman" panose="02020603050405020304" pitchFamily="18" charset="0"/>
                        </a:rPr>
                        <a:t>]</a:t>
                      </a:r>
                      <a:endParaRPr lang="ro-RO" sz="1800" i="1" dirty="0">
                        <a:latin typeface="Times New Roman" panose="02020603050405020304" pitchFamily="18" charset="0"/>
                        <a:cs typeface="Times New Roman" panose="02020603050405020304" pitchFamily="18" charset="0"/>
                      </a:endParaRPr>
                    </a:p>
                  </a:txBody>
                  <a:tcPr/>
                </a:tc>
                <a:tc>
                  <a:txBody>
                    <a:bodyPr/>
                    <a:lstStyle/>
                    <a:p>
                      <a:pPr algn="ctr"/>
                      <a:r>
                        <a:rPr lang="en-US" sz="1800" i="1" dirty="0">
                          <a:latin typeface="Times New Roman" panose="02020603050405020304" pitchFamily="18" charset="0"/>
                          <a:cs typeface="Times New Roman" panose="02020603050405020304" pitchFamily="18" charset="0"/>
                        </a:rPr>
                        <a:t>[</a:t>
                      </a:r>
                      <a:r>
                        <a:rPr lang="ro-RO" sz="1800" i="1" dirty="0">
                          <a:latin typeface="Times New Roman" panose="02020603050405020304" pitchFamily="18" charset="0"/>
                          <a:cs typeface="Times New Roman" panose="02020603050405020304" pitchFamily="18" charset="0"/>
                        </a:rPr>
                        <a:t>vizate/ recomandate de programa școlară sau altele adecvate pentru realizarea CS</a:t>
                      </a:r>
                      <a:r>
                        <a:rPr lang="en-US" sz="1800" i="1" dirty="0">
                          <a:latin typeface="Times New Roman" panose="02020603050405020304" pitchFamily="18" charset="0"/>
                          <a:cs typeface="Times New Roman" panose="02020603050405020304" pitchFamily="18" charset="0"/>
                        </a:rPr>
                        <a:t>]</a:t>
                      </a:r>
                      <a:endParaRPr lang="ro-RO" sz="1800" b="1" i="1" dirty="0">
                        <a:latin typeface="Times New Roman" panose="02020603050405020304" pitchFamily="18" charset="0"/>
                        <a:cs typeface="Times New Roman" panose="02020603050405020304" pitchFamily="18" charset="0"/>
                      </a:endParaRPr>
                    </a:p>
                  </a:txBody>
                  <a:tcPr/>
                </a:tc>
                <a:tc>
                  <a:txBody>
                    <a:bodyPr/>
                    <a:lstStyle/>
                    <a:p>
                      <a:pPr algn="ctr"/>
                      <a:r>
                        <a:rPr lang="en-US" sz="1800" i="1" dirty="0">
                          <a:latin typeface="Times New Roman" panose="02020603050405020304" pitchFamily="18" charset="0"/>
                          <a:cs typeface="Times New Roman" panose="02020603050405020304" pitchFamily="18" charset="0"/>
                        </a:rPr>
                        <a:t>[</a:t>
                      </a:r>
                      <a:r>
                        <a:rPr lang="ro-RO" sz="1800" i="1" dirty="0">
                          <a:latin typeface="Times New Roman" panose="02020603050405020304" pitchFamily="18" charset="0"/>
                          <a:cs typeface="Times New Roman" panose="02020603050405020304" pitchFamily="18" charset="0"/>
                        </a:rPr>
                        <a:t>se precizează resursele de timp, de loc, material didactic, forme de organizare a clasei</a:t>
                      </a:r>
                      <a:r>
                        <a:rPr lang="en-US" sz="1800" i="1" dirty="0">
                          <a:latin typeface="Times New Roman" panose="02020603050405020304" pitchFamily="18" charset="0"/>
                          <a:cs typeface="Times New Roman" panose="02020603050405020304" pitchFamily="18" charset="0"/>
                        </a:rPr>
                        <a:t>]</a:t>
                      </a:r>
                      <a:endParaRPr lang="ro-RO" sz="1800" i="1" dirty="0">
                        <a:latin typeface="Times New Roman" panose="02020603050405020304" pitchFamily="18" charset="0"/>
                        <a:cs typeface="Times New Roman" panose="02020603050405020304" pitchFamily="18" charset="0"/>
                      </a:endParaRPr>
                    </a:p>
                  </a:txBody>
                  <a:tcPr/>
                </a:tc>
                <a:tc>
                  <a:txBody>
                    <a:bodyPr/>
                    <a:lstStyle/>
                    <a:p>
                      <a:pPr algn="ctr"/>
                      <a:r>
                        <a:rPr lang="en-US" sz="1800" i="1" dirty="0">
                          <a:latin typeface="Times New Roman" panose="02020603050405020304" pitchFamily="18" charset="0"/>
                          <a:cs typeface="Times New Roman" panose="02020603050405020304" pitchFamily="18" charset="0"/>
                        </a:rPr>
                        <a:t>[</a:t>
                      </a:r>
                      <a:r>
                        <a:rPr lang="ro-RO" sz="1800" i="1" dirty="0">
                          <a:latin typeface="Times New Roman" panose="02020603050405020304" pitchFamily="18" charset="0"/>
                          <a:cs typeface="Times New Roman" panose="02020603050405020304" pitchFamily="18" charset="0"/>
                        </a:rPr>
                        <a:t>se menționează metodele, instrumentele sau modalitățile de evaluare utilizate</a:t>
                      </a:r>
                      <a:r>
                        <a:rPr lang="en-US" sz="1800" i="1" dirty="0">
                          <a:latin typeface="Times New Roman" panose="02020603050405020304" pitchFamily="18" charset="0"/>
                          <a:cs typeface="Times New Roman" panose="02020603050405020304" pitchFamily="18" charset="0"/>
                        </a:rPr>
                        <a:t>]</a:t>
                      </a:r>
                      <a:endParaRPr lang="ro-RO" sz="1800"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01031035"/>
                  </a:ext>
                </a:extLst>
              </a:tr>
            </a:tbl>
          </a:graphicData>
        </a:graphic>
      </p:graphicFrame>
    </p:spTree>
    <p:extLst>
      <p:ext uri="{BB962C8B-B14F-4D97-AF65-F5344CB8AC3E}">
        <p14:creationId xmlns:p14="http://schemas.microsoft.com/office/powerpoint/2010/main" val="30443359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7429499" cy="1478570"/>
          </a:xfrm>
        </p:spPr>
        <p:txBody>
          <a:bodyPr/>
          <a:lstStyle/>
          <a:p>
            <a:r>
              <a:rPr lang="en-US" b="1" dirty="0" err="1">
                <a:latin typeface="Times New Roman" panose="02020603050405020304" pitchFamily="18" charset="0"/>
                <a:ea typeface="SimSun" panose="02010600030101010101" pitchFamily="2" charset="-122"/>
                <a:cs typeface="Times New Roman" panose="02020603050405020304" pitchFamily="18" charset="0"/>
              </a:rPr>
              <a:t>Planificarea</a:t>
            </a:r>
            <a:r>
              <a:rPr lang="en-US" b="1" dirty="0">
                <a:latin typeface="Times New Roman" panose="02020603050405020304" pitchFamily="18" charset="0"/>
                <a:ea typeface="SimSun" panose="02010600030101010101" pitchFamily="2" charset="-122"/>
                <a:cs typeface="Times New Roman" panose="02020603050405020304" pitchFamily="18" charset="0"/>
              </a:rPr>
              <a:t> </a:t>
            </a:r>
            <a:r>
              <a:rPr lang="ro-RO" b="1" dirty="0">
                <a:latin typeface="Times New Roman" panose="02020603050405020304" pitchFamily="18" charset="0"/>
                <a:ea typeface="SimSun" panose="02010600030101010101" pitchFamily="2" charset="-122"/>
                <a:cs typeface="Times New Roman" panose="02020603050405020304" pitchFamily="18" charset="0"/>
              </a:rPr>
              <a:t>și proiectarea didactică</a:t>
            </a:r>
            <a:endParaRPr lang="ro-RO" altLang="en-GB" dirty="0"/>
          </a:p>
        </p:txBody>
      </p:sp>
      <p:sp>
        <p:nvSpPr>
          <p:cNvPr id="7" name="Content Placeholder 6"/>
          <p:cNvSpPr>
            <a:spLocks noGrp="1"/>
          </p:cNvSpPr>
          <p:nvPr>
            <p:ph idx="1"/>
          </p:nvPr>
        </p:nvSpPr>
        <p:spPr>
          <a:xfrm>
            <a:off x="685800" y="1844824"/>
            <a:ext cx="7772400" cy="4191000"/>
          </a:xfrm>
        </p:spPr>
        <p:txBody>
          <a:bodyPr>
            <a:normAutofit fontScale="92500" lnSpcReduction="20000"/>
          </a:bodyPr>
          <a:lstStyle/>
          <a:p>
            <a:pPr marL="457200" indent="-457200" algn="just">
              <a:buFont typeface="+mj-lt"/>
              <a:buAutoNum type="arabicPeriod"/>
            </a:pPr>
            <a:r>
              <a:rPr lang="en-US" sz="2200" dirty="0" err="1">
                <a:latin typeface="Times New Roman" panose="02020603050405020304" pitchFamily="18" charset="0"/>
                <a:cs typeface="Times New Roman" panose="02020603050405020304" pitchFamily="18" charset="0"/>
                <a:sym typeface="+mn-ea"/>
              </a:rPr>
              <a:t>Accentul</a:t>
            </a:r>
            <a:r>
              <a:rPr lang="en-US" sz="2200" dirty="0">
                <a:latin typeface="Times New Roman" panose="02020603050405020304" pitchFamily="18" charset="0"/>
                <a:cs typeface="Times New Roman" panose="02020603050405020304" pitchFamily="18" charset="0"/>
                <a:sym typeface="+mn-ea"/>
              </a:rPr>
              <a:t> se </a:t>
            </a:r>
            <a:r>
              <a:rPr lang="en-US" sz="2200" dirty="0" err="1">
                <a:latin typeface="Times New Roman" panose="02020603050405020304" pitchFamily="18" charset="0"/>
                <a:cs typeface="Times New Roman" panose="02020603050405020304" pitchFamily="18" charset="0"/>
                <a:sym typeface="+mn-ea"/>
              </a:rPr>
              <a:t>pune</a:t>
            </a:r>
            <a:r>
              <a:rPr lang="en-US" sz="2200" dirty="0">
                <a:latin typeface="Times New Roman" panose="02020603050405020304" pitchFamily="18" charset="0"/>
                <a:cs typeface="Times New Roman" panose="02020603050405020304" pitchFamily="18" charset="0"/>
                <a:sym typeface="+mn-ea"/>
              </a:rPr>
              <a:t> pe </a:t>
            </a:r>
            <a:r>
              <a:rPr lang="en-US" sz="2200" dirty="0" err="1">
                <a:latin typeface="Times New Roman" panose="02020603050405020304" pitchFamily="18" charset="0"/>
                <a:cs typeface="Times New Roman" panose="02020603050405020304" pitchFamily="18" charset="0"/>
                <a:sym typeface="+mn-ea"/>
              </a:rPr>
              <a:t>proiectul</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unității</a:t>
            </a:r>
            <a:r>
              <a:rPr lang="en-US" sz="2200" dirty="0">
                <a:latin typeface="Times New Roman" panose="02020603050405020304" pitchFamily="18" charset="0"/>
                <a:cs typeface="Times New Roman" panose="02020603050405020304" pitchFamily="18" charset="0"/>
                <a:sym typeface="+mn-ea"/>
              </a:rPr>
              <a:t> de </a:t>
            </a:r>
            <a:r>
              <a:rPr lang="en-US" sz="2200" dirty="0" err="1">
                <a:latin typeface="Times New Roman" panose="02020603050405020304" pitchFamily="18" charset="0"/>
                <a:cs typeface="Times New Roman" panose="02020603050405020304" pitchFamily="18" charset="0"/>
                <a:sym typeface="+mn-ea"/>
              </a:rPr>
              <a:t>învățare</a:t>
            </a:r>
            <a:r>
              <a:rPr lang="en-US" sz="2200" dirty="0">
                <a:latin typeface="Times New Roman" panose="02020603050405020304" pitchFamily="18" charset="0"/>
                <a:cs typeface="Times New Roman" panose="02020603050405020304" pitchFamily="18" charset="0"/>
                <a:sym typeface="+mn-ea"/>
              </a:rPr>
              <a:t>, nu pe </a:t>
            </a:r>
            <a:r>
              <a:rPr lang="en-US" sz="2200" dirty="0" err="1">
                <a:latin typeface="Times New Roman" panose="02020603050405020304" pitchFamily="18" charset="0"/>
                <a:cs typeface="Times New Roman" panose="02020603050405020304" pitchFamily="18" charset="0"/>
                <a:sym typeface="+mn-ea"/>
              </a:rPr>
              <a:t>proiectul</a:t>
            </a:r>
            <a:r>
              <a:rPr lang="en-US" sz="2200" dirty="0">
                <a:latin typeface="Times New Roman" panose="02020603050405020304" pitchFamily="18" charset="0"/>
                <a:cs typeface="Times New Roman" panose="02020603050405020304" pitchFamily="18" charset="0"/>
                <a:sym typeface="+mn-ea"/>
              </a:rPr>
              <a:t> didactic/de </a:t>
            </a:r>
            <a:r>
              <a:rPr lang="en-US" sz="2200" dirty="0" err="1">
                <a:latin typeface="Times New Roman" panose="02020603050405020304" pitchFamily="18" charset="0"/>
                <a:cs typeface="Times New Roman" panose="02020603050405020304" pitchFamily="18" charset="0"/>
                <a:sym typeface="+mn-ea"/>
              </a:rPr>
              <a:t>lecție</a:t>
            </a:r>
            <a:r>
              <a:rPr lang="en-US" sz="2200" dirty="0">
                <a:latin typeface="Times New Roman" panose="02020603050405020304" pitchFamily="18" charset="0"/>
                <a:cs typeface="Times New Roman" panose="02020603050405020304" pitchFamily="18" charset="0"/>
                <a:sym typeface="+mn-ea"/>
              </a:rPr>
              <a:t>;</a:t>
            </a:r>
          </a:p>
          <a:p>
            <a:pPr marL="457200" indent="-457200" algn="just">
              <a:buFont typeface="+mj-lt"/>
              <a:buAutoNum type="arabicPeriod"/>
            </a:pPr>
            <a:r>
              <a:rPr lang="en-US" sz="2200" dirty="0">
                <a:latin typeface="Times New Roman" panose="02020603050405020304" pitchFamily="18" charset="0"/>
                <a:cs typeface="Times New Roman" panose="02020603050405020304" pitchFamily="18" charset="0"/>
                <a:sym typeface="+mn-ea"/>
              </a:rPr>
              <a:t>Orice </a:t>
            </a:r>
            <a:r>
              <a:rPr lang="en-US" sz="2200" dirty="0" err="1">
                <a:latin typeface="Times New Roman" panose="02020603050405020304" pitchFamily="18" charset="0"/>
                <a:cs typeface="Times New Roman" panose="02020603050405020304" pitchFamily="18" charset="0"/>
                <a:sym typeface="+mn-ea"/>
              </a:rPr>
              <a:t>activitate</a:t>
            </a:r>
            <a:r>
              <a:rPr lang="en-US" sz="2200" dirty="0">
                <a:latin typeface="Times New Roman" panose="02020603050405020304" pitchFamily="18" charset="0"/>
                <a:cs typeface="Times New Roman" panose="02020603050405020304" pitchFamily="18" charset="0"/>
                <a:sym typeface="+mn-ea"/>
              </a:rPr>
              <a:t> de </a:t>
            </a:r>
            <a:r>
              <a:rPr lang="en-US" sz="2200" dirty="0" err="1">
                <a:latin typeface="Times New Roman" panose="02020603050405020304" pitchFamily="18" charset="0"/>
                <a:cs typeface="Times New Roman" panose="02020603050405020304" pitchFamily="18" charset="0"/>
                <a:sym typeface="+mn-ea"/>
              </a:rPr>
              <a:t>învățare</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vizează</a:t>
            </a:r>
            <a:r>
              <a:rPr lang="en-US" sz="2200" dirty="0">
                <a:latin typeface="Times New Roman" panose="02020603050405020304" pitchFamily="18" charset="0"/>
                <a:cs typeface="Times New Roman" panose="02020603050405020304" pitchFamily="18" charset="0"/>
                <a:sym typeface="+mn-ea"/>
              </a:rPr>
              <a:t> o </a:t>
            </a:r>
            <a:r>
              <a:rPr lang="en-US" sz="2200" dirty="0" err="1">
                <a:latin typeface="Times New Roman" panose="02020603050405020304" pitchFamily="18" charset="0"/>
                <a:cs typeface="Times New Roman" panose="02020603050405020304" pitchFamily="18" charset="0"/>
                <a:sym typeface="+mn-ea"/>
              </a:rPr>
              <a:t>competență</a:t>
            </a:r>
            <a:r>
              <a:rPr lang="en-US" sz="2200" dirty="0">
                <a:latin typeface="Times New Roman" panose="02020603050405020304" pitchFamily="18" charset="0"/>
                <a:cs typeface="Times New Roman" panose="02020603050405020304" pitchFamily="18" charset="0"/>
                <a:sym typeface="+mn-ea"/>
              </a:rPr>
              <a:t>;</a:t>
            </a:r>
          </a:p>
          <a:p>
            <a:pPr marL="457200" indent="-457200" algn="just">
              <a:buFont typeface="+mj-lt"/>
              <a:buAutoNum type="arabicPeriod"/>
            </a:pPr>
            <a:r>
              <a:rPr lang="en-US" sz="2200" dirty="0" err="1">
                <a:latin typeface="Times New Roman" panose="02020603050405020304" pitchFamily="18" charset="0"/>
                <a:cs typeface="Times New Roman" panose="02020603050405020304" pitchFamily="18" charset="0"/>
                <a:sym typeface="+mn-ea"/>
              </a:rPr>
              <a:t>Orice</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proiect</a:t>
            </a:r>
            <a:r>
              <a:rPr lang="en-US" sz="2200" dirty="0">
                <a:latin typeface="Times New Roman" panose="02020603050405020304" pitchFamily="18" charset="0"/>
                <a:cs typeface="Times New Roman" panose="02020603050405020304" pitchFamily="18" charset="0"/>
                <a:sym typeface="+mn-ea"/>
              </a:rPr>
              <a:t> al </a:t>
            </a:r>
            <a:r>
              <a:rPr lang="en-US" sz="2200" dirty="0" err="1">
                <a:latin typeface="Times New Roman" panose="02020603050405020304" pitchFamily="18" charset="0"/>
                <a:cs typeface="Times New Roman" panose="02020603050405020304" pitchFamily="18" charset="0"/>
                <a:sym typeface="+mn-ea"/>
              </a:rPr>
              <a:t>unei</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unități</a:t>
            </a:r>
            <a:r>
              <a:rPr lang="en-US" sz="2200" dirty="0">
                <a:latin typeface="Times New Roman" panose="02020603050405020304" pitchFamily="18" charset="0"/>
                <a:cs typeface="Times New Roman" panose="02020603050405020304" pitchFamily="18" charset="0"/>
                <a:sym typeface="+mn-ea"/>
              </a:rPr>
              <a:t> de </a:t>
            </a:r>
            <a:r>
              <a:rPr lang="en-US" sz="2200" dirty="0" err="1">
                <a:latin typeface="Times New Roman" panose="02020603050405020304" pitchFamily="18" charset="0"/>
                <a:cs typeface="Times New Roman" panose="02020603050405020304" pitchFamily="18" charset="0"/>
                <a:sym typeface="+mn-ea"/>
              </a:rPr>
              <a:t>învățare</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începe</a:t>
            </a:r>
            <a:r>
              <a:rPr lang="en-US" sz="2200" dirty="0">
                <a:latin typeface="Times New Roman" panose="02020603050405020304" pitchFamily="18" charset="0"/>
                <a:cs typeface="Times New Roman" panose="02020603050405020304" pitchFamily="18" charset="0"/>
                <a:sym typeface="+mn-ea"/>
              </a:rPr>
              <a:t> cu o </a:t>
            </a:r>
            <a:r>
              <a:rPr lang="en-US" sz="2200" dirty="0" err="1">
                <a:latin typeface="Times New Roman" panose="02020603050405020304" pitchFamily="18" charset="0"/>
                <a:cs typeface="Times New Roman" panose="02020603050405020304" pitchFamily="18" charset="0"/>
                <a:sym typeface="+mn-ea"/>
              </a:rPr>
              <a:t>evaluare</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inițială</a:t>
            </a:r>
            <a:r>
              <a:rPr lang="en-US" sz="2200" dirty="0">
                <a:latin typeface="Times New Roman" panose="02020603050405020304" pitchFamily="18" charset="0"/>
                <a:cs typeface="Times New Roman" panose="02020603050405020304" pitchFamily="18" charset="0"/>
                <a:sym typeface="+mn-ea"/>
              </a:rPr>
              <a:t> cu </a:t>
            </a:r>
            <a:r>
              <a:rPr lang="en-US" sz="2200" dirty="0" err="1">
                <a:latin typeface="Times New Roman" panose="02020603050405020304" pitchFamily="18" charset="0"/>
                <a:cs typeface="Times New Roman" panose="02020603050405020304" pitchFamily="18" charset="0"/>
                <a:sym typeface="+mn-ea"/>
              </a:rPr>
              <a:t>itemi</a:t>
            </a:r>
            <a:r>
              <a:rPr lang="en-US" sz="2200" dirty="0">
                <a:latin typeface="Times New Roman" panose="02020603050405020304" pitchFamily="18" charset="0"/>
                <a:cs typeface="Times New Roman" panose="02020603050405020304" pitchFamily="18" charset="0"/>
                <a:sym typeface="+mn-ea"/>
              </a:rPr>
              <a:t> cu </a:t>
            </a:r>
            <a:r>
              <a:rPr lang="en-US" sz="2200" dirty="0" err="1">
                <a:latin typeface="Times New Roman" panose="02020603050405020304" pitchFamily="18" charset="0"/>
                <a:cs typeface="Times New Roman" panose="02020603050405020304" pitchFamily="18" charset="0"/>
                <a:sym typeface="+mn-ea"/>
              </a:rPr>
              <a:t>alegere</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multiplă</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conține</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noțiunile</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ancoră</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ce</a:t>
            </a:r>
            <a:r>
              <a:rPr lang="en-US" sz="2200" dirty="0">
                <a:latin typeface="Times New Roman" panose="02020603050405020304" pitchFamily="18" charset="0"/>
                <a:cs typeface="Times New Roman" panose="02020603050405020304" pitchFamily="18" charset="0"/>
                <a:sym typeface="+mn-ea"/>
              </a:rPr>
              <a:t> se </a:t>
            </a:r>
            <a:r>
              <a:rPr lang="en-US" sz="2200" dirty="0" err="1">
                <a:latin typeface="Times New Roman" panose="02020603050405020304" pitchFamily="18" charset="0"/>
                <a:cs typeface="Times New Roman" panose="02020603050405020304" pitchFamily="18" charset="0"/>
                <a:sym typeface="+mn-ea"/>
              </a:rPr>
              <a:t>folosesc</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în</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unitatea</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respectivă</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și</a:t>
            </a:r>
            <a:r>
              <a:rPr lang="en-US" sz="2200" dirty="0">
                <a:latin typeface="Times New Roman" panose="02020603050405020304" pitchFamily="18" charset="0"/>
                <a:cs typeface="Times New Roman" panose="02020603050405020304" pitchFamily="18" charset="0"/>
                <a:sym typeface="+mn-ea"/>
              </a:rPr>
              <a:t> se </a:t>
            </a:r>
            <a:r>
              <a:rPr lang="en-US" sz="2200" dirty="0" err="1">
                <a:latin typeface="Times New Roman" panose="02020603050405020304" pitchFamily="18" charset="0"/>
                <a:cs typeface="Times New Roman" panose="02020603050405020304" pitchFamily="18" charset="0"/>
                <a:sym typeface="+mn-ea"/>
              </a:rPr>
              <a:t>încheie</a:t>
            </a:r>
            <a:r>
              <a:rPr lang="en-US" sz="2200" dirty="0">
                <a:latin typeface="Times New Roman" panose="02020603050405020304" pitchFamily="18" charset="0"/>
                <a:cs typeface="Times New Roman" panose="02020603050405020304" pitchFamily="18" charset="0"/>
                <a:sym typeface="+mn-ea"/>
              </a:rPr>
              <a:t> cu o </a:t>
            </a:r>
            <a:r>
              <a:rPr lang="en-US" sz="2200" dirty="0" err="1">
                <a:latin typeface="Times New Roman" panose="02020603050405020304" pitchFamily="18" charset="0"/>
                <a:cs typeface="Times New Roman" panose="02020603050405020304" pitchFamily="18" charset="0"/>
                <a:sym typeface="+mn-ea"/>
              </a:rPr>
              <a:t>evaluare</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sumativă</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este</a:t>
            </a:r>
            <a:r>
              <a:rPr lang="en-US" sz="2200" dirty="0">
                <a:latin typeface="Times New Roman" panose="02020603050405020304" pitchFamily="18" charset="0"/>
                <a:cs typeface="Times New Roman" panose="02020603050405020304" pitchFamily="18" charset="0"/>
                <a:sym typeface="+mn-ea"/>
              </a:rPr>
              <a:t> de </a:t>
            </a:r>
            <a:r>
              <a:rPr lang="en-US" sz="2200" dirty="0" err="1">
                <a:latin typeface="Times New Roman" panose="02020603050405020304" pitchFamily="18" charset="0"/>
                <a:cs typeface="Times New Roman" panose="02020603050405020304" pitchFamily="18" charset="0"/>
                <a:sym typeface="+mn-ea"/>
              </a:rPr>
              <a:t>preferat</a:t>
            </a:r>
            <a:r>
              <a:rPr lang="en-US" sz="2200" dirty="0">
                <a:latin typeface="Times New Roman" panose="02020603050405020304" pitchFamily="18" charset="0"/>
                <a:cs typeface="Times New Roman" panose="02020603050405020304" pitchFamily="18" charset="0"/>
                <a:sym typeface="+mn-ea"/>
              </a:rPr>
              <a:t> ca </a:t>
            </a:r>
            <a:r>
              <a:rPr lang="en-US" sz="2200" dirty="0" err="1">
                <a:latin typeface="Times New Roman" panose="02020603050405020304" pitchFamily="18" charset="0"/>
                <a:cs typeface="Times New Roman" panose="02020603050405020304" pitchFamily="18" charset="0"/>
                <a:sym typeface="+mn-ea"/>
              </a:rPr>
              <a:t>această</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evaluare</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să</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conțină</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elemente</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grafice</a:t>
            </a:r>
            <a:r>
              <a:rPr lang="en-US" sz="2200" dirty="0">
                <a:latin typeface="Times New Roman" panose="02020603050405020304" pitchFamily="18" charset="0"/>
                <a:cs typeface="Times New Roman" panose="02020603050405020304" pitchFamily="18" charset="0"/>
                <a:sym typeface="+mn-ea"/>
              </a:rPr>
              <a:t>).</a:t>
            </a:r>
          </a:p>
          <a:p>
            <a:pPr marL="457200" indent="-457200" algn="just">
              <a:buFont typeface="+mj-lt"/>
              <a:buAutoNum type="arabicPeriod"/>
            </a:pPr>
            <a:r>
              <a:rPr lang="en-US" sz="2200" dirty="0">
                <a:latin typeface="Times New Roman" panose="02020603050405020304" pitchFamily="18" charset="0"/>
                <a:cs typeface="Times New Roman" panose="02020603050405020304" pitchFamily="18" charset="0"/>
                <a:sym typeface="+mn-ea"/>
              </a:rPr>
              <a:t>Feed-back-</a:t>
            </a:r>
            <a:r>
              <a:rPr lang="en-US" sz="2200" dirty="0" err="1">
                <a:latin typeface="Times New Roman" panose="02020603050405020304" pitchFamily="18" charset="0"/>
                <a:cs typeface="Times New Roman" panose="02020603050405020304" pitchFamily="18" charset="0"/>
                <a:sym typeface="+mn-ea"/>
              </a:rPr>
              <a:t>ul</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în</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urma</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evaluării</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trebuie</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să</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vină</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imediat</a:t>
            </a:r>
            <a:r>
              <a:rPr lang="en-US" sz="2200" dirty="0">
                <a:latin typeface="Times New Roman" panose="02020603050405020304" pitchFamily="18" charset="0"/>
                <a:cs typeface="Times New Roman" panose="02020603050405020304" pitchFamily="18" charset="0"/>
                <a:sym typeface="+mn-ea"/>
              </a:rPr>
              <a:t>.</a:t>
            </a:r>
          </a:p>
          <a:p>
            <a:pPr marL="457200" indent="-457200" algn="just">
              <a:buFont typeface="+mj-lt"/>
              <a:buAutoNum type="arabicPeriod"/>
            </a:pPr>
            <a:r>
              <a:rPr lang="en-US" sz="2200" dirty="0">
                <a:latin typeface="Times New Roman" panose="02020603050405020304" pitchFamily="18" charset="0"/>
                <a:cs typeface="Times New Roman" panose="02020603050405020304" pitchFamily="18" charset="0"/>
                <a:sym typeface="+mn-ea"/>
              </a:rPr>
              <a:t>Ne </a:t>
            </a:r>
            <a:r>
              <a:rPr lang="en-US" sz="2200" dirty="0" err="1">
                <a:latin typeface="Times New Roman" panose="02020603050405020304" pitchFamily="18" charset="0"/>
                <a:cs typeface="Times New Roman" panose="02020603050405020304" pitchFamily="18" charset="0"/>
                <a:sym typeface="+mn-ea"/>
              </a:rPr>
              <a:t>limităm</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doar</a:t>
            </a:r>
            <a:r>
              <a:rPr lang="en-US" sz="2200" dirty="0">
                <a:latin typeface="Times New Roman" panose="02020603050405020304" pitchFamily="18" charset="0"/>
                <a:cs typeface="Times New Roman" panose="02020603050405020304" pitchFamily="18" charset="0"/>
                <a:sym typeface="+mn-ea"/>
              </a:rPr>
              <a:t> la </a:t>
            </a:r>
            <a:r>
              <a:rPr lang="en-US" sz="2200" dirty="0" err="1">
                <a:latin typeface="Times New Roman" panose="02020603050405020304" pitchFamily="18" charset="0"/>
                <a:cs typeface="Times New Roman" panose="02020603050405020304" pitchFamily="18" charset="0"/>
                <a:sym typeface="+mn-ea"/>
              </a:rPr>
              <a:t>predarea</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programei</a:t>
            </a:r>
            <a:r>
              <a:rPr lang="en-US" sz="2200" dirty="0">
                <a:latin typeface="Times New Roman" panose="02020603050405020304" pitchFamily="18" charset="0"/>
                <a:cs typeface="Times New Roman" panose="02020603050405020304" pitchFamily="18" charset="0"/>
                <a:sym typeface="+mn-ea"/>
              </a:rPr>
              <a:t>, nu </a:t>
            </a:r>
            <a:r>
              <a:rPr lang="en-US" sz="2200" dirty="0" err="1">
                <a:latin typeface="Times New Roman" panose="02020603050405020304" pitchFamily="18" charset="0"/>
                <a:cs typeface="Times New Roman" panose="02020603050405020304" pitchFamily="18" charset="0"/>
                <a:sym typeface="+mn-ea"/>
              </a:rPr>
              <a:t>predăm</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mai</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mult</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decât</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este</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cazul</a:t>
            </a:r>
            <a:r>
              <a:rPr lang="en-US" sz="2200" dirty="0">
                <a:latin typeface="Times New Roman" panose="02020603050405020304" pitchFamily="18" charset="0"/>
                <a:cs typeface="Times New Roman" panose="02020603050405020304" pitchFamily="18" charset="0"/>
                <a:sym typeface="+mn-ea"/>
              </a:rPr>
              <a:t>.</a:t>
            </a:r>
          </a:p>
          <a:p>
            <a:pPr marL="457200" indent="-457200" algn="just">
              <a:buFont typeface="+mj-lt"/>
              <a:buAutoNum type="arabicPeriod"/>
            </a:pPr>
            <a:r>
              <a:rPr lang="en-US" sz="2200" dirty="0">
                <a:latin typeface="Times New Roman" panose="02020603050405020304" pitchFamily="18" charset="0"/>
                <a:cs typeface="Times New Roman" panose="02020603050405020304" pitchFamily="18" charset="0"/>
                <a:sym typeface="+mn-ea"/>
              </a:rPr>
              <a:t>25% din </a:t>
            </a:r>
            <a:r>
              <a:rPr lang="en-US" sz="2200" dirty="0" err="1">
                <a:latin typeface="Times New Roman" panose="02020603050405020304" pitchFamily="18" charset="0"/>
                <a:cs typeface="Times New Roman" panose="02020603050405020304" pitchFamily="18" charset="0"/>
                <a:sym typeface="+mn-ea"/>
              </a:rPr>
              <a:t>numărul</a:t>
            </a:r>
            <a:r>
              <a:rPr lang="en-US" sz="2200" dirty="0">
                <a:latin typeface="Times New Roman" panose="02020603050405020304" pitchFamily="18" charset="0"/>
                <a:cs typeface="Times New Roman" panose="02020603050405020304" pitchFamily="18" charset="0"/>
                <a:sym typeface="+mn-ea"/>
              </a:rPr>
              <a:t> de ore </a:t>
            </a:r>
            <a:r>
              <a:rPr lang="en-US" sz="2200" dirty="0" err="1">
                <a:latin typeface="Times New Roman" panose="02020603050405020304" pitchFamily="18" charset="0"/>
                <a:cs typeface="Times New Roman" panose="02020603050405020304" pitchFamily="18" charset="0"/>
                <a:sym typeface="+mn-ea"/>
              </a:rPr>
              <a:t>este</a:t>
            </a:r>
            <a:r>
              <a:rPr lang="en-US" sz="2200" dirty="0">
                <a:latin typeface="Times New Roman" panose="02020603050405020304" pitchFamily="18" charset="0"/>
                <a:cs typeface="Times New Roman" panose="02020603050405020304" pitchFamily="18" charset="0"/>
                <a:sym typeface="+mn-ea"/>
              </a:rPr>
              <a:t> la </a:t>
            </a:r>
            <a:r>
              <a:rPr lang="en-US" sz="2200" dirty="0" err="1">
                <a:latin typeface="Times New Roman" panose="02020603050405020304" pitchFamily="18" charset="0"/>
                <a:cs typeface="Times New Roman" panose="02020603050405020304" pitchFamily="18" charset="0"/>
                <a:sym typeface="+mn-ea"/>
              </a:rPr>
              <a:t>dispoziția</a:t>
            </a:r>
            <a:r>
              <a:rPr lang="en-US" sz="2200" dirty="0">
                <a:latin typeface="Times New Roman" panose="02020603050405020304" pitchFamily="18" charset="0"/>
                <a:cs typeface="Times New Roman" panose="02020603050405020304" pitchFamily="18" charset="0"/>
                <a:sym typeface="+mn-ea"/>
              </a:rPr>
              <a:t> </a:t>
            </a:r>
            <a:r>
              <a:rPr lang="en-US" sz="2200" dirty="0" err="1">
                <a:latin typeface="Times New Roman" panose="02020603050405020304" pitchFamily="18" charset="0"/>
                <a:cs typeface="Times New Roman" panose="02020603050405020304" pitchFamily="18" charset="0"/>
                <a:sym typeface="+mn-ea"/>
              </a:rPr>
              <a:t>profesorului</a:t>
            </a:r>
            <a:r>
              <a:rPr lang="en-US" sz="2200" dirty="0">
                <a:latin typeface="Times New Roman" panose="02020603050405020304" pitchFamily="18" charset="0"/>
                <a:cs typeface="Times New Roman" panose="02020603050405020304" pitchFamily="18" charset="0"/>
                <a:sym typeface="+mn-ea"/>
              </a:rPr>
              <a:t>.</a:t>
            </a:r>
            <a:endParaRPr lang="ro-RO" sz="2200" dirty="0">
              <a:latin typeface="Times New Roman" panose="02020603050405020304" pitchFamily="18" charset="0"/>
              <a:cs typeface="Times New Roman" panose="02020603050405020304" pitchFamily="18" charset="0"/>
            </a:endParaRPr>
          </a:p>
          <a:p>
            <a:endParaRPr lang="ro-RO" altLang="en-US" sz="20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445FA-B342-4D85-25E8-408331C22C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3DD659-8A66-0757-29BF-2BA5C81BA758}"/>
              </a:ext>
            </a:extLst>
          </p:cNvPr>
          <p:cNvSpPr>
            <a:spLocks noGrp="1"/>
          </p:cNvSpPr>
          <p:nvPr>
            <p:ph type="title"/>
          </p:nvPr>
        </p:nvSpPr>
        <p:spPr>
          <a:xfrm>
            <a:off x="971600" y="0"/>
            <a:ext cx="7429499" cy="1478570"/>
          </a:xfrm>
        </p:spPr>
        <p:txBody>
          <a:bodyPr/>
          <a:lstStyle/>
          <a:p>
            <a:r>
              <a:rPr lang="en-US" altLang="en-GB" b="1" cap="none" dirty="0">
                <a:latin typeface="Times New Roman" panose="02020603050405020304" pitchFamily="18" charset="0"/>
                <a:ea typeface="SimSun" panose="02010600030101010101" pitchFamily="2" charset="-122"/>
                <a:cs typeface="Times New Roman" panose="02020603050405020304" pitchFamily="18" charset="0"/>
              </a:rPr>
              <a:t>Curriculum-ul la </a:t>
            </a:r>
            <a:r>
              <a:rPr lang="en-US" altLang="en-GB" b="1" cap="none" dirty="0" err="1">
                <a:latin typeface="Times New Roman" panose="02020603050405020304" pitchFamily="18" charset="0"/>
                <a:ea typeface="SimSun" panose="02010600030101010101" pitchFamily="2" charset="-122"/>
                <a:cs typeface="Times New Roman" panose="02020603050405020304" pitchFamily="18" charset="0"/>
              </a:rPr>
              <a:t>decizia</a:t>
            </a:r>
            <a:r>
              <a:rPr lang="en-US" altLang="en-GB" b="1" cap="none" dirty="0">
                <a:latin typeface="Times New Roman" panose="02020603050405020304" pitchFamily="18" charset="0"/>
                <a:ea typeface="SimSun" panose="02010600030101010101" pitchFamily="2" charset="-122"/>
                <a:cs typeface="Times New Roman" panose="02020603050405020304" pitchFamily="18" charset="0"/>
              </a:rPr>
              <a:t> </a:t>
            </a:r>
            <a:r>
              <a:rPr lang="en-US" altLang="en-GB" b="1" cap="none" dirty="0" err="1">
                <a:latin typeface="Times New Roman" panose="02020603050405020304" pitchFamily="18" charset="0"/>
                <a:ea typeface="SimSun" panose="02010600030101010101" pitchFamily="2" charset="-122"/>
                <a:cs typeface="Times New Roman" panose="02020603050405020304" pitchFamily="18" charset="0"/>
              </a:rPr>
              <a:t>școlii</a:t>
            </a:r>
            <a:r>
              <a:rPr lang="en-US" altLang="en-GB" b="1" cap="none" dirty="0">
                <a:latin typeface="Times New Roman" panose="02020603050405020304" pitchFamily="18" charset="0"/>
                <a:ea typeface="SimSun" panose="02010600030101010101" pitchFamily="2" charset="-122"/>
                <a:cs typeface="Times New Roman" panose="02020603050405020304" pitchFamily="18" charset="0"/>
              </a:rPr>
              <a:t> (CDȘ)</a:t>
            </a:r>
            <a:endParaRPr lang="ro-RO" altLang="en-GB" cap="none" dirty="0"/>
          </a:p>
        </p:txBody>
      </p:sp>
      <p:sp>
        <p:nvSpPr>
          <p:cNvPr id="7" name="Content Placeholder 6">
            <a:extLst>
              <a:ext uri="{FF2B5EF4-FFF2-40B4-BE49-F238E27FC236}">
                <a16:creationId xmlns:a16="http://schemas.microsoft.com/office/drawing/2014/main" id="{69A8742A-70B6-7EBA-7098-92E44C3DB206}"/>
              </a:ext>
            </a:extLst>
          </p:cNvPr>
          <p:cNvSpPr>
            <a:spLocks noGrp="1"/>
          </p:cNvSpPr>
          <p:nvPr>
            <p:ph idx="1"/>
          </p:nvPr>
        </p:nvSpPr>
        <p:spPr>
          <a:xfrm>
            <a:off x="685800" y="1844824"/>
            <a:ext cx="7772400" cy="4191000"/>
          </a:xfrm>
        </p:spPr>
        <p:txBody>
          <a:bodyPr>
            <a:normAutofit/>
          </a:bodyPr>
          <a:lstStyle/>
          <a:p>
            <a:r>
              <a:rPr lang="en-US" altLang="en-US" sz="2000" b="1" dirty="0">
                <a:latin typeface="Times New Roman" panose="02020603050405020304" pitchFamily="18" charset="0"/>
                <a:cs typeface="Times New Roman" panose="02020603050405020304" pitchFamily="18" charset="0"/>
              </a:rPr>
              <a:t>Se </a:t>
            </a:r>
            <a:r>
              <a:rPr lang="en-US" altLang="en-US" sz="2000" b="1" dirty="0" err="1">
                <a:latin typeface="Times New Roman" panose="02020603050405020304" pitchFamily="18" charset="0"/>
                <a:cs typeface="Times New Roman" panose="02020603050405020304" pitchFamily="18" charset="0"/>
              </a:rPr>
              <a:t>respectă</a:t>
            </a:r>
            <a:r>
              <a:rPr lang="en-US" altLang="en-US" sz="2000" b="1" dirty="0">
                <a:latin typeface="Times New Roman" panose="02020603050405020304" pitchFamily="18" charset="0"/>
                <a:cs typeface="Times New Roman" panose="02020603050405020304" pitchFamily="18" charset="0"/>
              </a:rPr>
              <a:t> OMEC 3238/2021 </a:t>
            </a:r>
            <a:r>
              <a:rPr lang="en-US" altLang="en-US" sz="2000" b="1" dirty="0" err="1">
                <a:latin typeface="Times New Roman" panose="02020603050405020304" pitchFamily="18" charset="0"/>
                <a:cs typeface="Times New Roman" panose="02020603050405020304" pitchFamily="18" charset="0"/>
              </a:rPr>
              <a:t>privind</a:t>
            </a:r>
            <a:r>
              <a:rPr lang="en-US" altLang="en-US" sz="2000" b="1" dirty="0">
                <a:latin typeface="Times New Roman" panose="02020603050405020304" pitchFamily="18" charset="0"/>
                <a:cs typeface="Times New Roman" panose="02020603050405020304" pitchFamily="18" charset="0"/>
              </a:rPr>
              <a:t> </a:t>
            </a:r>
            <a:r>
              <a:rPr lang="it-IT" altLang="en-US" sz="2000" b="1" dirty="0">
                <a:latin typeface="Times New Roman" panose="02020603050405020304" pitchFamily="18" charset="0"/>
                <a:cs typeface="Times New Roman" panose="02020603050405020304" pitchFamily="18" charset="0"/>
              </a:rPr>
              <a:t>aprobarea Metodologiei privind  dezvoltarea curriculumului la decizia scolii</a:t>
            </a:r>
            <a:r>
              <a:rPr lang="en-US" altLang="en-US" sz="2000" b="1" dirty="0">
                <a:latin typeface="Times New Roman" panose="02020603050405020304" pitchFamily="18" charset="0"/>
                <a:cs typeface="Times New Roman" panose="02020603050405020304" pitchFamily="18" charset="0"/>
              </a:rPr>
              <a:t>  </a:t>
            </a:r>
            <a:endParaRPr lang="ro-RO" altLang="en-US"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3711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E9A3C-4EE4-4DE1-B919-54E07DD64E0B}"/>
              </a:ext>
            </a:extLst>
          </p:cNvPr>
          <p:cNvSpPr>
            <a:spLocks noGrp="1"/>
          </p:cNvSpPr>
          <p:nvPr>
            <p:ph type="title"/>
          </p:nvPr>
        </p:nvSpPr>
        <p:spPr>
          <a:xfrm>
            <a:off x="1115616" y="186998"/>
            <a:ext cx="7772400" cy="1143000"/>
          </a:xfrm>
        </p:spPr>
        <p:txBody>
          <a:bodyPr>
            <a:normAutofit fontScale="90000"/>
          </a:bodyPr>
          <a:lstStyle/>
          <a:p>
            <a:r>
              <a:rPr lang="ro-RO" sz="4400" dirty="0">
                <a:effectLst/>
                <a:latin typeface="Times New Roman" panose="02020603050405020304" pitchFamily="18" charset="0"/>
                <a:ea typeface="SimSun" panose="02010600030101010101" pitchFamily="2" charset="-122"/>
              </a:rPr>
              <a:t>Analiza activității în anul școlar 202</a:t>
            </a:r>
            <a:r>
              <a:rPr lang="en-US" sz="4400" dirty="0">
                <a:effectLst/>
                <a:latin typeface="Times New Roman" panose="02020603050405020304" pitchFamily="18" charset="0"/>
                <a:ea typeface="SimSun" panose="02010600030101010101" pitchFamily="2" charset="-122"/>
              </a:rPr>
              <a:t>4</a:t>
            </a:r>
            <a:r>
              <a:rPr lang="ro-RO" sz="4400" dirty="0">
                <a:effectLst/>
                <a:latin typeface="Times New Roman" panose="02020603050405020304" pitchFamily="18" charset="0"/>
                <a:ea typeface="SimSun" panose="02010600030101010101" pitchFamily="2" charset="-122"/>
              </a:rPr>
              <a:t>-202</a:t>
            </a:r>
            <a:r>
              <a:rPr lang="en-US" sz="4400" dirty="0">
                <a:effectLst/>
                <a:latin typeface="Times New Roman" panose="02020603050405020304" pitchFamily="18" charset="0"/>
                <a:ea typeface="SimSun" panose="02010600030101010101" pitchFamily="2" charset="-122"/>
              </a:rPr>
              <a:t>5</a:t>
            </a:r>
            <a:endParaRPr lang="en-US" dirty="0"/>
          </a:p>
        </p:txBody>
      </p:sp>
      <p:sp>
        <p:nvSpPr>
          <p:cNvPr id="3" name="Content Placeholder 2">
            <a:extLst>
              <a:ext uri="{FF2B5EF4-FFF2-40B4-BE49-F238E27FC236}">
                <a16:creationId xmlns:a16="http://schemas.microsoft.com/office/drawing/2014/main" id="{63D45CB2-478D-4709-9C67-F307CC1F67F5}"/>
              </a:ext>
            </a:extLst>
          </p:cNvPr>
          <p:cNvSpPr>
            <a:spLocks noGrp="1"/>
          </p:cNvSpPr>
          <p:nvPr>
            <p:ph idx="1"/>
          </p:nvPr>
        </p:nvSpPr>
        <p:spPr>
          <a:xfrm>
            <a:off x="685800" y="1905000"/>
            <a:ext cx="7772400" cy="4044280"/>
          </a:xfrm>
        </p:spPr>
        <p:txBody>
          <a:bodyPr/>
          <a:lstStyle/>
          <a:p>
            <a:pPr marL="0" indent="0">
              <a:buNone/>
            </a:pPr>
            <a:r>
              <a:rPr lang="en-US" dirty="0" err="1"/>
              <a:t>Rezultate</a:t>
            </a:r>
            <a:r>
              <a:rPr lang="en-US" dirty="0"/>
              <a:t> finale – EN – 2025, </a:t>
            </a:r>
            <a:r>
              <a:rPr lang="en-US" dirty="0" err="1"/>
              <a:t>Matematică</a:t>
            </a:r>
            <a:endParaRPr lang="en-US" dirty="0"/>
          </a:p>
          <a:p>
            <a:pPr marL="0" indent="0">
              <a:buNone/>
            </a:pPr>
            <a:r>
              <a:rPr lang="fr-FR" dirty="0" err="1"/>
              <a:t>Promovabilitate</a:t>
            </a:r>
            <a:r>
              <a:rPr lang="fr-FR" dirty="0"/>
              <a:t>: </a:t>
            </a:r>
            <a:r>
              <a:rPr lang="ro-RO" dirty="0"/>
              <a:t>68,91</a:t>
            </a:r>
            <a:r>
              <a:rPr lang="en-US" dirty="0"/>
              <a:t>% (</a:t>
            </a:r>
            <a:r>
              <a:rPr lang="fr-FR" dirty="0"/>
              <a:t>62,23% </a:t>
            </a:r>
            <a:r>
              <a:rPr lang="fr-FR" dirty="0" err="1"/>
              <a:t>în</a:t>
            </a:r>
            <a:r>
              <a:rPr lang="fr-FR" dirty="0"/>
              <a:t> 2024 </a:t>
            </a:r>
            <a:r>
              <a:rPr lang="fr-FR" dirty="0" err="1"/>
              <a:t>și</a:t>
            </a:r>
            <a:r>
              <a:rPr lang="fr-FR" dirty="0"/>
              <a:t> 68,21% </a:t>
            </a:r>
            <a:r>
              <a:rPr lang="fr-FR" dirty="0" err="1"/>
              <a:t>în</a:t>
            </a:r>
            <a:r>
              <a:rPr lang="fr-FR" dirty="0"/>
              <a:t> 2023)</a:t>
            </a:r>
          </a:p>
          <a:p>
            <a:pPr marL="0" indent="0">
              <a:buNone/>
            </a:pPr>
            <a:endParaRPr lang="fr-FR" sz="1800" b="1" dirty="0">
              <a:effectLst/>
              <a:latin typeface="Times New Roman" panose="02020603050405020304" pitchFamily="18" charset="0"/>
              <a:ea typeface="SimSun" panose="02010600030101010101" pitchFamily="2" charset="-122"/>
            </a:endParaRPr>
          </a:p>
          <a:p>
            <a:pPr marL="0" indent="0">
              <a:buNone/>
            </a:pPr>
            <a:endParaRPr lang="en-US" dirty="0"/>
          </a:p>
        </p:txBody>
      </p:sp>
      <p:graphicFrame>
        <p:nvGraphicFramePr>
          <p:cNvPr id="7" name="Table 6">
            <a:extLst>
              <a:ext uri="{FF2B5EF4-FFF2-40B4-BE49-F238E27FC236}">
                <a16:creationId xmlns:a16="http://schemas.microsoft.com/office/drawing/2014/main" id="{ACF16E35-E65C-4802-9088-54B9E2E20099}"/>
              </a:ext>
            </a:extLst>
          </p:cNvPr>
          <p:cNvGraphicFramePr>
            <a:graphicFrameLocks noGrp="1"/>
          </p:cNvGraphicFramePr>
          <p:nvPr>
            <p:extLst>
              <p:ext uri="{D42A27DB-BD31-4B8C-83A1-F6EECF244321}">
                <p14:modId xmlns:p14="http://schemas.microsoft.com/office/powerpoint/2010/main" val="4165117969"/>
              </p:ext>
            </p:extLst>
          </p:nvPr>
        </p:nvGraphicFramePr>
        <p:xfrm>
          <a:off x="764511" y="3717032"/>
          <a:ext cx="7614977" cy="1890989"/>
        </p:xfrm>
        <a:graphic>
          <a:graphicData uri="http://schemas.openxmlformats.org/drawingml/2006/table">
            <a:tbl>
              <a:tblPr firstRow="1" firstCol="1" bandRow="1">
                <a:tableStyleId>{5C22544A-7EE6-4342-B048-85BDC9FD1C3A}</a:tableStyleId>
              </a:tblPr>
              <a:tblGrid>
                <a:gridCol w="749729">
                  <a:extLst>
                    <a:ext uri="{9D8B030D-6E8A-4147-A177-3AD203B41FA5}">
                      <a16:colId xmlns:a16="http://schemas.microsoft.com/office/drawing/2014/main" val="191904369"/>
                    </a:ext>
                  </a:extLst>
                </a:gridCol>
                <a:gridCol w="816575">
                  <a:extLst>
                    <a:ext uri="{9D8B030D-6E8A-4147-A177-3AD203B41FA5}">
                      <a16:colId xmlns:a16="http://schemas.microsoft.com/office/drawing/2014/main" val="848198676"/>
                    </a:ext>
                  </a:extLst>
                </a:gridCol>
                <a:gridCol w="784525">
                  <a:extLst>
                    <a:ext uri="{9D8B030D-6E8A-4147-A177-3AD203B41FA5}">
                      <a16:colId xmlns:a16="http://schemas.microsoft.com/office/drawing/2014/main" val="2061056967"/>
                    </a:ext>
                  </a:extLst>
                </a:gridCol>
                <a:gridCol w="752786">
                  <a:extLst>
                    <a:ext uri="{9D8B030D-6E8A-4147-A177-3AD203B41FA5}">
                      <a16:colId xmlns:a16="http://schemas.microsoft.com/office/drawing/2014/main" val="161956001"/>
                    </a:ext>
                  </a:extLst>
                </a:gridCol>
                <a:gridCol w="820039">
                  <a:extLst>
                    <a:ext uri="{9D8B030D-6E8A-4147-A177-3AD203B41FA5}">
                      <a16:colId xmlns:a16="http://schemas.microsoft.com/office/drawing/2014/main" val="1111600383"/>
                    </a:ext>
                  </a:extLst>
                </a:gridCol>
                <a:gridCol w="787941">
                  <a:extLst>
                    <a:ext uri="{9D8B030D-6E8A-4147-A177-3AD203B41FA5}">
                      <a16:colId xmlns:a16="http://schemas.microsoft.com/office/drawing/2014/main" val="1628306858"/>
                    </a:ext>
                  </a:extLst>
                </a:gridCol>
                <a:gridCol w="753550">
                  <a:extLst>
                    <a:ext uri="{9D8B030D-6E8A-4147-A177-3AD203B41FA5}">
                      <a16:colId xmlns:a16="http://schemas.microsoft.com/office/drawing/2014/main" val="221772657"/>
                    </a:ext>
                  </a:extLst>
                </a:gridCol>
                <a:gridCol w="754313">
                  <a:extLst>
                    <a:ext uri="{9D8B030D-6E8A-4147-A177-3AD203B41FA5}">
                      <a16:colId xmlns:a16="http://schemas.microsoft.com/office/drawing/2014/main" val="491619929"/>
                    </a:ext>
                  </a:extLst>
                </a:gridCol>
                <a:gridCol w="753550">
                  <a:extLst>
                    <a:ext uri="{9D8B030D-6E8A-4147-A177-3AD203B41FA5}">
                      <a16:colId xmlns:a16="http://schemas.microsoft.com/office/drawing/2014/main" val="1618910511"/>
                    </a:ext>
                  </a:extLst>
                </a:gridCol>
                <a:gridCol w="641969">
                  <a:extLst>
                    <a:ext uri="{9D8B030D-6E8A-4147-A177-3AD203B41FA5}">
                      <a16:colId xmlns:a16="http://schemas.microsoft.com/office/drawing/2014/main" val="1150888159"/>
                    </a:ext>
                  </a:extLst>
                </a:gridCol>
              </a:tblGrid>
              <a:tr h="1196934">
                <a:tc>
                  <a:txBody>
                    <a:bodyPr/>
                    <a:lstStyle/>
                    <a:p>
                      <a:pPr algn="ctr"/>
                      <a:r>
                        <a:rPr lang="en-GB" sz="1800" dirty="0">
                          <a:effectLst/>
                        </a:rPr>
                        <a:t>Note </a:t>
                      </a:r>
                      <a:r>
                        <a:rPr lang="en-GB" sz="1800" dirty="0" err="1">
                          <a:effectLst/>
                        </a:rPr>
                        <a:t>intre</a:t>
                      </a:r>
                      <a:r>
                        <a:rPr lang="en-GB" sz="1800" dirty="0">
                          <a:effectLst/>
                        </a:rPr>
                        <a:t> 1 </a:t>
                      </a:r>
                      <a:r>
                        <a:rPr lang="en-GB" sz="1800" dirty="0" err="1">
                          <a:effectLst/>
                        </a:rPr>
                        <a:t>si</a:t>
                      </a:r>
                      <a:r>
                        <a:rPr lang="en-GB" sz="1800" dirty="0">
                          <a:effectLst/>
                        </a:rPr>
                        <a:t> 1,99</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800" dirty="0">
                          <a:effectLst/>
                        </a:rPr>
                        <a:t>Note </a:t>
                      </a:r>
                      <a:r>
                        <a:rPr lang="en-GB" sz="1800" dirty="0" err="1">
                          <a:effectLst/>
                        </a:rPr>
                        <a:t>intre</a:t>
                      </a:r>
                      <a:r>
                        <a:rPr lang="en-GB" sz="1800" dirty="0">
                          <a:effectLst/>
                        </a:rPr>
                        <a:t> 2 </a:t>
                      </a:r>
                      <a:r>
                        <a:rPr lang="en-GB" sz="1800" dirty="0" err="1">
                          <a:effectLst/>
                        </a:rPr>
                        <a:t>si</a:t>
                      </a:r>
                      <a:r>
                        <a:rPr lang="en-GB" sz="1800" dirty="0">
                          <a:effectLst/>
                        </a:rPr>
                        <a:t> 2,99</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800" dirty="0">
                          <a:effectLst/>
                        </a:rPr>
                        <a:t>Note </a:t>
                      </a:r>
                      <a:r>
                        <a:rPr lang="en-GB" sz="1800" dirty="0" err="1">
                          <a:effectLst/>
                        </a:rPr>
                        <a:t>intre</a:t>
                      </a:r>
                      <a:r>
                        <a:rPr lang="en-GB" sz="1800" dirty="0">
                          <a:effectLst/>
                        </a:rPr>
                        <a:t> 3 </a:t>
                      </a:r>
                      <a:r>
                        <a:rPr lang="en-GB" sz="1800" dirty="0" err="1">
                          <a:effectLst/>
                        </a:rPr>
                        <a:t>si</a:t>
                      </a:r>
                      <a:r>
                        <a:rPr lang="en-GB" sz="1800" dirty="0">
                          <a:effectLst/>
                        </a:rPr>
                        <a:t> 3,99</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800" dirty="0">
                          <a:effectLst/>
                        </a:rPr>
                        <a:t>Note </a:t>
                      </a:r>
                      <a:r>
                        <a:rPr lang="en-GB" sz="1800" dirty="0" err="1">
                          <a:effectLst/>
                        </a:rPr>
                        <a:t>intre</a:t>
                      </a:r>
                      <a:r>
                        <a:rPr lang="en-GB" sz="1800" dirty="0">
                          <a:effectLst/>
                        </a:rPr>
                        <a:t> 4 </a:t>
                      </a:r>
                      <a:r>
                        <a:rPr lang="en-GB" sz="1800" dirty="0" err="1">
                          <a:effectLst/>
                        </a:rPr>
                        <a:t>si</a:t>
                      </a:r>
                      <a:r>
                        <a:rPr lang="en-GB" sz="1800" dirty="0">
                          <a:effectLst/>
                        </a:rPr>
                        <a:t> 4,99</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800" dirty="0">
                          <a:effectLst/>
                        </a:rPr>
                        <a:t>Note </a:t>
                      </a:r>
                      <a:r>
                        <a:rPr lang="en-GB" sz="1800" dirty="0" err="1">
                          <a:effectLst/>
                        </a:rPr>
                        <a:t>intre</a:t>
                      </a:r>
                      <a:r>
                        <a:rPr lang="en-GB" sz="1800" dirty="0">
                          <a:effectLst/>
                        </a:rPr>
                        <a:t> 5 </a:t>
                      </a:r>
                      <a:r>
                        <a:rPr lang="en-GB" sz="1800" dirty="0" err="1">
                          <a:effectLst/>
                        </a:rPr>
                        <a:t>si</a:t>
                      </a:r>
                      <a:r>
                        <a:rPr lang="en-GB" sz="1800" dirty="0">
                          <a:effectLst/>
                        </a:rPr>
                        <a:t> 5,99</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800" dirty="0">
                          <a:effectLst/>
                        </a:rPr>
                        <a:t>Note </a:t>
                      </a:r>
                      <a:r>
                        <a:rPr lang="en-GB" sz="1800" dirty="0" err="1">
                          <a:effectLst/>
                        </a:rPr>
                        <a:t>intre</a:t>
                      </a:r>
                      <a:r>
                        <a:rPr lang="en-GB" sz="1800" dirty="0">
                          <a:effectLst/>
                        </a:rPr>
                        <a:t> 6 </a:t>
                      </a:r>
                      <a:r>
                        <a:rPr lang="en-GB" sz="1800" dirty="0" err="1">
                          <a:effectLst/>
                        </a:rPr>
                        <a:t>si</a:t>
                      </a:r>
                      <a:r>
                        <a:rPr lang="en-GB" sz="1800" dirty="0">
                          <a:effectLst/>
                        </a:rPr>
                        <a:t> 6,99</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800">
                          <a:effectLst/>
                        </a:rPr>
                        <a:t>Note intre 7 si 7,99</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800" dirty="0">
                          <a:effectLst/>
                        </a:rPr>
                        <a:t>Note </a:t>
                      </a:r>
                      <a:r>
                        <a:rPr lang="en-GB" sz="1800" dirty="0" err="1">
                          <a:effectLst/>
                        </a:rPr>
                        <a:t>intre</a:t>
                      </a:r>
                      <a:r>
                        <a:rPr lang="en-GB" sz="1800" dirty="0">
                          <a:effectLst/>
                        </a:rPr>
                        <a:t> 8 </a:t>
                      </a:r>
                      <a:r>
                        <a:rPr lang="en-GB" sz="1800" dirty="0" err="1">
                          <a:effectLst/>
                        </a:rPr>
                        <a:t>si</a:t>
                      </a:r>
                      <a:r>
                        <a:rPr lang="en-GB" sz="1800" dirty="0">
                          <a:effectLst/>
                        </a:rPr>
                        <a:t> 8,99</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800">
                          <a:effectLst/>
                        </a:rPr>
                        <a:t>Note intre 9 si 9,99</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r>
                        <a:rPr lang="en-GB" sz="1800">
                          <a:effectLst/>
                        </a:rPr>
                        <a:t>Note de 10</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715582545"/>
                  </a:ext>
                </a:extLst>
              </a:tr>
              <a:tr h="694055">
                <a:tc>
                  <a:txBody>
                    <a:bodyPr/>
                    <a:lstStyle/>
                    <a:p>
                      <a:pPr marL="0" algn="ctr" defTabSz="914400" rtl="0" eaLnBrk="1" latinLnBrk="0" hangingPunct="1">
                        <a:buNone/>
                      </a:pPr>
                      <a:r>
                        <a:rPr lang="ro-RO" sz="2000" b="1" kern="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2000" b="1" kern="12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algn="ctr" defTabSz="914400" rtl="0" eaLnBrk="1" latinLnBrk="0" hangingPunct="1">
                        <a:buNone/>
                      </a:pPr>
                      <a:r>
                        <a:rPr lang="ro-RO" sz="2000" b="1"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125</a:t>
                      </a:r>
                      <a:endParaRPr lang="en-US" sz="2000" b="1" kern="1200" dirty="0">
                        <a:solidFill>
                          <a:schemeClr val="dk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2000" b="1" dirty="0">
                          <a:effectLst/>
                          <a:latin typeface="Times New Roman" panose="02020603050405020304" pitchFamily="18" charset="0"/>
                          <a:ea typeface="Times New Roman" panose="02020603050405020304" pitchFamily="18" charset="0"/>
                          <a:cs typeface="Times New Roman" panose="02020603050405020304" pitchFamily="18" charset="0"/>
                        </a:rPr>
                        <a:t>347</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2000" b="1" dirty="0">
                          <a:effectLst/>
                          <a:latin typeface="Times New Roman" panose="02020603050405020304" pitchFamily="18" charset="0"/>
                          <a:ea typeface="Times New Roman" panose="02020603050405020304" pitchFamily="18" charset="0"/>
                          <a:cs typeface="Times New Roman" panose="02020603050405020304" pitchFamily="18" charset="0"/>
                        </a:rPr>
                        <a:t>456</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2000" b="1">
                          <a:effectLst/>
                          <a:latin typeface="Times New Roman" panose="02020603050405020304" pitchFamily="18" charset="0"/>
                          <a:ea typeface="Times New Roman" panose="02020603050405020304" pitchFamily="18" charset="0"/>
                          <a:cs typeface="Times New Roman" panose="02020603050405020304" pitchFamily="18" charset="0"/>
                        </a:rPr>
                        <a:t>516</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2000" b="1">
                          <a:effectLst/>
                          <a:latin typeface="Times New Roman" panose="02020603050405020304" pitchFamily="18" charset="0"/>
                          <a:ea typeface="Times New Roman" panose="02020603050405020304" pitchFamily="18" charset="0"/>
                          <a:cs typeface="Times New Roman" panose="02020603050405020304" pitchFamily="18" charset="0"/>
                        </a:rPr>
                        <a:t>514</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2000" b="1">
                          <a:effectLst/>
                          <a:latin typeface="Times New Roman" panose="02020603050405020304" pitchFamily="18" charset="0"/>
                          <a:ea typeface="Times New Roman" panose="02020603050405020304" pitchFamily="18" charset="0"/>
                          <a:cs typeface="Times New Roman" panose="02020603050405020304" pitchFamily="18" charset="0"/>
                        </a:rPr>
                        <a:t>413</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2000" b="1">
                          <a:effectLst/>
                          <a:latin typeface="Times New Roman" panose="02020603050405020304" pitchFamily="18" charset="0"/>
                          <a:ea typeface="Times New Roman" panose="02020603050405020304" pitchFamily="18" charset="0"/>
                          <a:cs typeface="Times New Roman" panose="02020603050405020304" pitchFamily="18" charset="0"/>
                        </a:rPr>
                        <a:t>404</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2000" b="1" dirty="0">
                          <a:effectLst/>
                          <a:latin typeface="Times New Roman" panose="02020603050405020304" pitchFamily="18" charset="0"/>
                          <a:ea typeface="Times New Roman" panose="02020603050405020304" pitchFamily="18" charset="0"/>
                          <a:cs typeface="Times New Roman" panose="02020603050405020304" pitchFamily="18" charset="0"/>
                        </a:rPr>
                        <a:t>235</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buNone/>
                      </a:pPr>
                      <a:r>
                        <a:rPr lang="ro-RO" sz="20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869566341"/>
                  </a:ext>
                </a:extLst>
              </a:tr>
            </a:tbl>
          </a:graphicData>
        </a:graphic>
      </p:graphicFrame>
    </p:spTree>
    <p:extLst>
      <p:ext uri="{BB962C8B-B14F-4D97-AF65-F5344CB8AC3E}">
        <p14:creationId xmlns:p14="http://schemas.microsoft.com/office/powerpoint/2010/main" val="15139149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26D98-F181-ECE9-FEBC-1B15952DF3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90C420-F2FC-4F78-DCC0-CDF9529590B7}"/>
              </a:ext>
            </a:extLst>
          </p:cNvPr>
          <p:cNvSpPr>
            <a:spLocks noGrp="1"/>
          </p:cNvSpPr>
          <p:nvPr>
            <p:ph type="title"/>
          </p:nvPr>
        </p:nvSpPr>
        <p:spPr>
          <a:xfrm>
            <a:off x="971600" y="0"/>
            <a:ext cx="7429499" cy="1478570"/>
          </a:xfrm>
        </p:spPr>
        <p:txBody>
          <a:bodyPr/>
          <a:lstStyle/>
          <a:p>
            <a:r>
              <a:rPr lang="en-US" altLang="en-GB" b="1" cap="none" dirty="0">
                <a:latin typeface="Times New Roman" panose="02020603050405020304" pitchFamily="18" charset="0"/>
                <a:ea typeface="SimSun" panose="02010600030101010101" pitchFamily="2" charset="-122"/>
                <a:cs typeface="Times New Roman" panose="02020603050405020304" pitchFamily="18" charset="0"/>
              </a:rPr>
              <a:t>Curriculum-ul la </a:t>
            </a:r>
            <a:r>
              <a:rPr lang="en-US" altLang="en-GB" b="1" cap="none" dirty="0" err="1">
                <a:latin typeface="Times New Roman" panose="02020603050405020304" pitchFamily="18" charset="0"/>
                <a:ea typeface="SimSun" panose="02010600030101010101" pitchFamily="2" charset="-122"/>
                <a:cs typeface="Times New Roman" panose="02020603050405020304" pitchFamily="18" charset="0"/>
              </a:rPr>
              <a:t>decizia</a:t>
            </a:r>
            <a:r>
              <a:rPr lang="en-US" altLang="en-GB" b="1" cap="none" dirty="0">
                <a:latin typeface="Times New Roman" panose="02020603050405020304" pitchFamily="18" charset="0"/>
                <a:ea typeface="SimSun" panose="02010600030101010101" pitchFamily="2" charset="-122"/>
                <a:cs typeface="Times New Roman" panose="02020603050405020304" pitchFamily="18" charset="0"/>
              </a:rPr>
              <a:t> </a:t>
            </a:r>
            <a:r>
              <a:rPr lang="en-US" altLang="en-GB" b="1" cap="none" dirty="0" err="1">
                <a:latin typeface="Times New Roman" panose="02020603050405020304" pitchFamily="18" charset="0"/>
                <a:ea typeface="SimSun" panose="02010600030101010101" pitchFamily="2" charset="-122"/>
                <a:cs typeface="Times New Roman" panose="02020603050405020304" pitchFamily="18" charset="0"/>
              </a:rPr>
              <a:t>școlii</a:t>
            </a:r>
            <a:r>
              <a:rPr lang="en-US" altLang="en-GB" b="1" cap="none" dirty="0">
                <a:latin typeface="Times New Roman" panose="02020603050405020304" pitchFamily="18" charset="0"/>
                <a:ea typeface="SimSun" panose="02010600030101010101" pitchFamily="2" charset="-122"/>
                <a:cs typeface="Times New Roman" panose="02020603050405020304" pitchFamily="18" charset="0"/>
              </a:rPr>
              <a:t> (CDȘ)</a:t>
            </a:r>
            <a:endParaRPr lang="ro-RO" altLang="en-GB" cap="none" dirty="0"/>
          </a:p>
        </p:txBody>
      </p:sp>
      <p:pic>
        <p:nvPicPr>
          <p:cNvPr id="4" name="Content Placeholder 3">
            <a:extLst>
              <a:ext uri="{FF2B5EF4-FFF2-40B4-BE49-F238E27FC236}">
                <a16:creationId xmlns:a16="http://schemas.microsoft.com/office/drawing/2014/main" id="{16C0BBA3-FE26-5690-67C4-D616AB2E554D}"/>
              </a:ext>
            </a:extLst>
          </p:cNvPr>
          <p:cNvPicPr>
            <a:picLocks noGrp="1" noChangeAspect="1"/>
          </p:cNvPicPr>
          <p:nvPr>
            <p:ph idx="1"/>
          </p:nvPr>
        </p:nvPicPr>
        <p:blipFill>
          <a:blip r:embed="rId2"/>
          <a:stretch>
            <a:fillRect/>
          </a:stretch>
        </p:blipFill>
        <p:spPr>
          <a:xfrm>
            <a:off x="1619672" y="908720"/>
            <a:ext cx="5760640" cy="5682205"/>
          </a:xfrm>
          <a:prstGeom prst="rect">
            <a:avLst/>
          </a:prstGeom>
        </p:spPr>
      </p:pic>
    </p:spTree>
    <p:extLst>
      <p:ext uri="{BB962C8B-B14F-4D97-AF65-F5344CB8AC3E}">
        <p14:creationId xmlns:p14="http://schemas.microsoft.com/office/powerpoint/2010/main" val="21762516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0B342-20C8-0DEC-9250-4700A3A5FE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78A62C-E0D8-AB9E-D4E0-272EC26F043D}"/>
              </a:ext>
            </a:extLst>
          </p:cNvPr>
          <p:cNvSpPr>
            <a:spLocks noGrp="1"/>
          </p:cNvSpPr>
          <p:nvPr>
            <p:ph type="title"/>
          </p:nvPr>
        </p:nvSpPr>
        <p:spPr>
          <a:xfrm>
            <a:off x="971600" y="0"/>
            <a:ext cx="7429499" cy="1478570"/>
          </a:xfrm>
        </p:spPr>
        <p:txBody>
          <a:bodyPr/>
          <a:lstStyle/>
          <a:p>
            <a:r>
              <a:rPr lang="en-US" altLang="en-GB" b="1" cap="none" dirty="0">
                <a:latin typeface="Times New Roman" panose="02020603050405020304" pitchFamily="18" charset="0"/>
                <a:ea typeface="SimSun" panose="02010600030101010101" pitchFamily="2" charset="-122"/>
                <a:cs typeface="Times New Roman" panose="02020603050405020304" pitchFamily="18" charset="0"/>
              </a:rPr>
              <a:t>Curriculum-ul la </a:t>
            </a:r>
            <a:r>
              <a:rPr lang="en-US" altLang="en-GB" b="1" cap="none" dirty="0" err="1">
                <a:latin typeface="Times New Roman" panose="02020603050405020304" pitchFamily="18" charset="0"/>
                <a:ea typeface="SimSun" panose="02010600030101010101" pitchFamily="2" charset="-122"/>
                <a:cs typeface="Times New Roman" panose="02020603050405020304" pitchFamily="18" charset="0"/>
              </a:rPr>
              <a:t>decizia</a:t>
            </a:r>
            <a:r>
              <a:rPr lang="en-US" altLang="en-GB" b="1" cap="none" dirty="0">
                <a:latin typeface="Times New Roman" panose="02020603050405020304" pitchFamily="18" charset="0"/>
                <a:ea typeface="SimSun" panose="02010600030101010101" pitchFamily="2" charset="-122"/>
                <a:cs typeface="Times New Roman" panose="02020603050405020304" pitchFamily="18" charset="0"/>
              </a:rPr>
              <a:t> </a:t>
            </a:r>
            <a:r>
              <a:rPr lang="en-US" altLang="en-GB" b="1" cap="none" dirty="0" err="1">
                <a:latin typeface="Times New Roman" panose="02020603050405020304" pitchFamily="18" charset="0"/>
                <a:ea typeface="SimSun" panose="02010600030101010101" pitchFamily="2" charset="-122"/>
                <a:cs typeface="Times New Roman" panose="02020603050405020304" pitchFamily="18" charset="0"/>
              </a:rPr>
              <a:t>școlii</a:t>
            </a:r>
            <a:r>
              <a:rPr lang="en-US" altLang="en-GB" b="1" cap="none" dirty="0">
                <a:latin typeface="Times New Roman" panose="02020603050405020304" pitchFamily="18" charset="0"/>
                <a:ea typeface="SimSun" panose="02010600030101010101" pitchFamily="2" charset="-122"/>
                <a:cs typeface="Times New Roman" panose="02020603050405020304" pitchFamily="18" charset="0"/>
              </a:rPr>
              <a:t> (CDȘ)</a:t>
            </a:r>
            <a:endParaRPr lang="ro-RO" altLang="en-GB" cap="none" dirty="0"/>
          </a:p>
        </p:txBody>
      </p:sp>
      <p:sp>
        <p:nvSpPr>
          <p:cNvPr id="7" name="Content Placeholder 6">
            <a:extLst>
              <a:ext uri="{FF2B5EF4-FFF2-40B4-BE49-F238E27FC236}">
                <a16:creationId xmlns:a16="http://schemas.microsoft.com/office/drawing/2014/main" id="{1CEA534B-B367-75C2-3D7E-16184484C712}"/>
              </a:ext>
            </a:extLst>
          </p:cNvPr>
          <p:cNvSpPr>
            <a:spLocks noGrp="1"/>
          </p:cNvSpPr>
          <p:nvPr>
            <p:ph idx="1"/>
          </p:nvPr>
        </p:nvSpPr>
        <p:spPr>
          <a:xfrm>
            <a:off x="685800" y="1124744"/>
            <a:ext cx="7772400" cy="4911080"/>
          </a:xfrm>
        </p:spPr>
        <p:txBody>
          <a:bodyPr>
            <a:normAutofit lnSpcReduction="10000"/>
          </a:bodyPr>
          <a:lstStyle/>
          <a:p>
            <a:pPr algn="just"/>
            <a:r>
              <a:rPr lang="en-US" altLang="en-US" sz="2000" b="1" dirty="0" err="1">
                <a:latin typeface="Times New Roman" panose="02020603050405020304" pitchFamily="18" charset="0"/>
                <a:cs typeface="Times New Roman" panose="02020603050405020304" pitchFamily="18" charset="0"/>
              </a:rPr>
              <a:t>Pentru</a:t>
            </a:r>
            <a:r>
              <a:rPr lang="en-US" altLang="en-US" sz="2000" b="1" dirty="0">
                <a:latin typeface="Times New Roman" panose="02020603050405020304" pitchFamily="18" charset="0"/>
                <a:cs typeface="Times New Roman" panose="02020603050405020304" pitchFamily="18" charset="0"/>
              </a:rPr>
              <a:t> CDȘ-urile de tip APROFUNDARE, nu </a:t>
            </a:r>
            <a:r>
              <a:rPr lang="en-US" altLang="en-US" sz="2000" b="1" dirty="0" err="1">
                <a:latin typeface="Times New Roman" panose="02020603050405020304" pitchFamily="18" charset="0"/>
                <a:cs typeface="Times New Roman" panose="02020603050405020304" pitchFamily="18" charset="0"/>
              </a:rPr>
              <a:t>trebuie</a:t>
            </a:r>
            <a:r>
              <a:rPr lang="en-US" altLang="en-US" sz="2000" b="1" dirty="0">
                <a:latin typeface="Times New Roman" panose="02020603050405020304" pitchFamily="18" charset="0"/>
                <a:cs typeface="Times New Roman" panose="02020603050405020304" pitchFamily="18" charset="0"/>
              </a:rPr>
              <a:t> program </a:t>
            </a:r>
            <a:r>
              <a:rPr lang="en-US" altLang="en-US" sz="2000" b="1" dirty="0" err="1">
                <a:latin typeface="Times New Roman" panose="02020603050405020304" pitchFamily="18" charset="0"/>
                <a:cs typeface="Times New Roman" panose="02020603050405020304" pitchFamily="18" charset="0"/>
              </a:rPr>
              <a:t>nouă</a:t>
            </a:r>
            <a:r>
              <a:rPr lang="en-US" altLang="en-US" sz="2000" b="1" dirty="0">
                <a:latin typeface="Times New Roman" panose="02020603050405020304" pitchFamily="18" charset="0"/>
                <a:cs typeface="Times New Roman" panose="02020603050405020304" pitchFamily="18" charset="0"/>
              </a:rPr>
              <a:t> (se </a:t>
            </a:r>
            <a:r>
              <a:rPr lang="en-US" altLang="en-US" sz="2000" b="1" dirty="0" err="1">
                <a:latin typeface="Times New Roman" panose="02020603050405020304" pitchFamily="18" charset="0"/>
                <a:cs typeface="Times New Roman" panose="02020603050405020304" pitchFamily="18" charset="0"/>
              </a:rPr>
              <a:t>folosește</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cea</a:t>
            </a:r>
            <a:r>
              <a:rPr lang="en-US" altLang="en-US" sz="2000" b="1" dirty="0">
                <a:latin typeface="Times New Roman" panose="02020603050405020304" pitchFamily="18" charset="0"/>
                <a:cs typeface="Times New Roman" panose="02020603050405020304" pitchFamily="18" charset="0"/>
              </a:rPr>
              <a:t> de la </a:t>
            </a:r>
            <a:r>
              <a:rPr lang="en-US" altLang="en-US" sz="2000" b="1" dirty="0" err="1">
                <a:latin typeface="Times New Roman" panose="02020603050405020304" pitchFamily="18" charset="0"/>
                <a:cs typeface="Times New Roman" panose="02020603050405020304" pitchFamily="18" charset="0"/>
              </a:rPr>
              <a:t>trunchiul</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comun</a:t>
            </a:r>
            <a:r>
              <a:rPr lang="en-US" altLang="en-US" sz="2000" b="1" dirty="0">
                <a:latin typeface="Times New Roman" panose="02020603050405020304" pitchFamily="18" charset="0"/>
                <a:cs typeface="Times New Roman" panose="02020603050405020304" pitchFamily="18" charset="0"/>
              </a:rPr>
              <a:t> - TC), </a:t>
            </a:r>
            <a:r>
              <a:rPr lang="en-US" altLang="en-US" sz="2000" b="1" dirty="0" err="1">
                <a:latin typeface="Times New Roman" panose="02020603050405020304" pitchFamily="18" charset="0"/>
                <a:cs typeface="Times New Roman" panose="02020603050405020304" pitchFamily="18" charset="0"/>
              </a:rPr>
              <a:t>nici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planificare</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separată</a:t>
            </a:r>
            <a:r>
              <a:rPr lang="en-US" altLang="en-US" sz="2000" b="1" dirty="0">
                <a:latin typeface="Times New Roman" panose="02020603050405020304" pitchFamily="18" charset="0"/>
                <a:cs typeface="Times New Roman" panose="02020603050405020304" pitchFamily="18" charset="0"/>
              </a:rPr>
              <a:t> (se </a:t>
            </a:r>
            <a:r>
              <a:rPr lang="en-US" altLang="en-US" sz="2000" b="1" dirty="0" err="1">
                <a:latin typeface="Times New Roman" panose="02020603050405020304" pitchFamily="18" charset="0"/>
                <a:cs typeface="Times New Roman" panose="02020603050405020304" pitchFamily="18" charset="0"/>
              </a:rPr>
              <a:t>folosește</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acceași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planificare</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împreună</a:t>
            </a:r>
            <a:r>
              <a:rPr lang="en-US" altLang="en-US" sz="2000" b="1" dirty="0">
                <a:latin typeface="Times New Roman" panose="02020603050405020304" pitchFamily="18" charset="0"/>
                <a:cs typeface="Times New Roman" panose="02020603050405020304" pitchFamily="18" charset="0"/>
              </a:rPr>
              <a:t> cu </a:t>
            </a:r>
            <a:r>
              <a:rPr lang="en-US" altLang="en-US" sz="2000" b="1" dirty="0" err="1">
                <a:latin typeface="Times New Roman" panose="02020603050405020304" pitchFamily="18" charset="0"/>
                <a:cs typeface="Times New Roman" panose="02020603050405020304" pitchFamily="18" charset="0"/>
              </a:rPr>
              <a:t>orele</a:t>
            </a:r>
            <a:r>
              <a:rPr lang="en-US" altLang="en-US" sz="2000" b="1" dirty="0">
                <a:latin typeface="Times New Roman" panose="02020603050405020304" pitchFamily="18" charset="0"/>
                <a:cs typeface="Times New Roman" panose="02020603050405020304" pitchFamily="18" charset="0"/>
              </a:rPr>
              <a:t> de la TC </a:t>
            </a:r>
            <a:r>
              <a:rPr lang="en-US" altLang="en-US" sz="2000" b="1" dirty="0" err="1">
                <a:latin typeface="Times New Roman" panose="02020603050405020304" pitchFamily="18" charset="0"/>
                <a:cs typeface="Times New Roman" panose="02020603050405020304" pitchFamily="18" charset="0"/>
              </a:rPr>
              <a:t>dar</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pentru</a:t>
            </a:r>
            <a:r>
              <a:rPr lang="en-US" altLang="en-US" sz="2000" b="1" dirty="0">
                <a:latin typeface="Times New Roman" panose="02020603050405020304" pitchFamily="18" charset="0"/>
                <a:cs typeface="Times New Roman" panose="02020603050405020304" pitchFamily="18" charset="0"/>
              </a:rPr>
              <a:t> un </a:t>
            </a:r>
            <a:r>
              <a:rPr lang="en-US" altLang="en-US" sz="2000" b="1" dirty="0" err="1">
                <a:latin typeface="Times New Roman" panose="02020603050405020304" pitchFamily="18" charset="0"/>
                <a:cs typeface="Times New Roman" panose="02020603050405020304" pitchFamily="18" charset="0"/>
              </a:rPr>
              <a:t>număr</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mai</a:t>
            </a:r>
            <a:r>
              <a:rPr lang="en-US" altLang="en-US" sz="2000" b="1" dirty="0">
                <a:latin typeface="Times New Roman" panose="02020603050405020304" pitchFamily="18" charset="0"/>
                <a:cs typeface="Times New Roman" panose="02020603050405020304" pitchFamily="18" charset="0"/>
              </a:rPr>
              <a:t> mare de ore) </a:t>
            </a:r>
            <a:r>
              <a:rPr lang="en-US" altLang="en-US" sz="2000" b="1" dirty="0" err="1">
                <a:latin typeface="Times New Roman" panose="02020603050405020304" pitchFamily="18" charset="0"/>
                <a:cs typeface="Times New Roman" panose="02020603050405020304" pitchFamily="18" charset="0"/>
              </a:rPr>
              <a:t>și</a:t>
            </a:r>
            <a:r>
              <a:rPr lang="en-US" altLang="en-US" sz="2000" b="1" dirty="0">
                <a:latin typeface="Times New Roman" panose="02020603050405020304" pitchFamily="18" charset="0"/>
                <a:cs typeface="Times New Roman" panose="02020603050405020304" pitchFamily="18" charset="0"/>
              </a:rPr>
              <a:t> nu se cere </a:t>
            </a:r>
            <a:r>
              <a:rPr lang="en-US" altLang="en-US" sz="2000" b="1" dirty="0" err="1">
                <a:latin typeface="Times New Roman" panose="02020603050405020304" pitchFamily="18" charset="0"/>
                <a:cs typeface="Times New Roman" panose="02020603050405020304" pitchFamily="18" charset="0"/>
              </a:rPr>
              <a:t>avizul</a:t>
            </a:r>
            <a:r>
              <a:rPr lang="en-US" altLang="en-US" sz="2000" b="1" dirty="0">
                <a:latin typeface="Times New Roman" panose="02020603050405020304" pitchFamily="18" charset="0"/>
                <a:cs typeface="Times New Roman" panose="02020603050405020304" pitchFamily="18" charset="0"/>
              </a:rPr>
              <a:t> ISJ. </a:t>
            </a:r>
            <a:r>
              <a:rPr lang="en-US" altLang="en-US" sz="2000" b="1" dirty="0" err="1">
                <a:latin typeface="Times New Roman" panose="02020603050405020304" pitchFamily="18" charset="0"/>
                <a:cs typeface="Times New Roman" panose="02020603050405020304" pitchFamily="18" charset="0"/>
              </a:rPr>
              <a:t>În</a:t>
            </a:r>
            <a:r>
              <a:rPr lang="en-US" altLang="en-US" sz="2000" b="1" dirty="0">
                <a:latin typeface="Times New Roman" panose="02020603050405020304" pitchFamily="18" charset="0"/>
                <a:cs typeface="Times New Roman" panose="02020603050405020304" pitchFamily="18" charset="0"/>
              </a:rPr>
              <a:t> catalog nu </a:t>
            </a:r>
            <a:r>
              <a:rPr lang="en-US" altLang="en-US" sz="2000" b="1" dirty="0" err="1">
                <a:latin typeface="Times New Roman" panose="02020603050405020304" pitchFamily="18" charset="0"/>
                <a:cs typeface="Times New Roman" panose="02020603050405020304" pitchFamily="18" charset="0"/>
              </a:rPr>
              <a:t>este</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rubrică</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nouă</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dar</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numărul</a:t>
            </a:r>
            <a:r>
              <a:rPr lang="en-US" altLang="en-US" sz="2000" b="1" dirty="0">
                <a:latin typeface="Times New Roman" panose="02020603050405020304" pitchFamily="18" charset="0"/>
                <a:cs typeface="Times New Roman" panose="02020603050405020304" pitchFamily="18" charset="0"/>
              </a:rPr>
              <a:t> de note </a:t>
            </a:r>
            <a:r>
              <a:rPr lang="en-US" altLang="en-US" sz="2000" b="1" dirty="0" err="1">
                <a:latin typeface="Times New Roman" panose="02020603050405020304" pitchFamily="18" charset="0"/>
                <a:cs typeface="Times New Roman" panose="02020603050405020304" pitchFamily="18" charset="0"/>
              </a:rPr>
              <a:t>acordat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este</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mai</a:t>
            </a:r>
            <a:r>
              <a:rPr lang="en-US" altLang="en-US" sz="2000" b="1" dirty="0">
                <a:latin typeface="Times New Roman" panose="02020603050405020304" pitchFamily="18" charset="0"/>
                <a:cs typeface="Times New Roman" panose="02020603050405020304" pitchFamily="18" charset="0"/>
              </a:rPr>
              <a:t> mare.</a:t>
            </a:r>
          </a:p>
          <a:p>
            <a:pPr algn="just"/>
            <a:r>
              <a:rPr lang="en-US" altLang="en-US" sz="2000" b="1" dirty="0" err="1">
                <a:latin typeface="Times New Roman" panose="02020603050405020304" pitchFamily="18" charset="0"/>
                <a:cs typeface="Times New Roman" panose="02020603050405020304" pitchFamily="18" charset="0"/>
              </a:rPr>
              <a:t>Pentru</a:t>
            </a:r>
            <a:r>
              <a:rPr lang="en-US" altLang="en-US" sz="2000" b="1" dirty="0">
                <a:latin typeface="Times New Roman" panose="02020603050405020304" pitchFamily="18" charset="0"/>
                <a:cs typeface="Times New Roman" panose="02020603050405020304" pitchFamily="18" charset="0"/>
              </a:rPr>
              <a:t> CDȘ-urile de tip DISCIPLINĂ NOUĂ care </a:t>
            </a:r>
            <a:r>
              <a:rPr lang="en-US" altLang="en-US" sz="2000" b="1" u="sng" dirty="0">
                <a:latin typeface="Times New Roman" panose="02020603050405020304" pitchFamily="18" charset="0"/>
                <a:cs typeface="Times New Roman" panose="02020603050405020304" pitchFamily="18" charset="0"/>
              </a:rPr>
              <a:t>sunt </a:t>
            </a:r>
            <a:r>
              <a:rPr lang="en-US" altLang="en-US" sz="2000" b="1" u="sng" dirty="0" err="1">
                <a:latin typeface="Times New Roman" panose="02020603050405020304" pitchFamily="18" charset="0"/>
                <a:cs typeface="Times New Roman" panose="02020603050405020304" pitchFamily="18" charset="0"/>
              </a:rPr>
              <a:t>avizate</a:t>
            </a:r>
            <a:r>
              <a:rPr lang="en-US" altLang="en-US" sz="2000" b="1" u="sng" dirty="0">
                <a:latin typeface="Times New Roman" panose="02020603050405020304" pitchFamily="18" charset="0"/>
                <a:cs typeface="Times New Roman" panose="02020603050405020304" pitchFamily="18" charset="0"/>
              </a:rPr>
              <a:t> de minister</a:t>
            </a:r>
            <a:r>
              <a:rPr lang="en-US" altLang="en-US" sz="2000" b="1" dirty="0">
                <a:latin typeface="Times New Roman" panose="02020603050405020304" pitchFamily="18" charset="0"/>
                <a:cs typeface="Times New Roman" panose="02020603050405020304" pitchFamily="18" charset="0"/>
              </a:rPr>
              <a:t>, se </a:t>
            </a:r>
            <a:r>
              <a:rPr lang="en-US" altLang="en-US" sz="2000" b="1" dirty="0" err="1">
                <a:latin typeface="Times New Roman" panose="02020603050405020304" pitchFamily="18" charset="0"/>
                <a:cs typeface="Times New Roman" panose="02020603050405020304" pitchFamily="18" charset="0"/>
              </a:rPr>
              <a:t>folosește</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programa</a:t>
            </a:r>
            <a:r>
              <a:rPr lang="en-US" altLang="en-US" sz="2000" b="1" dirty="0">
                <a:latin typeface="Times New Roman" panose="02020603050405020304" pitchFamily="18" charset="0"/>
                <a:cs typeface="Times New Roman" panose="02020603050405020304" pitchFamily="18" charset="0"/>
              </a:rPr>
              <a:t> MEC, se face </a:t>
            </a:r>
            <a:r>
              <a:rPr lang="en-US" altLang="en-US" sz="2000" b="1" dirty="0" err="1">
                <a:latin typeface="Times New Roman" panose="02020603050405020304" pitchFamily="18" charset="0"/>
                <a:cs typeface="Times New Roman" panose="02020603050405020304" pitchFamily="18" charset="0"/>
              </a:rPr>
              <a:t>planificare</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și</a:t>
            </a:r>
            <a:r>
              <a:rPr lang="en-US" altLang="en-US" sz="2000" b="1" dirty="0">
                <a:latin typeface="Times New Roman" panose="02020603050405020304" pitchFamily="18" charset="0"/>
                <a:cs typeface="Times New Roman" panose="02020603050405020304" pitchFamily="18" charset="0"/>
              </a:rPr>
              <a:t> nu se cere </a:t>
            </a:r>
            <a:r>
              <a:rPr lang="en-US" altLang="en-US" sz="2000" b="1" dirty="0" err="1">
                <a:latin typeface="Times New Roman" panose="02020603050405020304" pitchFamily="18" charset="0"/>
                <a:cs typeface="Times New Roman" panose="02020603050405020304" pitchFamily="18" charset="0"/>
              </a:rPr>
              <a:t>avizul</a:t>
            </a:r>
            <a:r>
              <a:rPr lang="en-US" altLang="en-US" sz="2000" b="1" dirty="0">
                <a:latin typeface="Times New Roman" panose="02020603050405020304" pitchFamily="18" charset="0"/>
                <a:cs typeface="Times New Roman" panose="02020603050405020304" pitchFamily="18" charset="0"/>
              </a:rPr>
              <a:t> ISJ.</a:t>
            </a:r>
            <a:endParaRPr lang="ro-RO" altLang="en-US" sz="2000" b="1" dirty="0">
              <a:latin typeface="Times New Roman" panose="02020603050405020304" pitchFamily="18" charset="0"/>
              <a:cs typeface="Times New Roman" panose="02020603050405020304" pitchFamily="18" charset="0"/>
            </a:endParaRPr>
          </a:p>
          <a:p>
            <a:pPr marL="0" indent="0" algn="just">
              <a:buNone/>
            </a:pPr>
            <a:r>
              <a:rPr lang="en-US" altLang="en-US" sz="2000" b="1" dirty="0" err="1">
                <a:solidFill>
                  <a:schemeClr val="tx1"/>
                </a:solidFill>
                <a:latin typeface="Times New Roman" panose="02020603050405020304" pitchFamily="18" charset="0"/>
                <a:cs typeface="Times New Roman" panose="02020603050405020304" pitchFamily="18" charset="0"/>
              </a:rPr>
              <a:t>Programele</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avizate</a:t>
            </a:r>
            <a:r>
              <a:rPr lang="en-US" altLang="en-US" sz="2000" b="1" dirty="0">
                <a:solidFill>
                  <a:schemeClr val="tx1"/>
                </a:solidFill>
                <a:latin typeface="Times New Roman" panose="02020603050405020304" pitchFamily="18" charset="0"/>
                <a:cs typeface="Times New Roman" panose="02020603050405020304" pitchFamily="18" charset="0"/>
              </a:rPr>
              <a:t> de minister se </a:t>
            </a:r>
            <a:r>
              <a:rPr lang="en-US" altLang="en-US" sz="2000" b="1" dirty="0" err="1">
                <a:solidFill>
                  <a:schemeClr val="tx1"/>
                </a:solidFill>
                <a:latin typeface="Times New Roman" panose="02020603050405020304" pitchFamily="18" charset="0"/>
                <a:cs typeface="Times New Roman" panose="02020603050405020304" pitchFamily="18" charset="0"/>
              </a:rPr>
              <a:t>găsesc</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aici</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sz="2000" dirty="0" err="1">
                <a:hlinkClick r:id="rId2"/>
              </a:rPr>
              <a:t>Programe</a:t>
            </a:r>
            <a:r>
              <a:rPr lang="en-US" sz="2000" dirty="0">
                <a:hlinkClick r:id="rId2"/>
              </a:rPr>
              <a:t> </a:t>
            </a:r>
            <a:r>
              <a:rPr lang="en-US" sz="2000" dirty="0" err="1">
                <a:hlinkClick r:id="rId2"/>
              </a:rPr>
              <a:t>scolare</a:t>
            </a:r>
            <a:endParaRPr lang="en-US" sz="2000" dirty="0"/>
          </a:p>
          <a:p>
            <a:pPr algn="just"/>
            <a:r>
              <a:rPr lang="en-US" altLang="en-US" sz="2000" b="1" dirty="0" err="1">
                <a:latin typeface="Times New Roman" panose="02020603050405020304" pitchFamily="18" charset="0"/>
                <a:cs typeface="Times New Roman" panose="02020603050405020304" pitchFamily="18" charset="0"/>
              </a:rPr>
              <a:t>Pentru</a:t>
            </a:r>
            <a:r>
              <a:rPr lang="en-US" altLang="en-US" sz="2000" b="1" dirty="0">
                <a:latin typeface="Times New Roman" panose="02020603050405020304" pitchFamily="18" charset="0"/>
                <a:cs typeface="Times New Roman" panose="02020603050405020304" pitchFamily="18" charset="0"/>
              </a:rPr>
              <a:t> CDȘ-urile de tip DISCIPLINĂ NOUĂ </a:t>
            </a:r>
            <a:r>
              <a:rPr lang="en-US" altLang="en-US" sz="2000" b="1" u="sng" dirty="0">
                <a:latin typeface="Times New Roman" panose="02020603050405020304" pitchFamily="18" charset="0"/>
                <a:cs typeface="Times New Roman" panose="02020603050405020304" pitchFamily="18" charset="0"/>
              </a:rPr>
              <a:t>care NU sunt </a:t>
            </a:r>
            <a:r>
              <a:rPr lang="en-US" altLang="en-US" sz="2000" b="1" u="sng" dirty="0" err="1">
                <a:latin typeface="Times New Roman" panose="02020603050405020304" pitchFamily="18" charset="0"/>
                <a:cs typeface="Times New Roman" panose="02020603050405020304" pitchFamily="18" charset="0"/>
              </a:rPr>
              <a:t>avizate</a:t>
            </a:r>
            <a:r>
              <a:rPr lang="en-US" altLang="en-US" sz="2000" b="1" u="sng" dirty="0">
                <a:latin typeface="Times New Roman" panose="02020603050405020304" pitchFamily="18" charset="0"/>
                <a:cs typeface="Times New Roman" panose="02020603050405020304" pitchFamily="18" charset="0"/>
              </a:rPr>
              <a:t> de minister</a:t>
            </a:r>
            <a:r>
              <a:rPr lang="en-US" altLang="en-US" sz="2000" b="1" dirty="0">
                <a:latin typeface="Times New Roman" panose="02020603050405020304" pitchFamily="18" charset="0"/>
                <a:cs typeface="Times New Roman" panose="02020603050405020304" pitchFamily="18" charset="0"/>
              </a:rPr>
              <a:t>, se face </a:t>
            </a:r>
            <a:r>
              <a:rPr lang="en-US" altLang="en-US" sz="2000" b="1" dirty="0" err="1">
                <a:latin typeface="Times New Roman" panose="02020603050405020304" pitchFamily="18" charset="0"/>
                <a:cs typeface="Times New Roman" panose="02020603050405020304" pitchFamily="18" charset="0"/>
              </a:rPr>
              <a:t>programă</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nouă</a:t>
            </a:r>
            <a:r>
              <a:rPr lang="en-US" altLang="en-US" sz="2000" b="1" dirty="0">
                <a:latin typeface="Times New Roman" panose="02020603050405020304" pitchFamily="18" charset="0"/>
                <a:cs typeface="Times New Roman" panose="02020603050405020304" pitchFamily="18" charset="0"/>
              </a:rPr>
              <a:t>, se face </a:t>
            </a:r>
            <a:r>
              <a:rPr lang="en-US" altLang="en-US" sz="2000" b="1" dirty="0" err="1">
                <a:latin typeface="Times New Roman" panose="02020603050405020304" pitchFamily="18" charset="0"/>
                <a:cs typeface="Times New Roman" panose="02020603050405020304" pitchFamily="18" charset="0"/>
              </a:rPr>
              <a:t>planificare</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și</a:t>
            </a:r>
            <a:r>
              <a:rPr lang="en-US" altLang="en-US" sz="2000" b="1" dirty="0">
                <a:latin typeface="Times New Roman" panose="02020603050405020304" pitchFamily="18" charset="0"/>
                <a:cs typeface="Times New Roman" panose="02020603050405020304" pitchFamily="18" charset="0"/>
              </a:rPr>
              <a:t> se cere </a:t>
            </a:r>
            <a:r>
              <a:rPr lang="en-US" altLang="en-US" sz="2000" b="1" dirty="0" err="1">
                <a:latin typeface="Times New Roman" panose="02020603050405020304" pitchFamily="18" charset="0"/>
                <a:cs typeface="Times New Roman" panose="02020603050405020304" pitchFamily="18" charset="0"/>
              </a:rPr>
              <a:t>avizul</a:t>
            </a:r>
            <a:r>
              <a:rPr lang="en-US" altLang="en-US" sz="2000" b="1" dirty="0">
                <a:latin typeface="Times New Roman" panose="02020603050405020304" pitchFamily="18" charset="0"/>
                <a:cs typeface="Times New Roman" panose="02020603050405020304" pitchFamily="18" charset="0"/>
              </a:rPr>
              <a:t> ISJ.</a:t>
            </a:r>
            <a:endParaRPr lang="ro-RO" altLang="en-US"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91267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16D82-FC45-C5BE-9A3B-DF2723BB2C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77A15E-3D5E-0D94-50F2-7AA693A6241E}"/>
              </a:ext>
            </a:extLst>
          </p:cNvPr>
          <p:cNvSpPr>
            <a:spLocks noGrp="1"/>
          </p:cNvSpPr>
          <p:nvPr>
            <p:ph type="title"/>
          </p:nvPr>
        </p:nvSpPr>
        <p:spPr>
          <a:xfrm>
            <a:off x="971600" y="0"/>
            <a:ext cx="7429499" cy="1478570"/>
          </a:xfrm>
        </p:spPr>
        <p:txBody>
          <a:bodyPr/>
          <a:lstStyle/>
          <a:p>
            <a:r>
              <a:rPr lang="en-US" altLang="en-GB" b="1" cap="none" dirty="0">
                <a:latin typeface="Times New Roman" panose="02020603050405020304" pitchFamily="18" charset="0"/>
                <a:ea typeface="SimSun" panose="02010600030101010101" pitchFamily="2" charset="-122"/>
                <a:cs typeface="Times New Roman" panose="02020603050405020304" pitchFamily="18" charset="0"/>
              </a:rPr>
              <a:t>Curriculum-ul la </a:t>
            </a:r>
            <a:r>
              <a:rPr lang="en-US" altLang="en-GB" b="1" cap="none" dirty="0" err="1">
                <a:latin typeface="Times New Roman" panose="02020603050405020304" pitchFamily="18" charset="0"/>
                <a:ea typeface="SimSun" panose="02010600030101010101" pitchFamily="2" charset="-122"/>
                <a:cs typeface="Times New Roman" panose="02020603050405020304" pitchFamily="18" charset="0"/>
              </a:rPr>
              <a:t>decizia</a:t>
            </a:r>
            <a:r>
              <a:rPr lang="en-US" altLang="en-GB" b="1" cap="none" dirty="0">
                <a:latin typeface="Times New Roman" panose="02020603050405020304" pitchFamily="18" charset="0"/>
                <a:ea typeface="SimSun" panose="02010600030101010101" pitchFamily="2" charset="-122"/>
                <a:cs typeface="Times New Roman" panose="02020603050405020304" pitchFamily="18" charset="0"/>
              </a:rPr>
              <a:t> </a:t>
            </a:r>
            <a:r>
              <a:rPr lang="en-US" altLang="en-GB" b="1" cap="none" dirty="0" err="1">
                <a:latin typeface="Times New Roman" panose="02020603050405020304" pitchFamily="18" charset="0"/>
                <a:ea typeface="SimSun" panose="02010600030101010101" pitchFamily="2" charset="-122"/>
                <a:cs typeface="Times New Roman" panose="02020603050405020304" pitchFamily="18" charset="0"/>
              </a:rPr>
              <a:t>școlii</a:t>
            </a:r>
            <a:r>
              <a:rPr lang="en-US" altLang="en-GB" b="1" cap="none" dirty="0">
                <a:latin typeface="Times New Roman" panose="02020603050405020304" pitchFamily="18" charset="0"/>
                <a:ea typeface="SimSun" panose="02010600030101010101" pitchFamily="2" charset="-122"/>
                <a:cs typeface="Times New Roman" panose="02020603050405020304" pitchFamily="18" charset="0"/>
              </a:rPr>
              <a:t> (CDȘ)</a:t>
            </a:r>
            <a:endParaRPr lang="ro-RO" altLang="en-GB" cap="none" dirty="0"/>
          </a:p>
        </p:txBody>
      </p:sp>
      <p:sp>
        <p:nvSpPr>
          <p:cNvPr id="7" name="Content Placeholder 6">
            <a:extLst>
              <a:ext uri="{FF2B5EF4-FFF2-40B4-BE49-F238E27FC236}">
                <a16:creationId xmlns:a16="http://schemas.microsoft.com/office/drawing/2014/main" id="{1D71C5F5-631F-9165-43E5-144FEC0C4820}"/>
              </a:ext>
            </a:extLst>
          </p:cNvPr>
          <p:cNvSpPr>
            <a:spLocks noGrp="1"/>
          </p:cNvSpPr>
          <p:nvPr>
            <p:ph idx="1"/>
          </p:nvPr>
        </p:nvSpPr>
        <p:spPr>
          <a:xfrm>
            <a:off x="685800" y="1124744"/>
            <a:ext cx="7772400" cy="4911080"/>
          </a:xfrm>
        </p:spPr>
        <p:txBody>
          <a:bodyPr>
            <a:normAutofit lnSpcReduction="10000"/>
          </a:bodyPr>
          <a:lstStyle/>
          <a:p>
            <a:pPr marL="0" indent="0" algn="just">
              <a:buNone/>
            </a:pPr>
            <a:r>
              <a:rPr lang="en-US" altLang="en-US" sz="2800" b="1" dirty="0" err="1">
                <a:latin typeface="Times New Roman" panose="02020603050405020304" pitchFamily="18" charset="0"/>
                <a:cs typeface="Times New Roman" panose="02020603050405020304" pitchFamily="18" charset="0"/>
              </a:rPr>
              <a:t>Pentru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avizarea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unui</a:t>
            </a:r>
            <a:r>
              <a:rPr lang="en-US" altLang="en-US" sz="2800" b="1" dirty="0">
                <a:latin typeface="Times New Roman" panose="02020603050405020304" pitchFamily="18" charset="0"/>
                <a:cs typeface="Times New Roman" panose="02020603050405020304" pitchFamily="18" charset="0"/>
              </a:rPr>
              <a:t> CDȘ, la ISJ se </a:t>
            </a:r>
            <a:r>
              <a:rPr lang="en-US" altLang="en-US" sz="2800" b="1" dirty="0" err="1">
                <a:latin typeface="Times New Roman" panose="02020603050405020304" pitchFamily="18" charset="0"/>
                <a:cs typeface="Times New Roman" panose="02020603050405020304" pitchFamily="18" charset="0"/>
              </a:rPr>
              <a:t>vor</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depune</a:t>
            </a:r>
            <a:r>
              <a:rPr lang="en-US" altLang="en-US" sz="2800" b="1" dirty="0">
                <a:latin typeface="Times New Roman" panose="02020603050405020304" pitchFamily="18" charset="0"/>
                <a:cs typeface="Times New Roman" panose="02020603050405020304" pitchFamily="18" charset="0"/>
              </a:rPr>
              <a:t>:</a:t>
            </a:r>
          </a:p>
          <a:p>
            <a:pPr marL="0" indent="0" algn="just">
              <a:buNone/>
            </a:pPr>
            <a:r>
              <a:rPr lang="en-US" altLang="en-US" sz="2800" b="1" dirty="0">
                <a:latin typeface="Times New Roman" panose="02020603050405020304" pitchFamily="18" charset="0"/>
                <a:cs typeface="Times New Roman" panose="02020603050405020304" pitchFamily="18" charset="0"/>
              </a:rPr>
              <a:t>1. </a:t>
            </a:r>
            <a:r>
              <a:rPr lang="en-US" altLang="en-US" sz="2800" b="1" dirty="0" err="1">
                <a:latin typeface="Times New Roman" panose="02020603050405020304" pitchFamily="18" charset="0"/>
                <a:cs typeface="Times New Roman" panose="02020603050405020304" pitchFamily="18" charset="0"/>
              </a:rPr>
              <a:t>Fișa</a:t>
            </a:r>
            <a:r>
              <a:rPr lang="en-US" altLang="en-US" sz="2800" b="1" dirty="0">
                <a:latin typeface="Times New Roman" panose="02020603050405020304" pitchFamily="18" charset="0"/>
                <a:cs typeface="Times New Roman" panose="02020603050405020304" pitchFamily="18" charset="0"/>
              </a:rPr>
              <a:t> de </a:t>
            </a:r>
            <a:r>
              <a:rPr lang="en-US" altLang="en-US" sz="2800" b="1" dirty="0" err="1">
                <a:latin typeface="Times New Roman" panose="02020603050405020304" pitchFamily="18" charset="0"/>
                <a:cs typeface="Times New Roman" panose="02020603050405020304" pitchFamily="18" charset="0"/>
              </a:rPr>
              <a:t>avizare</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completată</a:t>
            </a:r>
            <a:r>
              <a:rPr lang="en-US" altLang="en-US" sz="2800" b="1" dirty="0">
                <a:latin typeface="Times New Roman" panose="02020603050405020304" pitchFamily="18" charset="0"/>
                <a:cs typeface="Times New Roman" panose="02020603050405020304" pitchFamily="18" charset="0"/>
              </a:rPr>
              <a:t> cu </a:t>
            </a:r>
            <a:r>
              <a:rPr lang="en-US" altLang="en-US" sz="2800" b="1" dirty="0" err="1">
                <a:latin typeface="Times New Roman" panose="02020603050405020304" pitchFamily="18" charset="0"/>
                <a:cs typeface="Times New Roman" panose="02020603050405020304" pitchFamily="18" charset="0"/>
              </a:rPr>
              <a:t>informații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despre</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opționalul</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propus</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și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despre</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cadrul</a:t>
            </a:r>
            <a:r>
              <a:rPr lang="en-US" altLang="en-US" sz="2800" b="1" dirty="0">
                <a:latin typeface="Times New Roman" panose="02020603050405020304" pitchFamily="18" charset="0"/>
                <a:cs typeface="Times New Roman" panose="02020603050405020304" pitchFamily="18" charset="0"/>
              </a:rPr>
              <a:t> didactic (</a:t>
            </a:r>
            <a:r>
              <a:rPr lang="en-US" altLang="en-US" sz="2800" b="1" dirty="0" err="1">
                <a:latin typeface="Times New Roman" panose="02020603050405020304" pitchFamily="18" charset="0"/>
                <a:cs typeface="Times New Roman" panose="02020603050405020304" pitchFamily="18" charset="0"/>
              </a:rPr>
              <a:t>chenarul</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stânga</a:t>
            </a:r>
            <a:r>
              <a:rPr lang="en-US" altLang="en-US" sz="2800" b="1" dirty="0">
                <a:latin typeface="Times New Roman" panose="02020603050405020304" pitchFamily="18" charset="0"/>
                <a:cs typeface="Times New Roman" panose="02020603050405020304" pitchFamily="18" charset="0"/>
              </a:rPr>
              <a:t> sus)</a:t>
            </a:r>
          </a:p>
          <a:p>
            <a:pPr marL="0" indent="0" algn="just">
              <a:buNone/>
            </a:pPr>
            <a:r>
              <a:rPr lang="en-US" altLang="en-US" sz="2800" b="1" dirty="0">
                <a:latin typeface="Times New Roman" panose="02020603050405020304" pitchFamily="18" charset="0"/>
                <a:cs typeface="Times New Roman" panose="02020603050405020304" pitchFamily="18" charset="0"/>
              </a:rPr>
              <a:t>2. </a:t>
            </a:r>
            <a:r>
              <a:rPr lang="en-US" altLang="en-US" sz="2800" b="1" dirty="0" err="1">
                <a:latin typeface="Times New Roman" panose="02020603050405020304" pitchFamily="18" charset="0"/>
                <a:cs typeface="Times New Roman" panose="02020603050405020304" pitchFamily="18" charset="0"/>
              </a:rPr>
              <a:t>Programa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nouă</a:t>
            </a:r>
            <a:r>
              <a:rPr lang="en-US" altLang="en-US" sz="2800" b="1" dirty="0">
                <a:latin typeface="Times New Roman" panose="02020603050405020304" pitchFamily="18" charset="0"/>
                <a:cs typeface="Times New Roman" panose="02020603050405020304" pitchFamily="18" charset="0"/>
              </a:rPr>
              <a:t> a CDȘ-</a:t>
            </a:r>
            <a:r>
              <a:rPr lang="en-US" altLang="en-US" sz="2800" b="1" dirty="0" err="1">
                <a:latin typeface="Times New Roman" panose="02020603050405020304" pitchFamily="18" charset="0"/>
                <a:cs typeface="Times New Roman" panose="02020603050405020304" pitchFamily="18" charset="0"/>
              </a:rPr>
              <a:t>ului</a:t>
            </a:r>
            <a:r>
              <a:rPr lang="en-US" altLang="en-US" sz="2800" b="1" dirty="0">
                <a:latin typeface="Times New Roman" panose="02020603050405020304" pitchFamily="18" charset="0"/>
                <a:cs typeface="Times New Roman" panose="02020603050405020304" pitchFamily="18" charset="0"/>
              </a:rPr>
              <a:t>, care </a:t>
            </a:r>
            <a:r>
              <a:rPr lang="en-US" altLang="en-US" sz="2800" b="1" dirty="0" err="1">
                <a:latin typeface="Times New Roman" panose="02020603050405020304" pitchFamily="18" charset="0"/>
                <a:cs typeface="Times New Roman" panose="02020603050405020304" pitchFamily="18" charset="0"/>
              </a:rPr>
              <a:t>trebuie</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să</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conțină</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aspectele</a:t>
            </a:r>
            <a:r>
              <a:rPr lang="en-US" altLang="en-US" sz="2800" b="1" dirty="0">
                <a:latin typeface="Times New Roman" panose="02020603050405020304" pitchFamily="18" charset="0"/>
                <a:cs typeface="Times New Roman" panose="02020603050405020304" pitchFamily="18" charset="0"/>
              </a:rPr>
              <a:t> care se </a:t>
            </a:r>
            <a:r>
              <a:rPr lang="en-US" altLang="en-US" sz="2800" b="1" dirty="0" err="1">
                <a:latin typeface="Times New Roman" panose="02020603050405020304" pitchFamily="18" charset="0"/>
                <a:cs typeface="Times New Roman" panose="02020603050405020304" pitchFamily="18" charset="0"/>
              </a:rPr>
              <a:t>regăsesc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în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orice</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programă</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avizată</a:t>
            </a:r>
            <a:r>
              <a:rPr lang="en-US" altLang="en-US" sz="2800" b="1" dirty="0">
                <a:latin typeface="Times New Roman" panose="02020603050405020304" pitchFamily="18" charset="0"/>
                <a:cs typeface="Times New Roman" panose="02020603050405020304" pitchFamily="18" charset="0"/>
              </a:rPr>
              <a:t> de MEC:</a:t>
            </a:r>
          </a:p>
          <a:p>
            <a:pPr algn="just"/>
            <a:r>
              <a:rPr lang="en-US" altLang="en-US" sz="2800" b="1" dirty="0" err="1">
                <a:solidFill>
                  <a:schemeClr val="tx1"/>
                </a:solidFill>
                <a:latin typeface="Times New Roman" panose="02020603050405020304" pitchFamily="18" charset="0"/>
                <a:cs typeface="Times New Roman" panose="02020603050405020304" pitchFamily="18" charset="0"/>
              </a:rPr>
              <a:t>Notă</a:t>
            </a:r>
            <a:r>
              <a:rPr lang="en-US" altLang="en-US" sz="2800" b="1" dirty="0">
                <a:solidFill>
                  <a:schemeClr val="tx1"/>
                </a:solidFill>
                <a:latin typeface="Times New Roman" panose="02020603050405020304" pitchFamily="18" charset="0"/>
                <a:cs typeface="Times New Roman" panose="02020603050405020304" pitchFamily="18" charset="0"/>
              </a:rPr>
              <a:t> de </a:t>
            </a:r>
            <a:r>
              <a:rPr lang="en-US" altLang="en-US" sz="2800" b="1" dirty="0" err="1">
                <a:solidFill>
                  <a:schemeClr val="tx1"/>
                </a:solidFill>
                <a:latin typeface="Times New Roman" panose="02020603050405020304" pitchFamily="18" charset="0"/>
                <a:cs typeface="Times New Roman" panose="02020603050405020304" pitchFamily="18" charset="0"/>
              </a:rPr>
              <a:t>prezentare</a:t>
            </a:r>
            <a:r>
              <a:rPr lang="en-US" altLang="en-US" sz="2800" b="1" dirty="0">
                <a:solidFill>
                  <a:schemeClr val="tx1"/>
                </a:solidFill>
                <a:latin typeface="Times New Roman" panose="02020603050405020304" pitchFamily="18" charset="0"/>
                <a:cs typeface="Times New Roman" panose="02020603050405020304" pitchFamily="18" charset="0"/>
              </a:rPr>
              <a:t> (minim </a:t>
            </a:r>
            <a:r>
              <a:rPr lang="en-US" altLang="en-US" sz="2800" b="1" dirty="0" err="1">
                <a:solidFill>
                  <a:schemeClr val="tx1"/>
                </a:solidFill>
                <a:latin typeface="Times New Roman" panose="02020603050405020304" pitchFamily="18" charset="0"/>
                <a:cs typeface="Times New Roman" panose="02020603050405020304" pitchFamily="18" charset="0"/>
              </a:rPr>
              <a:t>jumătate</a:t>
            </a:r>
            <a:r>
              <a:rPr lang="en-US" altLang="en-US" sz="2800" b="1" dirty="0">
                <a:solidFill>
                  <a:schemeClr val="tx1"/>
                </a:solidFill>
                <a:latin typeface="Times New Roman" panose="02020603050405020304" pitchFamily="18" charset="0"/>
                <a:cs typeface="Times New Roman" panose="02020603050405020304" pitchFamily="18" charset="0"/>
              </a:rPr>
              <a:t> de </a:t>
            </a:r>
            <a:r>
              <a:rPr lang="en-US" altLang="en-US" sz="2800" b="1" dirty="0" err="1">
                <a:solidFill>
                  <a:schemeClr val="tx1"/>
                </a:solidFill>
                <a:latin typeface="Times New Roman" panose="02020603050405020304" pitchFamily="18" charset="0"/>
                <a:cs typeface="Times New Roman" panose="02020603050405020304" pitchFamily="18" charset="0"/>
              </a:rPr>
              <a:t>pagină</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în</a:t>
            </a:r>
            <a:r>
              <a:rPr lang="en-US" altLang="en-US" sz="2800" b="1" dirty="0">
                <a:solidFill>
                  <a:schemeClr val="tx1"/>
                </a:solidFill>
                <a:latin typeface="Times New Roman" panose="02020603050405020304" pitchFamily="18" charset="0"/>
                <a:cs typeface="Times New Roman" panose="02020603050405020304" pitchFamily="18" charset="0"/>
              </a:rPr>
              <a:t> care se </a:t>
            </a:r>
            <a:r>
              <a:rPr lang="en-US" altLang="en-US" sz="2800" b="1" dirty="0" err="1">
                <a:solidFill>
                  <a:schemeClr val="tx1"/>
                </a:solidFill>
                <a:latin typeface="Times New Roman" panose="02020603050405020304" pitchFamily="18" charset="0"/>
                <a:cs typeface="Times New Roman" panose="02020603050405020304" pitchFamily="18" charset="0"/>
              </a:rPr>
              <a:t>justifică</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utilitatea</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acestui</a:t>
            </a:r>
            <a:r>
              <a:rPr lang="en-US" altLang="en-US" sz="2800" b="1" dirty="0">
                <a:solidFill>
                  <a:schemeClr val="tx1"/>
                </a:solidFill>
                <a:latin typeface="Times New Roman" panose="02020603050405020304" pitchFamily="18" charset="0"/>
                <a:cs typeface="Times New Roman" panose="02020603050405020304" pitchFamily="18" charset="0"/>
              </a:rPr>
              <a:t> CDS)</a:t>
            </a:r>
          </a:p>
          <a:p>
            <a:pPr algn="just"/>
            <a:endParaRPr lang="en-US" altLang="en-US" sz="2000" b="1" dirty="0">
              <a:solidFill>
                <a:schemeClr val="tx1"/>
              </a:solidFill>
              <a:latin typeface="Times New Roman" panose="02020603050405020304" pitchFamily="18" charset="0"/>
              <a:cs typeface="Times New Roman" panose="02020603050405020304" pitchFamily="18" charset="0"/>
            </a:endParaRPr>
          </a:p>
          <a:p>
            <a:pPr algn="just"/>
            <a:endParaRPr lang="ro-RO" altLang="en-US"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62025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3173B-D33C-ED11-CDE5-123099A825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F4A628-2A80-AF55-E437-6D73C1AAC318}"/>
              </a:ext>
            </a:extLst>
          </p:cNvPr>
          <p:cNvSpPr>
            <a:spLocks noGrp="1"/>
          </p:cNvSpPr>
          <p:nvPr>
            <p:ph type="title"/>
          </p:nvPr>
        </p:nvSpPr>
        <p:spPr>
          <a:xfrm>
            <a:off x="971600" y="0"/>
            <a:ext cx="7429499" cy="1478570"/>
          </a:xfrm>
        </p:spPr>
        <p:txBody>
          <a:bodyPr/>
          <a:lstStyle/>
          <a:p>
            <a:r>
              <a:rPr lang="en-US" altLang="en-GB" b="1" cap="none" dirty="0">
                <a:latin typeface="Times New Roman" panose="02020603050405020304" pitchFamily="18" charset="0"/>
                <a:ea typeface="SimSun" panose="02010600030101010101" pitchFamily="2" charset="-122"/>
                <a:cs typeface="Times New Roman" panose="02020603050405020304" pitchFamily="18" charset="0"/>
              </a:rPr>
              <a:t>Curriculum-ul la </a:t>
            </a:r>
            <a:r>
              <a:rPr lang="en-US" altLang="en-GB" b="1" cap="none" dirty="0" err="1">
                <a:latin typeface="Times New Roman" panose="02020603050405020304" pitchFamily="18" charset="0"/>
                <a:ea typeface="SimSun" panose="02010600030101010101" pitchFamily="2" charset="-122"/>
                <a:cs typeface="Times New Roman" panose="02020603050405020304" pitchFamily="18" charset="0"/>
              </a:rPr>
              <a:t>decizia</a:t>
            </a:r>
            <a:r>
              <a:rPr lang="en-US" altLang="en-GB" b="1" cap="none" dirty="0">
                <a:latin typeface="Times New Roman" panose="02020603050405020304" pitchFamily="18" charset="0"/>
                <a:ea typeface="SimSun" panose="02010600030101010101" pitchFamily="2" charset="-122"/>
                <a:cs typeface="Times New Roman" panose="02020603050405020304" pitchFamily="18" charset="0"/>
              </a:rPr>
              <a:t> </a:t>
            </a:r>
            <a:r>
              <a:rPr lang="en-US" altLang="en-GB" b="1" cap="none" dirty="0" err="1">
                <a:latin typeface="Times New Roman" panose="02020603050405020304" pitchFamily="18" charset="0"/>
                <a:ea typeface="SimSun" panose="02010600030101010101" pitchFamily="2" charset="-122"/>
                <a:cs typeface="Times New Roman" panose="02020603050405020304" pitchFamily="18" charset="0"/>
              </a:rPr>
              <a:t>școlii</a:t>
            </a:r>
            <a:r>
              <a:rPr lang="en-US" altLang="en-GB" b="1" cap="none" dirty="0">
                <a:latin typeface="Times New Roman" panose="02020603050405020304" pitchFamily="18" charset="0"/>
                <a:ea typeface="SimSun" panose="02010600030101010101" pitchFamily="2" charset="-122"/>
                <a:cs typeface="Times New Roman" panose="02020603050405020304" pitchFamily="18" charset="0"/>
              </a:rPr>
              <a:t> (CDȘ)</a:t>
            </a:r>
            <a:endParaRPr lang="ro-RO" altLang="en-GB" cap="none" dirty="0"/>
          </a:p>
        </p:txBody>
      </p:sp>
      <p:sp>
        <p:nvSpPr>
          <p:cNvPr id="7" name="Content Placeholder 6">
            <a:extLst>
              <a:ext uri="{FF2B5EF4-FFF2-40B4-BE49-F238E27FC236}">
                <a16:creationId xmlns:a16="http://schemas.microsoft.com/office/drawing/2014/main" id="{FF6DAA64-35BE-0D0A-F4B7-07531881F33D}"/>
              </a:ext>
            </a:extLst>
          </p:cNvPr>
          <p:cNvSpPr>
            <a:spLocks noGrp="1"/>
          </p:cNvSpPr>
          <p:nvPr>
            <p:ph idx="1"/>
          </p:nvPr>
        </p:nvSpPr>
        <p:spPr>
          <a:xfrm>
            <a:off x="685800" y="1124744"/>
            <a:ext cx="7772400" cy="4911080"/>
          </a:xfrm>
        </p:spPr>
        <p:txBody>
          <a:bodyPr>
            <a:normAutofit lnSpcReduction="10000"/>
          </a:bodyPr>
          <a:lstStyle/>
          <a:p>
            <a:pPr algn="just"/>
            <a:r>
              <a:rPr lang="en-US" altLang="en-US" sz="2800" b="1" dirty="0" err="1">
                <a:latin typeface="Times New Roman" panose="02020603050405020304" pitchFamily="18" charset="0"/>
                <a:cs typeface="Times New Roman" panose="02020603050405020304" pitchFamily="18" charset="0"/>
              </a:rPr>
              <a:t>Competențe</a:t>
            </a:r>
            <a:r>
              <a:rPr lang="en-US" altLang="en-US" sz="2800" b="1" dirty="0">
                <a:latin typeface="Times New Roman" panose="02020603050405020304" pitchFamily="18" charset="0"/>
                <a:cs typeface="Times New Roman" panose="02020603050405020304" pitchFamily="18" charset="0"/>
              </a:rPr>
              <a:t> generale (cel </a:t>
            </a:r>
            <a:r>
              <a:rPr lang="en-US" altLang="en-US" sz="2800" b="1" dirty="0" err="1">
                <a:latin typeface="Times New Roman" panose="02020603050405020304" pitchFamily="18" charset="0"/>
                <a:cs typeface="Times New Roman" panose="02020603050405020304" pitchFamily="18" charset="0"/>
              </a:rPr>
              <a:t>mult</a:t>
            </a:r>
            <a:r>
              <a:rPr lang="en-US" altLang="en-US" sz="2800" b="1" dirty="0">
                <a:latin typeface="Times New Roman" panose="02020603050405020304" pitchFamily="18" charset="0"/>
                <a:cs typeface="Times New Roman" panose="02020603050405020304" pitchFamily="18" charset="0"/>
              </a:rPr>
              <a:t> 4, </a:t>
            </a:r>
            <a:r>
              <a:rPr lang="en-US" altLang="en-US" sz="2800" b="1" dirty="0" err="1">
                <a:latin typeface="Times New Roman" panose="02020603050405020304" pitchFamily="18" charset="0"/>
                <a:cs typeface="Times New Roman" panose="02020603050405020304" pitchFamily="18" charset="0"/>
              </a:rPr>
              <a:t>altele</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decât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cele</a:t>
            </a:r>
            <a:r>
              <a:rPr lang="en-US" altLang="en-US" sz="2800" b="1" dirty="0">
                <a:latin typeface="Times New Roman" panose="02020603050405020304" pitchFamily="18" charset="0"/>
                <a:cs typeface="Times New Roman" panose="02020603050405020304" pitchFamily="18" charset="0"/>
              </a:rPr>
              <a:t> din </a:t>
            </a:r>
            <a:r>
              <a:rPr lang="en-US" altLang="en-US" sz="2800" b="1" dirty="0" err="1">
                <a:latin typeface="Times New Roman" panose="02020603050405020304" pitchFamily="18" charset="0"/>
                <a:cs typeface="Times New Roman" panose="02020603050405020304" pitchFamily="18" charset="0"/>
              </a:rPr>
              <a:t>programele</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disciplinelor</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obligatorii</a:t>
            </a:r>
            <a:r>
              <a:rPr lang="en-US" altLang="en-US" sz="2800" b="1" dirty="0">
                <a:latin typeface="Times New Roman" panose="02020603050405020304" pitchFamily="18" charset="0"/>
                <a:cs typeface="Times New Roman" panose="02020603050405020304" pitchFamily="18" charset="0"/>
              </a:rPr>
              <a:t>, formulate </a:t>
            </a:r>
            <a:r>
              <a:rPr lang="en-US" altLang="en-US" sz="2800" b="1" dirty="0" err="1">
                <a:latin typeface="Times New Roman" panose="02020603050405020304" pitchFamily="18" charset="0"/>
                <a:cs typeface="Times New Roman" panose="02020603050405020304" pitchFamily="18" charset="0"/>
              </a:rPr>
              <a:t>corespunzător</a:t>
            </a:r>
            <a:r>
              <a:rPr lang="en-US" altLang="en-US" sz="2800" b="1" dirty="0">
                <a:latin typeface="Times New Roman" panose="02020603050405020304" pitchFamily="18" charset="0"/>
                <a:cs typeface="Times New Roman" panose="02020603050405020304" pitchFamily="18" charset="0"/>
              </a:rPr>
              <a:t>)</a:t>
            </a:r>
          </a:p>
          <a:p>
            <a:pPr algn="just"/>
            <a:r>
              <a:rPr lang="en-US" altLang="en-US" sz="2800" b="1" dirty="0" err="1">
                <a:solidFill>
                  <a:schemeClr val="tx1"/>
                </a:solidFill>
                <a:latin typeface="Times New Roman" panose="02020603050405020304" pitchFamily="18" charset="0"/>
                <a:cs typeface="Times New Roman" panose="02020603050405020304" pitchFamily="18" charset="0"/>
              </a:rPr>
              <a:t>Competențe</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specifice</a:t>
            </a:r>
            <a:r>
              <a:rPr lang="en-US" altLang="en-US" sz="2800" b="1" dirty="0">
                <a:solidFill>
                  <a:schemeClr val="tx1"/>
                </a:solidFill>
                <a:latin typeface="Times New Roman" panose="02020603050405020304" pitchFamily="18" charset="0"/>
                <a:cs typeface="Times New Roman" panose="02020603050405020304" pitchFamily="18" charset="0"/>
              </a:rPr>
              <a:t> (cel </a:t>
            </a:r>
            <a:r>
              <a:rPr lang="en-US" altLang="en-US" sz="2800" b="1" dirty="0" err="1">
                <a:solidFill>
                  <a:schemeClr val="tx1"/>
                </a:solidFill>
                <a:latin typeface="Times New Roman" panose="02020603050405020304" pitchFamily="18" charset="0"/>
                <a:cs typeface="Times New Roman" panose="02020603050405020304" pitchFamily="18" charset="0"/>
              </a:rPr>
              <a:t>mult</a:t>
            </a:r>
            <a:r>
              <a:rPr lang="en-US" altLang="en-US" sz="2800" b="1" dirty="0">
                <a:solidFill>
                  <a:schemeClr val="tx1"/>
                </a:solidFill>
                <a:latin typeface="Times New Roman" panose="02020603050405020304" pitchFamily="18" charset="0"/>
                <a:cs typeface="Times New Roman" panose="02020603050405020304" pitchFamily="18" charset="0"/>
              </a:rPr>
              <a:t> 5</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pentru</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fiecare</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competență</a:t>
            </a:r>
            <a:r>
              <a:rPr lang="en-US" altLang="en-US" sz="2800" b="1" dirty="0">
                <a:solidFill>
                  <a:schemeClr val="tx1"/>
                </a:solidFill>
                <a:latin typeface="Times New Roman" panose="02020603050405020304" pitchFamily="18" charset="0"/>
                <a:cs typeface="Times New Roman" panose="02020603050405020304" pitchFamily="18" charset="0"/>
              </a:rPr>
              <a:t> general; </a:t>
            </a:r>
            <a:r>
              <a:rPr lang="en-US" altLang="en-US" sz="2800" b="1" dirty="0" err="1">
                <a:solidFill>
                  <a:schemeClr val="tx1"/>
                </a:solidFill>
                <a:latin typeface="Times New Roman" panose="02020603050405020304" pitchFamily="18" charset="0"/>
                <a:cs typeface="Times New Roman" panose="02020603050405020304" pitchFamily="18" charset="0"/>
              </a:rPr>
              <a:t>fiecare</a:t>
            </a:r>
            <a:r>
              <a:rPr lang="en-US" altLang="en-US" sz="2800" b="1" dirty="0">
                <a:solidFill>
                  <a:schemeClr val="tx1"/>
                </a:solidFill>
                <a:latin typeface="Times New Roman" panose="02020603050405020304" pitchFamily="18" charset="0"/>
                <a:cs typeface="Times New Roman" panose="02020603050405020304" pitchFamily="18" charset="0"/>
              </a:rPr>
              <a:t> CS </a:t>
            </a:r>
            <a:r>
              <a:rPr lang="en-US" altLang="en-US" sz="2800" b="1" dirty="0" err="1">
                <a:solidFill>
                  <a:schemeClr val="tx1"/>
                </a:solidFill>
                <a:latin typeface="Times New Roman" panose="02020603050405020304" pitchFamily="18" charset="0"/>
                <a:cs typeface="Times New Roman" panose="02020603050405020304" pitchFamily="18" charset="0"/>
              </a:rPr>
              <a:t>derivă</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dintr</a:t>
            </a:r>
            <a:r>
              <a:rPr lang="en-US" altLang="en-US" sz="2800" b="1" dirty="0">
                <a:solidFill>
                  <a:schemeClr val="tx1"/>
                </a:solidFill>
                <a:latin typeface="Times New Roman" panose="02020603050405020304" pitchFamily="18" charset="0"/>
                <a:cs typeface="Times New Roman" panose="02020603050405020304" pitchFamily="18" charset="0"/>
              </a:rPr>
              <a:t>-o CG; sunt correct formulate) </a:t>
            </a:r>
          </a:p>
          <a:p>
            <a:pPr algn="just"/>
            <a:r>
              <a:rPr lang="en-US" altLang="en-US" sz="2800" b="1" dirty="0" err="1">
                <a:latin typeface="Times New Roman" panose="02020603050405020304" pitchFamily="18" charset="0"/>
                <a:cs typeface="Times New Roman" panose="02020603050405020304" pitchFamily="18" charset="0"/>
              </a:rPr>
              <a:t>Activități</a:t>
            </a:r>
            <a:r>
              <a:rPr lang="en-US" altLang="en-US" sz="2800" b="1" dirty="0">
                <a:latin typeface="Times New Roman" panose="02020603050405020304" pitchFamily="18" charset="0"/>
                <a:cs typeface="Times New Roman" panose="02020603050405020304" pitchFamily="18" charset="0"/>
              </a:rPr>
              <a:t> de </a:t>
            </a:r>
            <a:r>
              <a:rPr lang="en-US" altLang="en-US" sz="2800" b="1" dirty="0" err="1">
                <a:latin typeface="Times New Roman" panose="02020603050405020304" pitchFamily="18" charset="0"/>
                <a:cs typeface="Times New Roman" panose="02020603050405020304" pitchFamily="18" charset="0"/>
              </a:rPr>
              <a:t>învățare</a:t>
            </a:r>
            <a:r>
              <a:rPr lang="en-US" altLang="en-US" sz="2800" b="1" dirty="0">
                <a:latin typeface="Times New Roman" panose="02020603050405020304" pitchFamily="18" charset="0"/>
                <a:cs typeface="Times New Roman" panose="02020603050405020304" pitchFamily="18" charset="0"/>
              </a:rPr>
              <a:t> (sunt corelate cu </a:t>
            </a:r>
            <a:r>
              <a:rPr lang="en-US" altLang="en-US" sz="2800" b="1" dirty="0" err="1">
                <a:latin typeface="Times New Roman" panose="02020603050405020304" pitchFamily="18" charset="0"/>
                <a:cs typeface="Times New Roman" panose="02020603050405020304" pitchFamily="18" charset="0"/>
              </a:rPr>
              <a:t>competențele</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specilfice</a:t>
            </a:r>
            <a:r>
              <a:rPr lang="en-US" altLang="en-US" sz="2800" b="1" dirty="0">
                <a:latin typeface="Times New Roman" panose="02020603050405020304" pitchFamily="18" charset="0"/>
                <a:cs typeface="Times New Roman" panose="02020603050405020304" pitchFamily="18" charset="0"/>
              </a:rPr>
              <a:t>)</a:t>
            </a:r>
          </a:p>
          <a:p>
            <a:pPr algn="just"/>
            <a:r>
              <a:rPr lang="en-US" altLang="en-US" sz="2800" b="1" dirty="0">
                <a:solidFill>
                  <a:schemeClr val="tx1"/>
                </a:solidFill>
                <a:latin typeface="Times New Roman" panose="02020603050405020304" pitchFamily="18" charset="0"/>
                <a:cs typeface="Times New Roman" panose="02020603050405020304" pitchFamily="18" charset="0"/>
              </a:rPr>
              <a:t>Lista de </a:t>
            </a:r>
            <a:r>
              <a:rPr lang="en-US" altLang="en-US" sz="2800" b="1" dirty="0" err="1">
                <a:solidFill>
                  <a:schemeClr val="tx1"/>
                </a:solidFill>
                <a:latin typeface="Times New Roman" panose="02020603050405020304" pitchFamily="18" charset="0"/>
                <a:cs typeface="Times New Roman" panose="02020603050405020304" pitchFamily="18" charset="0"/>
              </a:rPr>
              <a:t>conținuturi</a:t>
            </a:r>
            <a:endParaRPr lang="en-US" altLang="en-US" sz="2800" b="1" dirty="0">
              <a:solidFill>
                <a:schemeClr val="tx1"/>
              </a:solidFill>
              <a:latin typeface="Times New Roman" panose="02020603050405020304" pitchFamily="18" charset="0"/>
              <a:cs typeface="Times New Roman" panose="02020603050405020304" pitchFamily="18" charset="0"/>
            </a:endParaRPr>
          </a:p>
          <a:p>
            <a:pPr algn="just"/>
            <a:endParaRPr lang="en-US" altLang="en-US" sz="2800" b="1" dirty="0">
              <a:solidFill>
                <a:schemeClr val="tx1"/>
              </a:solidFill>
              <a:latin typeface="Times New Roman" panose="02020603050405020304" pitchFamily="18" charset="0"/>
              <a:cs typeface="Times New Roman" panose="02020603050405020304" pitchFamily="18" charset="0"/>
            </a:endParaRPr>
          </a:p>
          <a:p>
            <a:pPr algn="just"/>
            <a:endParaRPr lang="en-US" altLang="en-US" sz="2000" b="1" dirty="0">
              <a:solidFill>
                <a:schemeClr val="tx1"/>
              </a:solidFill>
              <a:latin typeface="Times New Roman" panose="02020603050405020304" pitchFamily="18" charset="0"/>
              <a:cs typeface="Times New Roman" panose="02020603050405020304" pitchFamily="18" charset="0"/>
            </a:endParaRPr>
          </a:p>
          <a:p>
            <a:pPr algn="just"/>
            <a:endParaRPr lang="ro-RO" altLang="en-US"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54146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0DCC9-88B7-2446-B376-7D3425AA44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32CF9C-FBD7-4F83-E3C5-E034D79C1815}"/>
              </a:ext>
            </a:extLst>
          </p:cNvPr>
          <p:cNvSpPr>
            <a:spLocks noGrp="1"/>
          </p:cNvSpPr>
          <p:nvPr>
            <p:ph type="title"/>
          </p:nvPr>
        </p:nvSpPr>
        <p:spPr>
          <a:xfrm>
            <a:off x="971600" y="0"/>
            <a:ext cx="7429499" cy="1478570"/>
          </a:xfrm>
        </p:spPr>
        <p:txBody>
          <a:bodyPr/>
          <a:lstStyle/>
          <a:p>
            <a:r>
              <a:rPr lang="en-US" altLang="en-GB" b="1" cap="none" dirty="0">
                <a:latin typeface="Times New Roman" panose="02020603050405020304" pitchFamily="18" charset="0"/>
                <a:ea typeface="SimSun" panose="02010600030101010101" pitchFamily="2" charset="-122"/>
                <a:cs typeface="Times New Roman" panose="02020603050405020304" pitchFamily="18" charset="0"/>
              </a:rPr>
              <a:t>Curriculum-ul la </a:t>
            </a:r>
            <a:r>
              <a:rPr lang="en-US" altLang="en-GB" b="1" cap="none" dirty="0" err="1">
                <a:latin typeface="Times New Roman" panose="02020603050405020304" pitchFamily="18" charset="0"/>
                <a:ea typeface="SimSun" panose="02010600030101010101" pitchFamily="2" charset="-122"/>
                <a:cs typeface="Times New Roman" panose="02020603050405020304" pitchFamily="18" charset="0"/>
              </a:rPr>
              <a:t>decizia</a:t>
            </a:r>
            <a:r>
              <a:rPr lang="en-US" altLang="en-GB" b="1" cap="none" dirty="0">
                <a:latin typeface="Times New Roman" panose="02020603050405020304" pitchFamily="18" charset="0"/>
                <a:ea typeface="SimSun" panose="02010600030101010101" pitchFamily="2" charset="-122"/>
                <a:cs typeface="Times New Roman" panose="02020603050405020304" pitchFamily="18" charset="0"/>
              </a:rPr>
              <a:t> </a:t>
            </a:r>
            <a:r>
              <a:rPr lang="en-US" altLang="en-GB" b="1" cap="none" dirty="0" err="1">
                <a:latin typeface="Times New Roman" panose="02020603050405020304" pitchFamily="18" charset="0"/>
                <a:ea typeface="SimSun" panose="02010600030101010101" pitchFamily="2" charset="-122"/>
                <a:cs typeface="Times New Roman" panose="02020603050405020304" pitchFamily="18" charset="0"/>
              </a:rPr>
              <a:t>școlii</a:t>
            </a:r>
            <a:r>
              <a:rPr lang="en-US" altLang="en-GB" b="1" cap="none" dirty="0">
                <a:latin typeface="Times New Roman" panose="02020603050405020304" pitchFamily="18" charset="0"/>
                <a:ea typeface="SimSun" panose="02010600030101010101" pitchFamily="2" charset="-122"/>
                <a:cs typeface="Times New Roman" panose="02020603050405020304" pitchFamily="18" charset="0"/>
              </a:rPr>
              <a:t> (CDȘ)</a:t>
            </a:r>
            <a:endParaRPr lang="ro-RO" altLang="en-GB" cap="none" dirty="0"/>
          </a:p>
        </p:txBody>
      </p:sp>
      <p:sp>
        <p:nvSpPr>
          <p:cNvPr id="7" name="Content Placeholder 6">
            <a:extLst>
              <a:ext uri="{FF2B5EF4-FFF2-40B4-BE49-F238E27FC236}">
                <a16:creationId xmlns:a16="http://schemas.microsoft.com/office/drawing/2014/main" id="{6E78BDB5-2DFC-F415-34D1-5206ACD73865}"/>
              </a:ext>
            </a:extLst>
          </p:cNvPr>
          <p:cNvSpPr>
            <a:spLocks noGrp="1"/>
          </p:cNvSpPr>
          <p:nvPr>
            <p:ph idx="1"/>
          </p:nvPr>
        </p:nvSpPr>
        <p:spPr>
          <a:xfrm>
            <a:off x="685800" y="1124744"/>
            <a:ext cx="7772400" cy="4911080"/>
          </a:xfrm>
        </p:spPr>
        <p:txBody>
          <a:bodyPr>
            <a:normAutofit/>
          </a:bodyPr>
          <a:lstStyle/>
          <a:p>
            <a:pPr algn="just"/>
            <a:r>
              <a:rPr lang="en-US" altLang="en-US" sz="2800" b="1" dirty="0" err="1">
                <a:latin typeface="Times New Roman" panose="02020603050405020304" pitchFamily="18" charset="0"/>
                <a:cs typeface="Times New Roman" panose="02020603050405020304" pitchFamily="18" charset="0"/>
              </a:rPr>
              <a:t>Sugestii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metodologice</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conțin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aspectele</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relevante</a:t>
            </a:r>
            <a:r>
              <a:rPr lang="en-US" altLang="en-US" sz="2800" b="1" dirty="0">
                <a:latin typeface="Times New Roman" panose="02020603050405020304" pitchFamily="18" charset="0"/>
                <a:cs typeface="Times New Roman" panose="02020603050405020304" pitchFamily="18" charset="0"/>
              </a:rPr>
              <a:t> </a:t>
            </a:r>
            <a:r>
              <a:rPr lang="ro-RO" sz="2800" b="1" dirty="0">
                <a:latin typeface="Times New Roman" panose="02020603050405020304" pitchFamily="18" charset="0"/>
                <a:cs typeface="Times New Roman" panose="02020603050405020304" pitchFamily="18" charset="0"/>
              </a:rPr>
              <a:t>pentru proiectarea și realizarea demersului didactic</a:t>
            </a:r>
            <a:r>
              <a:rPr lang="en-US" sz="2800" b="1"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se </a:t>
            </a:r>
            <a:r>
              <a:rPr lang="en-US" altLang="en-US" sz="2800" b="1" dirty="0" err="1">
                <a:latin typeface="Times New Roman" panose="02020603050405020304" pitchFamily="18" charset="0"/>
                <a:cs typeface="Times New Roman" panose="02020603050405020304" pitchFamily="18" charset="0"/>
              </a:rPr>
              <a:t>descrie</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modul</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în</a:t>
            </a:r>
            <a:r>
              <a:rPr lang="en-US" altLang="en-US" sz="2800" b="1" dirty="0">
                <a:latin typeface="Times New Roman" panose="02020603050405020304" pitchFamily="18" charset="0"/>
                <a:cs typeface="Times New Roman" panose="02020603050405020304" pitchFamily="18" charset="0"/>
              </a:rPr>
              <a:t> care se </a:t>
            </a:r>
            <a:r>
              <a:rPr lang="en-US" altLang="en-US" sz="2800" b="1" dirty="0" err="1">
                <a:latin typeface="Times New Roman" panose="02020603050405020304" pitchFamily="18" charset="0"/>
                <a:cs typeface="Times New Roman" panose="02020603050405020304" pitchFamily="18" charset="0"/>
              </a:rPr>
              <a:t>desfășoară</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activitatea</a:t>
            </a:r>
            <a:r>
              <a:rPr lang="en-US" altLang="en-US" sz="2800" b="1" dirty="0">
                <a:latin typeface="Times New Roman" panose="02020603050405020304" pitchFamily="18" charset="0"/>
                <a:cs typeface="Times New Roman" panose="02020603050405020304" pitchFamily="18" charset="0"/>
              </a:rPr>
              <a:t> de </a:t>
            </a:r>
            <a:r>
              <a:rPr lang="en-US" altLang="en-US" sz="2800" b="1" dirty="0" err="1">
                <a:latin typeface="Times New Roman" panose="02020603050405020304" pitchFamily="18" charset="0"/>
                <a:cs typeface="Times New Roman" panose="02020603050405020304" pitchFamily="18" charset="0"/>
              </a:rPr>
              <a:t>predare-învățare</a:t>
            </a:r>
            <a:r>
              <a:rPr lang="en-US" altLang="en-US" sz="2800" b="1" dirty="0">
                <a:latin typeface="Times New Roman" panose="02020603050405020304" pitchFamily="18" charset="0"/>
                <a:cs typeface="Times New Roman" panose="02020603050405020304" pitchFamily="18" charset="0"/>
              </a:rPr>
              <a:t>, nu schematic cu </a:t>
            </a:r>
            <a:r>
              <a:rPr lang="en-US" altLang="en-US" sz="2800" b="1" dirty="0" err="1">
                <a:latin typeface="Times New Roman" panose="02020603050405020304" pitchFamily="18" charset="0"/>
                <a:cs typeface="Times New Roman" panose="02020603050405020304" pitchFamily="18" charset="0"/>
              </a:rPr>
              <a:t>liniuțe</a:t>
            </a:r>
            <a:r>
              <a:rPr lang="en-US" altLang="en-US" sz="2800" b="1" dirty="0">
                <a:latin typeface="Times New Roman" panose="02020603050405020304" pitchFamily="18" charset="0"/>
                <a:cs typeface="Times New Roman" panose="02020603050405020304" pitchFamily="18" charset="0"/>
              </a:rPr>
              <a:t>)</a:t>
            </a:r>
          </a:p>
          <a:p>
            <a:pPr algn="just"/>
            <a:r>
              <a:rPr lang="en-US" altLang="en-US" sz="2800" b="1" dirty="0" err="1">
                <a:solidFill>
                  <a:schemeClr val="tx1"/>
                </a:solidFill>
                <a:latin typeface="Times New Roman" panose="02020603050405020304" pitchFamily="18" charset="0"/>
                <a:cs typeface="Times New Roman" panose="02020603050405020304" pitchFamily="18" charset="0"/>
              </a:rPr>
              <a:t>Bibliografie</a:t>
            </a:r>
            <a:endParaRPr lang="en-US" altLang="en-US" sz="2800" b="1" dirty="0">
              <a:solidFill>
                <a:schemeClr val="tx1"/>
              </a:solidFill>
              <a:latin typeface="Times New Roman" panose="02020603050405020304" pitchFamily="18" charset="0"/>
              <a:cs typeface="Times New Roman" panose="02020603050405020304" pitchFamily="18" charset="0"/>
            </a:endParaRPr>
          </a:p>
          <a:p>
            <a:pPr algn="just"/>
            <a:endParaRPr lang="en-US" altLang="en-US" sz="2800" b="1" dirty="0">
              <a:latin typeface="Times New Roman" panose="02020603050405020304" pitchFamily="18" charset="0"/>
              <a:cs typeface="Times New Roman" panose="02020603050405020304" pitchFamily="18" charset="0"/>
            </a:endParaRPr>
          </a:p>
          <a:p>
            <a:pPr algn="just"/>
            <a:endParaRPr lang="en-US" altLang="en-US" sz="2800" b="1" dirty="0">
              <a:solidFill>
                <a:schemeClr val="tx1"/>
              </a:solidFill>
              <a:latin typeface="Times New Roman" panose="02020603050405020304" pitchFamily="18" charset="0"/>
              <a:cs typeface="Times New Roman" panose="02020603050405020304" pitchFamily="18" charset="0"/>
            </a:endParaRPr>
          </a:p>
          <a:p>
            <a:pPr algn="just"/>
            <a:endParaRPr lang="en-US" altLang="en-US" sz="2800" b="1" dirty="0">
              <a:solidFill>
                <a:schemeClr val="tx1"/>
              </a:solidFill>
              <a:latin typeface="Times New Roman" panose="02020603050405020304" pitchFamily="18" charset="0"/>
              <a:cs typeface="Times New Roman" panose="02020603050405020304" pitchFamily="18" charset="0"/>
            </a:endParaRPr>
          </a:p>
          <a:p>
            <a:pPr algn="just"/>
            <a:endParaRPr lang="en-US" altLang="en-US" sz="2000" b="1" dirty="0">
              <a:solidFill>
                <a:schemeClr val="tx1"/>
              </a:solidFill>
              <a:latin typeface="Times New Roman" panose="02020603050405020304" pitchFamily="18" charset="0"/>
              <a:cs typeface="Times New Roman" panose="02020603050405020304" pitchFamily="18" charset="0"/>
            </a:endParaRPr>
          </a:p>
          <a:p>
            <a:pPr algn="just"/>
            <a:endParaRPr lang="ro-RO" altLang="en-US"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04899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9D9BD-507F-71D1-EB67-FC16C5DEA9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EA15A-3E15-245F-DC45-78DE67D11556}"/>
              </a:ext>
            </a:extLst>
          </p:cNvPr>
          <p:cNvSpPr>
            <a:spLocks noGrp="1"/>
          </p:cNvSpPr>
          <p:nvPr>
            <p:ph type="title"/>
          </p:nvPr>
        </p:nvSpPr>
        <p:spPr>
          <a:xfrm>
            <a:off x="971600" y="0"/>
            <a:ext cx="7429499" cy="1478570"/>
          </a:xfrm>
        </p:spPr>
        <p:txBody>
          <a:bodyPr/>
          <a:lstStyle/>
          <a:p>
            <a:r>
              <a:rPr lang="en-US" altLang="en-GB" b="1" cap="none" dirty="0">
                <a:latin typeface="Times New Roman" panose="02020603050405020304" pitchFamily="18" charset="0"/>
                <a:ea typeface="SimSun" panose="02010600030101010101" pitchFamily="2" charset="-122"/>
                <a:cs typeface="Times New Roman" panose="02020603050405020304" pitchFamily="18" charset="0"/>
              </a:rPr>
              <a:t>Curriculum-ul la </a:t>
            </a:r>
            <a:r>
              <a:rPr lang="en-US" altLang="en-GB" b="1" cap="none" dirty="0" err="1">
                <a:latin typeface="Times New Roman" panose="02020603050405020304" pitchFamily="18" charset="0"/>
                <a:ea typeface="SimSun" panose="02010600030101010101" pitchFamily="2" charset="-122"/>
                <a:cs typeface="Times New Roman" panose="02020603050405020304" pitchFamily="18" charset="0"/>
              </a:rPr>
              <a:t>decizia</a:t>
            </a:r>
            <a:r>
              <a:rPr lang="en-US" altLang="en-GB" b="1" cap="none" dirty="0">
                <a:latin typeface="Times New Roman" panose="02020603050405020304" pitchFamily="18" charset="0"/>
                <a:ea typeface="SimSun" panose="02010600030101010101" pitchFamily="2" charset="-122"/>
                <a:cs typeface="Times New Roman" panose="02020603050405020304" pitchFamily="18" charset="0"/>
              </a:rPr>
              <a:t> </a:t>
            </a:r>
            <a:r>
              <a:rPr lang="en-US" altLang="en-GB" b="1" cap="none" dirty="0" err="1">
                <a:latin typeface="Times New Roman" panose="02020603050405020304" pitchFamily="18" charset="0"/>
                <a:ea typeface="SimSun" panose="02010600030101010101" pitchFamily="2" charset="-122"/>
                <a:cs typeface="Times New Roman" panose="02020603050405020304" pitchFamily="18" charset="0"/>
              </a:rPr>
              <a:t>școlii</a:t>
            </a:r>
            <a:r>
              <a:rPr lang="en-US" altLang="en-GB" b="1" cap="none" dirty="0">
                <a:latin typeface="Times New Roman" panose="02020603050405020304" pitchFamily="18" charset="0"/>
                <a:ea typeface="SimSun" panose="02010600030101010101" pitchFamily="2" charset="-122"/>
                <a:cs typeface="Times New Roman" panose="02020603050405020304" pitchFamily="18" charset="0"/>
              </a:rPr>
              <a:t> (CDȘ)</a:t>
            </a:r>
            <a:endParaRPr lang="ro-RO" altLang="en-GB" cap="none" dirty="0"/>
          </a:p>
        </p:txBody>
      </p:sp>
      <p:sp>
        <p:nvSpPr>
          <p:cNvPr id="7" name="Content Placeholder 6">
            <a:extLst>
              <a:ext uri="{FF2B5EF4-FFF2-40B4-BE49-F238E27FC236}">
                <a16:creationId xmlns:a16="http://schemas.microsoft.com/office/drawing/2014/main" id="{EF364A85-4222-A5B3-7A36-DFECD6B8923B}"/>
              </a:ext>
            </a:extLst>
          </p:cNvPr>
          <p:cNvSpPr>
            <a:spLocks noGrp="1"/>
          </p:cNvSpPr>
          <p:nvPr>
            <p:ph idx="1"/>
          </p:nvPr>
        </p:nvSpPr>
        <p:spPr>
          <a:xfrm>
            <a:off x="685800" y="1124744"/>
            <a:ext cx="7772400" cy="4911080"/>
          </a:xfrm>
        </p:spPr>
        <p:txBody>
          <a:bodyPr>
            <a:normAutofit/>
          </a:bodyPr>
          <a:lstStyle/>
          <a:p>
            <a:pPr marL="0" indent="0" algn="just">
              <a:buNone/>
            </a:pPr>
            <a:r>
              <a:rPr lang="en-US" altLang="en-US" sz="2800" b="1" dirty="0" err="1">
                <a:latin typeface="Times New Roman" panose="02020603050405020304" pitchFamily="18" charset="0"/>
                <a:cs typeface="Times New Roman" panose="02020603050405020304" pitchFamily="18" charset="0"/>
              </a:rPr>
              <a:t>Dacă</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programa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dvs</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conține</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în</a:t>
            </a:r>
            <a:r>
              <a:rPr lang="en-US" altLang="en-US" sz="2800" b="1" dirty="0">
                <a:latin typeface="Times New Roman" panose="02020603050405020304" pitchFamily="18" charset="0"/>
                <a:cs typeface="Times New Roman" panose="02020603050405020304" pitchFamily="18" charset="0"/>
              </a:rPr>
              <a:t> plus </a:t>
            </a:r>
            <a:r>
              <a:rPr lang="en-US" altLang="en-US" sz="2800" b="1" dirty="0" err="1">
                <a:latin typeface="Times New Roman" panose="02020603050405020304" pitchFamily="18" charset="0"/>
                <a:cs typeface="Times New Roman" panose="02020603050405020304" pitchFamily="18" charset="0"/>
              </a:rPr>
              <a:t>și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alte</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aspecte</a:t>
            </a:r>
            <a:r>
              <a:rPr lang="en-US" altLang="en-US" sz="2800" b="1" dirty="0">
                <a:latin typeface="Times New Roman" panose="02020603050405020304" pitchFamily="18" charset="0"/>
                <a:cs typeface="Times New Roman" panose="02020603050405020304" pitchFamily="18" charset="0"/>
              </a:rPr>
              <a:t>:</a:t>
            </a:r>
          </a:p>
          <a:p>
            <a:pPr algn="just"/>
            <a:r>
              <a:rPr lang="en-US" altLang="en-US" sz="2800" b="1" dirty="0" err="1">
                <a:solidFill>
                  <a:schemeClr val="tx1"/>
                </a:solidFill>
                <a:latin typeface="Times New Roman" panose="02020603050405020304" pitchFamily="18" charset="0"/>
                <a:cs typeface="Times New Roman" panose="02020603050405020304" pitchFamily="18" charset="0"/>
              </a:rPr>
              <a:t>modalități</a:t>
            </a:r>
            <a:r>
              <a:rPr lang="en-US" altLang="en-US" sz="2800" b="1" dirty="0">
                <a:solidFill>
                  <a:schemeClr val="tx1"/>
                </a:solidFill>
                <a:latin typeface="Times New Roman" panose="02020603050405020304" pitchFamily="18" charset="0"/>
                <a:cs typeface="Times New Roman" panose="02020603050405020304" pitchFamily="18" charset="0"/>
              </a:rPr>
              <a:t> de </a:t>
            </a:r>
            <a:r>
              <a:rPr lang="en-US" altLang="en-US" sz="2800" b="1" dirty="0" err="1">
                <a:solidFill>
                  <a:schemeClr val="tx1"/>
                </a:solidFill>
                <a:latin typeface="Times New Roman" panose="02020603050405020304" pitchFamily="18" charset="0"/>
                <a:cs typeface="Times New Roman" panose="02020603050405020304" pitchFamily="18" charset="0"/>
              </a:rPr>
              <a:t>evaluare</a:t>
            </a:r>
            <a:endParaRPr lang="en-US" altLang="en-US" sz="2800" b="1" dirty="0">
              <a:solidFill>
                <a:schemeClr val="tx1"/>
              </a:solidFill>
              <a:latin typeface="Times New Roman" panose="02020603050405020304" pitchFamily="18" charset="0"/>
              <a:cs typeface="Times New Roman" panose="02020603050405020304" pitchFamily="18" charset="0"/>
            </a:endParaRPr>
          </a:p>
          <a:p>
            <a:pPr algn="just"/>
            <a:r>
              <a:rPr lang="en-US" altLang="en-US" sz="2800" b="1" dirty="0" err="1">
                <a:latin typeface="Times New Roman" panose="02020603050405020304" pitchFamily="18" charset="0"/>
                <a:cs typeface="Times New Roman" panose="02020603050405020304" pitchFamily="18" charset="0"/>
              </a:rPr>
              <a:t>planificarea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calendaristică</a:t>
            </a:r>
            <a:endParaRPr lang="en-US" altLang="en-US" sz="2800" b="1" dirty="0">
              <a:latin typeface="Times New Roman" panose="02020603050405020304" pitchFamily="18" charset="0"/>
              <a:cs typeface="Times New Roman" panose="02020603050405020304" pitchFamily="18" charset="0"/>
            </a:endParaRPr>
          </a:p>
          <a:p>
            <a:pPr algn="just"/>
            <a:r>
              <a:rPr lang="en-US" altLang="en-US" sz="2800" b="1" dirty="0" err="1">
                <a:solidFill>
                  <a:schemeClr val="tx1"/>
                </a:solidFill>
                <a:latin typeface="Times New Roman" panose="02020603050405020304" pitchFamily="18" charset="0"/>
                <a:cs typeface="Times New Roman" panose="02020603050405020304" pitchFamily="18" charset="0"/>
              </a:rPr>
              <a:t>etc</a:t>
            </a:r>
            <a:endParaRPr lang="en-US" altLang="en-US" sz="2800"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altLang="en-US" sz="2800" b="1" dirty="0">
                <a:solidFill>
                  <a:schemeClr val="tx1"/>
                </a:solidFill>
                <a:latin typeface="Times New Roman" panose="02020603050405020304" pitchFamily="18" charset="0"/>
                <a:cs typeface="Times New Roman" panose="02020603050405020304" pitchFamily="18" charset="0"/>
              </a:rPr>
              <a:t>nu </a:t>
            </a:r>
            <a:r>
              <a:rPr lang="en-US" altLang="en-US" sz="2800" b="1" dirty="0" err="1">
                <a:solidFill>
                  <a:schemeClr val="tx1"/>
                </a:solidFill>
                <a:latin typeface="Times New Roman" panose="02020603050405020304" pitchFamily="18" charset="0"/>
                <a:cs typeface="Times New Roman" panose="02020603050405020304" pitchFamily="18" charset="0"/>
              </a:rPr>
              <a:t>este</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nici</a:t>
            </a:r>
            <a:r>
              <a:rPr lang="en-US" altLang="en-US" sz="2800" b="1" dirty="0">
                <a:solidFill>
                  <a:schemeClr val="tx1"/>
                </a:solidFill>
                <a:latin typeface="Times New Roman" panose="02020603050405020304" pitchFamily="18" charset="0"/>
                <a:cs typeface="Times New Roman" panose="02020603050405020304" pitchFamily="18" charset="0"/>
              </a:rPr>
              <a:t> o </a:t>
            </a:r>
            <a:r>
              <a:rPr lang="en-US" altLang="en-US" sz="2800" b="1" dirty="0" err="1">
                <a:solidFill>
                  <a:schemeClr val="tx1"/>
                </a:solidFill>
                <a:latin typeface="Times New Roman" panose="02020603050405020304" pitchFamily="18" charset="0"/>
                <a:cs typeface="Times New Roman" panose="02020603050405020304" pitchFamily="18" charset="0"/>
              </a:rPr>
              <a:t>problemă</a:t>
            </a:r>
            <a:r>
              <a:rPr lang="en-US" altLang="en-US" sz="2800" b="1" dirty="0">
                <a:solidFill>
                  <a:schemeClr val="tx1"/>
                </a:solidFill>
                <a:latin typeface="Times New Roman" panose="02020603050405020304" pitchFamily="18" charset="0"/>
                <a:cs typeface="Times New Roman" panose="02020603050405020304" pitchFamily="18" charset="0"/>
              </a:rPr>
              <a:t>. </a:t>
            </a:r>
          </a:p>
          <a:p>
            <a:pPr marL="0" indent="0" algn="just">
              <a:buNone/>
            </a:pPr>
            <a:r>
              <a:rPr lang="en-US" altLang="en-US" sz="2800" b="1" dirty="0" err="1">
                <a:latin typeface="Times New Roman" panose="02020603050405020304" pitchFamily="18" charset="0"/>
                <a:cs typeface="Times New Roman" panose="02020603050405020304" pitchFamily="18" charset="0"/>
              </a:rPr>
              <a:t>Obligatorii</a:t>
            </a:r>
            <a:r>
              <a:rPr lang="en-US" altLang="en-US" sz="2800" b="1" dirty="0">
                <a:latin typeface="Times New Roman" panose="02020603050405020304" pitchFamily="18" charset="0"/>
                <a:cs typeface="Times New Roman" panose="02020603050405020304" pitchFamily="18" charset="0"/>
              </a:rPr>
              <a:t> sunt </a:t>
            </a:r>
            <a:r>
              <a:rPr lang="en-US" altLang="en-US" sz="2800" b="1" dirty="0" err="1">
                <a:latin typeface="Times New Roman" panose="02020603050405020304" pitchFamily="18" charset="0"/>
                <a:cs typeface="Times New Roman" panose="02020603050405020304" pitchFamily="18" charset="0"/>
              </a:rPr>
              <a:t>aspectele</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precizate</a:t>
            </a:r>
            <a:r>
              <a:rPr lang="en-US" altLang="en-US" sz="2800" b="1" dirty="0">
                <a:latin typeface="Times New Roman" panose="02020603050405020304" pitchFamily="18" charset="0"/>
                <a:cs typeface="Times New Roman" panose="02020603050405020304" pitchFamily="18" charset="0"/>
              </a:rPr>
              <a:t> pe </a:t>
            </a:r>
            <a:r>
              <a:rPr lang="en-US" altLang="en-US" sz="2800" b="1" dirty="0" err="1">
                <a:latin typeface="Times New Roman" panose="02020603050405020304" pitchFamily="18" charset="0"/>
                <a:cs typeface="Times New Roman" panose="02020603050405020304" pitchFamily="18" charset="0"/>
              </a:rPr>
              <a:t>fișa</a:t>
            </a:r>
            <a:r>
              <a:rPr lang="en-US" altLang="en-US" sz="2800" b="1" dirty="0">
                <a:latin typeface="Times New Roman" panose="02020603050405020304" pitchFamily="18" charset="0"/>
                <a:cs typeface="Times New Roman" panose="02020603050405020304" pitchFamily="18" charset="0"/>
              </a:rPr>
              <a:t> de </a:t>
            </a:r>
            <a:r>
              <a:rPr lang="en-US" altLang="en-US" sz="2800" b="1" dirty="0" err="1">
                <a:latin typeface="Times New Roman" panose="02020603050405020304" pitchFamily="18" charset="0"/>
                <a:cs typeface="Times New Roman" panose="02020603050405020304" pitchFamily="18" charset="0"/>
              </a:rPr>
              <a:t>avizare</a:t>
            </a:r>
            <a:r>
              <a:rPr lang="en-US" altLang="en-US" sz="2800" b="1" dirty="0">
                <a:latin typeface="Times New Roman" panose="02020603050405020304" pitchFamily="18" charset="0"/>
                <a:cs typeface="Times New Roman" panose="02020603050405020304" pitchFamily="18" charset="0"/>
              </a:rPr>
              <a:t>!</a:t>
            </a:r>
            <a:endParaRPr lang="en-US" altLang="en-US" sz="2800" b="1" dirty="0">
              <a:solidFill>
                <a:schemeClr val="tx1"/>
              </a:solidFill>
              <a:latin typeface="Times New Roman" panose="02020603050405020304" pitchFamily="18" charset="0"/>
              <a:cs typeface="Times New Roman" panose="02020603050405020304" pitchFamily="18" charset="0"/>
            </a:endParaRPr>
          </a:p>
          <a:p>
            <a:pPr algn="just"/>
            <a:endParaRPr lang="en-US" altLang="en-US" sz="2800" b="1" dirty="0">
              <a:latin typeface="Times New Roman" panose="02020603050405020304" pitchFamily="18" charset="0"/>
              <a:cs typeface="Times New Roman" panose="02020603050405020304" pitchFamily="18" charset="0"/>
            </a:endParaRPr>
          </a:p>
          <a:p>
            <a:pPr algn="just"/>
            <a:endParaRPr lang="en-US" altLang="en-US" sz="2800" b="1" dirty="0">
              <a:solidFill>
                <a:schemeClr val="tx1"/>
              </a:solidFill>
              <a:latin typeface="Times New Roman" panose="02020603050405020304" pitchFamily="18" charset="0"/>
              <a:cs typeface="Times New Roman" panose="02020603050405020304" pitchFamily="18" charset="0"/>
            </a:endParaRPr>
          </a:p>
          <a:p>
            <a:pPr algn="just"/>
            <a:endParaRPr lang="en-US" altLang="en-US" sz="2800" b="1" dirty="0">
              <a:solidFill>
                <a:schemeClr val="tx1"/>
              </a:solidFill>
              <a:latin typeface="Times New Roman" panose="02020603050405020304" pitchFamily="18" charset="0"/>
              <a:cs typeface="Times New Roman" panose="02020603050405020304" pitchFamily="18" charset="0"/>
            </a:endParaRPr>
          </a:p>
          <a:p>
            <a:pPr algn="just"/>
            <a:endParaRPr lang="en-US" altLang="en-US" sz="2000" b="1" dirty="0">
              <a:solidFill>
                <a:schemeClr val="tx1"/>
              </a:solidFill>
              <a:latin typeface="Times New Roman" panose="02020603050405020304" pitchFamily="18" charset="0"/>
              <a:cs typeface="Times New Roman" panose="02020603050405020304" pitchFamily="18" charset="0"/>
            </a:endParaRPr>
          </a:p>
          <a:p>
            <a:pPr algn="just"/>
            <a:endParaRPr lang="ro-RO" altLang="en-US"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32849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BFC7B-27BE-3FC1-ED8A-39A9EA4146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216615-78E9-6621-A251-DD63E13EEA51}"/>
              </a:ext>
            </a:extLst>
          </p:cNvPr>
          <p:cNvSpPr>
            <a:spLocks noGrp="1"/>
          </p:cNvSpPr>
          <p:nvPr>
            <p:ph type="title"/>
          </p:nvPr>
        </p:nvSpPr>
        <p:spPr>
          <a:xfrm>
            <a:off x="971600" y="0"/>
            <a:ext cx="7429499" cy="1478570"/>
          </a:xfrm>
        </p:spPr>
        <p:txBody>
          <a:bodyPr/>
          <a:lstStyle/>
          <a:p>
            <a:r>
              <a:rPr lang="en-US" altLang="en-GB" b="1" cap="none" dirty="0">
                <a:latin typeface="Times New Roman" panose="02020603050405020304" pitchFamily="18" charset="0"/>
                <a:ea typeface="SimSun" panose="02010600030101010101" pitchFamily="2" charset="-122"/>
                <a:cs typeface="Times New Roman" panose="02020603050405020304" pitchFamily="18" charset="0"/>
              </a:rPr>
              <a:t>Curriculum-ul la </a:t>
            </a:r>
            <a:r>
              <a:rPr lang="en-US" altLang="en-GB" b="1" cap="none" dirty="0" err="1">
                <a:latin typeface="Times New Roman" panose="02020603050405020304" pitchFamily="18" charset="0"/>
                <a:ea typeface="SimSun" panose="02010600030101010101" pitchFamily="2" charset="-122"/>
                <a:cs typeface="Times New Roman" panose="02020603050405020304" pitchFamily="18" charset="0"/>
              </a:rPr>
              <a:t>decizia</a:t>
            </a:r>
            <a:r>
              <a:rPr lang="en-US" altLang="en-GB" b="1" cap="none" dirty="0">
                <a:latin typeface="Times New Roman" panose="02020603050405020304" pitchFamily="18" charset="0"/>
                <a:ea typeface="SimSun" panose="02010600030101010101" pitchFamily="2" charset="-122"/>
                <a:cs typeface="Times New Roman" panose="02020603050405020304" pitchFamily="18" charset="0"/>
              </a:rPr>
              <a:t> </a:t>
            </a:r>
            <a:r>
              <a:rPr lang="en-US" altLang="en-GB" b="1" cap="none" dirty="0" err="1">
                <a:latin typeface="Times New Roman" panose="02020603050405020304" pitchFamily="18" charset="0"/>
                <a:ea typeface="SimSun" panose="02010600030101010101" pitchFamily="2" charset="-122"/>
                <a:cs typeface="Times New Roman" panose="02020603050405020304" pitchFamily="18" charset="0"/>
              </a:rPr>
              <a:t>școlii</a:t>
            </a:r>
            <a:r>
              <a:rPr lang="en-US" altLang="en-GB" b="1" cap="none" dirty="0">
                <a:latin typeface="Times New Roman" panose="02020603050405020304" pitchFamily="18" charset="0"/>
                <a:ea typeface="SimSun" panose="02010600030101010101" pitchFamily="2" charset="-122"/>
                <a:cs typeface="Times New Roman" panose="02020603050405020304" pitchFamily="18" charset="0"/>
              </a:rPr>
              <a:t> (CDȘ)</a:t>
            </a:r>
            <a:endParaRPr lang="ro-RO" altLang="en-GB" cap="none" dirty="0"/>
          </a:p>
        </p:txBody>
      </p:sp>
      <p:sp>
        <p:nvSpPr>
          <p:cNvPr id="7" name="Content Placeholder 6">
            <a:extLst>
              <a:ext uri="{FF2B5EF4-FFF2-40B4-BE49-F238E27FC236}">
                <a16:creationId xmlns:a16="http://schemas.microsoft.com/office/drawing/2014/main" id="{14F8315E-2186-0E5B-7C17-2B611B73ED4B}"/>
              </a:ext>
            </a:extLst>
          </p:cNvPr>
          <p:cNvSpPr>
            <a:spLocks noGrp="1"/>
          </p:cNvSpPr>
          <p:nvPr>
            <p:ph idx="1"/>
          </p:nvPr>
        </p:nvSpPr>
        <p:spPr>
          <a:xfrm>
            <a:off x="685800" y="1124744"/>
            <a:ext cx="7772400" cy="4911080"/>
          </a:xfrm>
        </p:spPr>
        <p:txBody>
          <a:bodyPr>
            <a:normAutofit/>
          </a:bodyPr>
          <a:lstStyle/>
          <a:p>
            <a:pPr algn="just"/>
            <a:endParaRPr lang="en-US" altLang="en-US" sz="2800" b="1" dirty="0">
              <a:latin typeface="Times New Roman" panose="02020603050405020304" pitchFamily="18" charset="0"/>
              <a:cs typeface="Times New Roman" panose="02020603050405020304" pitchFamily="18" charset="0"/>
            </a:endParaRPr>
          </a:p>
          <a:p>
            <a:pPr algn="just"/>
            <a:endParaRPr lang="en-US" altLang="en-US" sz="2800" b="1" dirty="0">
              <a:solidFill>
                <a:schemeClr val="tx1"/>
              </a:solidFill>
              <a:latin typeface="Times New Roman" panose="02020603050405020304" pitchFamily="18" charset="0"/>
              <a:cs typeface="Times New Roman" panose="02020603050405020304" pitchFamily="18" charset="0"/>
            </a:endParaRPr>
          </a:p>
          <a:p>
            <a:pPr algn="just"/>
            <a:endParaRPr lang="en-US" altLang="en-US" sz="2800" b="1" dirty="0">
              <a:solidFill>
                <a:schemeClr val="tx1"/>
              </a:solidFill>
              <a:latin typeface="Times New Roman" panose="02020603050405020304" pitchFamily="18" charset="0"/>
              <a:cs typeface="Times New Roman" panose="02020603050405020304" pitchFamily="18" charset="0"/>
            </a:endParaRPr>
          </a:p>
          <a:p>
            <a:pPr algn="just"/>
            <a:endParaRPr lang="en-US" altLang="en-US" sz="2000" b="1" dirty="0">
              <a:solidFill>
                <a:schemeClr val="tx1"/>
              </a:solidFill>
              <a:latin typeface="Times New Roman" panose="02020603050405020304" pitchFamily="18" charset="0"/>
              <a:cs typeface="Times New Roman" panose="02020603050405020304" pitchFamily="18" charset="0"/>
            </a:endParaRPr>
          </a:p>
          <a:p>
            <a:pPr algn="just"/>
            <a:endParaRPr lang="ro-RO" altLang="en-US" sz="2000" b="1"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10C70BD-2F0B-940B-C395-390FD7827F33}"/>
              </a:ext>
            </a:extLst>
          </p:cNvPr>
          <p:cNvPicPr>
            <a:picLocks noChangeAspect="1"/>
          </p:cNvPicPr>
          <p:nvPr/>
        </p:nvPicPr>
        <p:blipFill>
          <a:blip r:embed="rId2"/>
          <a:stretch>
            <a:fillRect/>
          </a:stretch>
        </p:blipFill>
        <p:spPr>
          <a:xfrm>
            <a:off x="2123728" y="1124744"/>
            <a:ext cx="4462809" cy="5676310"/>
          </a:xfrm>
          <a:prstGeom prst="rect">
            <a:avLst/>
          </a:prstGeom>
        </p:spPr>
      </p:pic>
    </p:spTree>
    <p:extLst>
      <p:ext uri="{BB962C8B-B14F-4D97-AF65-F5344CB8AC3E}">
        <p14:creationId xmlns:p14="http://schemas.microsoft.com/office/powerpoint/2010/main" val="7292476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tLang="en-GB" dirty="0"/>
              <a:t>Recomandări pentru profesorul de </a:t>
            </a:r>
            <a:r>
              <a:rPr lang="en-US" altLang="en-GB" dirty="0" err="1"/>
              <a:t>matematică</a:t>
            </a:r>
            <a:endParaRPr lang="ro-RO" altLang="en-GB" dirty="0"/>
          </a:p>
        </p:txBody>
      </p:sp>
      <p:sp>
        <p:nvSpPr>
          <p:cNvPr id="7" name="Content Placeholder 6"/>
          <p:cNvSpPr>
            <a:spLocks noGrp="1"/>
          </p:cNvSpPr>
          <p:nvPr>
            <p:ph idx="1"/>
          </p:nvPr>
        </p:nvSpPr>
        <p:spPr>
          <a:xfrm>
            <a:off x="827584" y="1916832"/>
            <a:ext cx="7772400" cy="4464496"/>
          </a:xfrm>
        </p:spPr>
        <p:txBody>
          <a:bodyPr>
            <a:normAutofit fontScale="92500" lnSpcReduction="10000"/>
          </a:bodyPr>
          <a:lstStyle/>
          <a:p>
            <a:pPr marL="457200" indent="-457200" algn="just">
              <a:buFont typeface="+mj-lt"/>
              <a:buAutoNum type="arabicPeriod"/>
            </a:pPr>
            <a:r>
              <a:rPr lang="ro-RO" sz="2400" b="1" dirty="0">
                <a:solidFill>
                  <a:schemeClr val="tx1"/>
                </a:solidFill>
                <a:latin typeface="Times New Roman" panose="02020603050405020304" pitchFamily="18" charset="0"/>
                <a:cs typeface="Times New Roman" panose="02020603050405020304" pitchFamily="18" charset="0"/>
                <a:sym typeface="+mn-ea"/>
              </a:rPr>
              <a:t>Recitirea cu atenție a programelor școlare în vigoare, atât pentru gimnaziu, cât și pentru liceu;</a:t>
            </a:r>
            <a:endParaRPr lang="ro-RO" sz="2400" b="1" dirty="0">
              <a:solidFill>
                <a:schemeClr val="tx1"/>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ro-RO" sz="2400" b="1" dirty="0">
                <a:solidFill>
                  <a:schemeClr val="tx1"/>
                </a:solidFill>
                <a:latin typeface="Times New Roman" panose="02020603050405020304" pitchFamily="18" charset="0"/>
                <a:cs typeface="Times New Roman" panose="02020603050405020304" pitchFamily="18" charset="0"/>
                <a:sym typeface="+mn-ea"/>
              </a:rPr>
              <a:t>Corelarea programei școlare de la fiecare clasă cu manualul ales pentru aplicare în procesul de predare-învățare-evaluare;</a:t>
            </a:r>
            <a:endParaRPr lang="ro-RO" sz="2400" b="1" dirty="0">
              <a:solidFill>
                <a:schemeClr val="tx1"/>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ro-RO" sz="2400" b="1" dirty="0">
                <a:solidFill>
                  <a:schemeClr val="tx1"/>
                </a:solidFill>
                <a:latin typeface="Times New Roman" panose="02020603050405020304" pitchFamily="18" charset="0"/>
                <a:cs typeface="Times New Roman" panose="02020603050405020304" pitchFamily="18" charset="0"/>
                <a:sym typeface="+mn-ea"/>
              </a:rPr>
              <a:t>Abordarea critică a manualului și adaptarea acestuia la specificul claselor din încadrarea fiecărui profesor;</a:t>
            </a:r>
            <a:endParaRPr lang="ro-RO" sz="2400" b="1" dirty="0">
              <a:solidFill>
                <a:schemeClr val="tx1"/>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ro-RO" sz="2400" b="1" dirty="0">
                <a:latin typeface="Times New Roman" panose="02020603050405020304" pitchFamily="18" charset="0"/>
                <a:cs typeface="Times New Roman" panose="02020603050405020304" pitchFamily="18" charset="0"/>
                <a:sym typeface="+mn-ea"/>
              </a:rPr>
              <a:t>Aprecierea gradului de parcurgere a programei din </a:t>
            </a:r>
            <a:r>
              <a:rPr lang="en-US" sz="2400" b="1" dirty="0" err="1">
                <a:latin typeface="Times New Roman" panose="02020603050405020304" pitchFamily="18" charset="0"/>
                <a:cs typeface="Times New Roman" panose="02020603050405020304" pitchFamily="18" charset="0"/>
                <a:sym typeface="+mn-ea"/>
              </a:rPr>
              <a:t>anul</a:t>
            </a:r>
            <a:r>
              <a:rPr lang="en-US" sz="2400" b="1" dirty="0">
                <a:latin typeface="Times New Roman" panose="02020603050405020304" pitchFamily="18" charset="0"/>
                <a:cs typeface="Times New Roman" panose="02020603050405020304" pitchFamily="18" charset="0"/>
                <a:sym typeface="+mn-ea"/>
              </a:rPr>
              <a:t> </a:t>
            </a:r>
            <a:r>
              <a:rPr lang="en-US" sz="2400" b="1" dirty="0" err="1">
                <a:latin typeface="Times New Roman" panose="02020603050405020304" pitchFamily="18" charset="0"/>
                <a:cs typeface="Times New Roman" panose="02020603050405020304" pitchFamily="18" charset="0"/>
                <a:sym typeface="+mn-ea"/>
              </a:rPr>
              <a:t>școlar</a:t>
            </a:r>
            <a:r>
              <a:rPr lang="en-US" sz="2400" b="1" dirty="0">
                <a:latin typeface="Times New Roman" panose="02020603050405020304" pitchFamily="18" charset="0"/>
                <a:cs typeface="Times New Roman" panose="02020603050405020304" pitchFamily="18" charset="0"/>
                <a:sym typeface="+mn-ea"/>
              </a:rPr>
              <a:t> precedent</a:t>
            </a:r>
            <a:r>
              <a:rPr lang="ro-RO" sz="2400" b="1" dirty="0">
                <a:latin typeface="Times New Roman" panose="02020603050405020304" pitchFamily="18" charset="0"/>
                <a:cs typeface="Times New Roman" panose="02020603050405020304" pitchFamily="18" charset="0"/>
                <a:sym typeface="+mn-ea"/>
              </a:rPr>
              <a:t>, prin raportare la nivelul de formare a competențelor generale și specifice;</a:t>
            </a:r>
            <a:endParaRPr lang="ro-RO" sz="2400" b="1" dirty="0">
              <a:latin typeface="Times New Roman" panose="02020603050405020304" pitchFamily="18" charset="0"/>
              <a:cs typeface="Times New Roman" panose="02020603050405020304" pitchFamily="18" charset="0"/>
            </a:endParaRPr>
          </a:p>
          <a:p>
            <a:endParaRPr lang="ro-RO" altLang="en-US"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85152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7772400" cy="4332312"/>
          </a:xfrm>
        </p:spPr>
        <p:txBody>
          <a:bodyPr>
            <a:normAutofit fontScale="92500" lnSpcReduction="10000"/>
          </a:bodyPr>
          <a:lstStyle/>
          <a:p>
            <a:pPr marL="0" indent="0" algn="just">
              <a:buNone/>
            </a:pPr>
            <a:r>
              <a:rPr lang="en-US" sz="2400" b="1" dirty="0">
                <a:solidFill>
                  <a:schemeClr val="tx1"/>
                </a:solidFill>
                <a:latin typeface="Times New Roman" panose="02020603050405020304" pitchFamily="18" charset="0"/>
                <a:cs typeface="Times New Roman" panose="02020603050405020304" pitchFamily="18" charset="0"/>
                <a:sym typeface="+mn-ea"/>
              </a:rPr>
              <a:t>5. </a:t>
            </a:r>
            <a:r>
              <a:rPr lang="ro-RO" sz="2400" b="1" dirty="0">
                <a:solidFill>
                  <a:schemeClr val="tx1"/>
                </a:solidFill>
                <a:latin typeface="Times New Roman" panose="02020603050405020304" pitchFamily="18" charset="0"/>
                <a:cs typeface="Times New Roman" panose="02020603050405020304" pitchFamily="18" charset="0"/>
                <a:sym typeface="+mn-ea"/>
              </a:rPr>
              <a:t>Asocierea elementelor din programa școlară cu propunerile de aplicare din manualul ales la fiecare clasă; </a:t>
            </a:r>
            <a:endParaRPr lang="en-US" sz="2400" b="1" dirty="0">
              <a:solidFill>
                <a:schemeClr val="tx1"/>
              </a:solidFill>
              <a:latin typeface="Times New Roman" panose="02020603050405020304" pitchFamily="18" charset="0"/>
              <a:cs typeface="Times New Roman" panose="02020603050405020304" pitchFamily="18" charset="0"/>
              <a:sym typeface="+mn-ea"/>
            </a:endParaRPr>
          </a:p>
          <a:p>
            <a:pPr marL="0" indent="0" algn="just">
              <a:buNone/>
            </a:pPr>
            <a:r>
              <a:rPr lang="en-US" sz="2400" b="1" dirty="0">
                <a:solidFill>
                  <a:schemeClr val="tx1"/>
                </a:solidFill>
                <a:latin typeface="Times New Roman" panose="02020603050405020304" pitchFamily="18" charset="0"/>
                <a:cs typeface="Times New Roman" panose="02020603050405020304" pitchFamily="18" charset="0"/>
                <a:sym typeface="+mn-ea"/>
              </a:rPr>
              <a:t>6</a:t>
            </a:r>
            <a:r>
              <a:rPr lang="ro-RO" sz="2400" b="1" dirty="0">
                <a:solidFill>
                  <a:schemeClr val="tx1"/>
                </a:solidFill>
                <a:latin typeface="Times New Roman" panose="02020603050405020304" pitchFamily="18" charset="0"/>
                <a:cs typeface="Times New Roman" panose="02020603050405020304" pitchFamily="18" charset="0"/>
                <a:sym typeface="+mn-ea"/>
              </a:rPr>
              <a:t>. Proiectarea de strategii individualizate/clasă pentru predarea părților din programă neparcurse în anul precedent (dacă e</a:t>
            </a:r>
            <a:r>
              <a:rPr lang="en-US" sz="2400" b="1" dirty="0" err="1">
                <a:solidFill>
                  <a:schemeClr val="tx1"/>
                </a:solidFill>
                <a:latin typeface="Times New Roman" panose="02020603050405020304" pitchFamily="18" charset="0"/>
                <a:cs typeface="Times New Roman" panose="02020603050405020304" pitchFamily="18" charset="0"/>
                <a:sym typeface="+mn-ea"/>
              </a:rPr>
              <a:t>ste</a:t>
            </a:r>
            <a:r>
              <a:rPr lang="ro-RO" sz="2400" b="1" dirty="0">
                <a:solidFill>
                  <a:schemeClr val="tx1"/>
                </a:solidFill>
                <a:latin typeface="Times New Roman" panose="02020603050405020304" pitchFamily="18" charset="0"/>
                <a:cs typeface="Times New Roman" panose="02020603050405020304" pitchFamily="18" charset="0"/>
                <a:sym typeface="+mn-ea"/>
              </a:rPr>
              <a:t> cazul) și de remediere/consolidare a competențelor formate într-un grad nesatisfăcător;</a:t>
            </a:r>
            <a:endParaRPr lang="ro-RO" sz="2400"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400" b="1" dirty="0">
                <a:solidFill>
                  <a:schemeClr val="tx1"/>
                </a:solidFill>
                <a:latin typeface="Times New Roman" panose="02020603050405020304" pitchFamily="18" charset="0"/>
                <a:cs typeface="Times New Roman" panose="02020603050405020304" pitchFamily="18" charset="0"/>
                <a:sym typeface="+mn-ea"/>
              </a:rPr>
              <a:t>7</a:t>
            </a:r>
            <a:r>
              <a:rPr lang="ro-RO" sz="2400" b="1" dirty="0">
                <a:solidFill>
                  <a:schemeClr val="tx1"/>
                </a:solidFill>
                <a:latin typeface="Times New Roman" panose="02020603050405020304" pitchFamily="18" charset="0"/>
                <a:cs typeface="Times New Roman" panose="02020603050405020304" pitchFamily="18" charset="0"/>
                <a:sym typeface="+mn-ea"/>
              </a:rPr>
              <a:t>. Reproiectarea părților din programă care au fost parcurse superficial; </a:t>
            </a:r>
            <a:endParaRPr lang="ro-RO" sz="2400"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400" b="1" dirty="0">
                <a:solidFill>
                  <a:schemeClr val="tx1"/>
                </a:solidFill>
                <a:latin typeface="Times New Roman" panose="02020603050405020304" pitchFamily="18" charset="0"/>
                <a:cs typeface="Times New Roman" panose="02020603050405020304" pitchFamily="18" charset="0"/>
                <a:sym typeface="+mn-ea"/>
              </a:rPr>
              <a:t>8</a:t>
            </a:r>
            <a:r>
              <a:rPr lang="ro-RO" sz="2400" b="1" dirty="0">
                <a:solidFill>
                  <a:schemeClr val="tx1"/>
                </a:solidFill>
                <a:latin typeface="Times New Roman" panose="02020603050405020304" pitchFamily="18" charset="0"/>
                <a:cs typeface="Times New Roman" panose="02020603050405020304" pitchFamily="18" charset="0"/>
                <a:sym typeface="+mn-ea"/>
              </a:rPr>
              <a:t>. Asigurarea corelării programei disciplinei </a:t>
            </a:r>
            <a:r>
              <a:rPr lang="en-US" sz="2400" b="1" dirty="0" err="1">
                <a:solidFill>
                  <a:schemeClr val="tx1"/>
                </a:solidFill>
                <a:latin typeface="Times New Roman" panose="02020603050405020304" pitchFamily="18" charset="0"/>
                <a:cs typeface="Times New Roman" panose="02020603050405020304" pitchFamily="18" charset="0"/>
                <a:sym typeface="+mn-ea"/>
              </a:rPr>
              <a:t>matematică</a:t>
            </a:r>
            <a:r>
              <a:rPr lang="en-US" sz="2400" b="1" dirty="0">
                <a:solidFill>
                  <a:schemeClr val="tx1"/>
                </a:solidFill>
                <a:latin typeface="Times New Roman" panose="02020603050405020304" pitchFamily="18" charset="0"/>
                <a:cs typeface="Times New Roman" panose="02020603050405020304" pitchFamily="18" charset="0"/>
                <a:sym typeface="+mn-ea"/>
              </a:rPr>
              <a:t> </a:t>
            </a:r>
            <a:r>
              <a:rPr lang="ro-RO" sz="2400" b="1" dirty="0">
                <a:solidFill>
                  <a:schemeClr val="tx1"/>
                </a:solidFill>
                <a:latin typeface="Times New Roman" panose="02020603050405020304" pitchFamily="18" charset="0"/>
                <a:cs typeface="Times New Roman" panose="02020603050405020304" pitchFamily="18" charset="0"/>
                <a:sym typeface="+mn-ea"/>
              </a:rPr>
              <a:t>cu programa de examen</a:t>
            </a:r>
            <a:r>
              <a:rPr lang="en-US" sz="2400" b="1" dirty="0">
                <a:latin typeface="Times New Roman" panose="02020603050405020304" pitchFamily="18" charset="0"/>
                <a:cs typeface="Times New Roman" panose="02020603050405020304" pitchFamily="18" charset="0"/>
                <a:sym typeface="+mn-ea"/>
              </a:rPr>
              <a:t>;</a:t>
            </a:r>
            <a:endParaRPr lang="en-US" sz="2400" b="1" dirty="0">
              <a:solidFill>
                <a:schemeClr val="tx1"/>
              </a:solidFill>
              <a:latin typeface="Times New Roman" panose="02020603050405020304" pitchFamily="18" charset="0"/>
              <a:cs typeface="Times New Roman" panose="02020603050405020304" pitchFamily="18" charset="0"/>
              <a:sym typeface="+mn-ea"/>
            </a:endParaRPr>
          </a:p>
          <a:p>
            <a:pPr marL="0" indent="0" algn="just">
              <a:buNone/>
            </a:pPr>
            <a:endParaRPr lang="en-US" sz="2400" b="1" dirty="0">
              <a:solidFill>
                <a:schemeClr val="tx1"/>
              </a:solidFill>
              <a:latin typeface="Times New Roman" panose="02020603050405020304" pitchFamily="18" charset="0"/>
              <a:cs typeface="Times New Roman" panose="02020603050405020304" pitchFamily="18" charset="0"/>
              <a:sym typeface="+mn-ea"/>
            </a:endParaRPr>
          </a:p>
          <a:p>
            <a:pPr marL="0" indent="0" algn="just">
              <a:buNone/>
            </a:pPr>
            <a:endParaRPr lang="ro-RO" altLang="en-US"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7772400" cy="4332312"/>
          </a:xfrm>
        </p:spPr>
        <p:txBody>
          <a:bodyPr>
            <a:normAutofit fontScale="92500"/>
          </a:bodyPr>
          <a:lstStyle/>
          <a:p>
            <a:pPr marL="0" indent="0" algn="just">
              <a:buNone/>
            </a:pPr>
            <a:r>
              <a:rPr lang="en-US" sz="2400" b="1" dirty="0">
                <a:latin typeface="Times New Roman" panose="02020603050405020304" pitchFamily="18" charset="0"/>
                <a:cs typeface="Times New Roman" panose="02020603050405020304" pitchFamily="18" charset="0"/>
                <a:sym typeface="+mn-ea"/>
              </a:rPr>
              <a:t>9. </a:t>
            </a:r>
            <a:r>
              <a:rPr lang="en-US" sz="2400" b="1" dirty="0" err="1">
                <a:latin typeface="Times New Roman" panose="02020603050405020304" pitchFamily="18" charset="0"/>
                <a:cs typeface="Times New Roman" panose="02020603050405020304" pitchFamily="18" charset="0"/>
                <a:sym typeface="+mn-ea"/>
              </a:rPr>
              <a:t>Utilizarea</a:t>
            </a:r>
            <a:r>
              <a:rPr lang="en-US" sz="2400" b="1" dirty="0">
                <a:latin typeface="Times New Roman" panose="02020603050405020304" pitchFamily="18" charset="0"/>
                <a:cs typeface="Times New Roman" panose="02020603050405020304" pitchFamily="18" charset="0"/>
                <a:sym typeface="+mn-ea"/>
              </a:rPr>
              <a:t> </a:t>
            </a:r>
            <a:r>
              <a:rPr lang="en-US" sz="2400" b="1" dirty="0" err="1">
                <a:latin typeface="Times New Roman" panose="02020603050405020304" pitchFamily="18" charset="0"/>
                <a:cs typeface="Times New Roman" panose="02020603050405020304" pitchFamily="18" charset="0"/>
                <a:sym typeface="+mn-ea"/>
              </a:rPr>
              <a:t>manualelor</a:t>
            </a:r>
            <a:r>
              <a:rPr lang="en-US" sz="2400" b="1" dirty="0">
                <a:latin typeface="Times New Roman" panose="02020603050405020304" pitchFamily="18" charset="0"/>
                <a:cs typeface="Times New Roman" panose="02020603050405020304" pitchFamily="18" charset="0"/>
                <a:sym typeface="+mn-ea"/>
              </a:rPr>
              <a:t> </a:t>
            </a:r>
            <a:r>
              <a:rPr lang="en-US" sz="2400" b="1" dirty="0" err="1">
                <a:latin typeface="Times New Roman" panose="02020603050405020304" pitchFamily="18" charset="0"/>
                <a:cs typeface="Times New Roman" panose="02020603050405020304" pitchFamily="18" charset="0"/>
                <a:sym typeface="+mn-ea"/>
              </a:rPr>
              <a:t>digitale</a:t>
            </a:r>
            <a:r>
              <a:rPr lang="en-US" sz="2400" b="1" dirty="0">
                <a:latin typeface="Times New Roman" panose="02020603050405020304" pitchFamily="18" charset="0"/>
                <a:cs typeface="Times New Roman" panose="02020603050405020304" pitchFamily="18" charset="0"/>
                <a:sym typeface="+mn-ea"/>
              </a:rPr>
              <a:t> (la </a:t>
            </a:r>
            <a:r>
              <a:rPr lang="en-US" sz="2400" b="1" dirty="0" err="1">
                <a:latin typeface="Times New Roman" panose="02020603050405020304" pitchFamily="18" charset="0"/>
                <a:cs typeface="Times New Roman" panose="02020603050405020304" pitchFamily="18" charset="0"/>
                <a:sym typeface="+mn-ea"/>
              </a:rPr>
              <a:t>gimnaziu</a:t>
            </a:r>
            <a:r>
              <a:rPr lang="en-US" sz="2400" b="1" dirty="0">
                <a:latin typeface="Times New Roman" panose="02020603050405020304" pitchFamily="18" charset="0"/>
                <a:cs typeface="Times New Roman" panose="02020603050405020304" pitchFamily="18" charset="0"/>
                <a:sym typeface="+mn-ea"/>
              </a:rPr>
              <a:t>);</a:t>
            </a:r>
          </a:p>
          <a:p>
            <a:pPr marL="0" indent="0" algn="just">
              <a:buNone/>
            </a:pPr>
            <a:r>
              <a:rPr lang="en-US" sz="2400" b="1" dirty="0">
                <a:latin typeface="Times New Roman" panose="02020603050405020304" pitchFamily="18" charset="0"/>
                <a:cs typeface="Times New Roman" panose="02020603050405020304" pitchFamily="18" charset="0"/>
                <a:sym typeface="+mn-ea"/>
              </a:rPr>
              <a:t>10. Noi </a:t>
            </a:r>
            <a:r>
              <a:rPr lang="en-US" sz="2400" b="1" dirty="0" err="1">
                <a:latin typeface="Times New Roman" panose="02020603050405020304" pitchFamily="18" charset="0"/>
                <a:cs typeface="Times New Roman" panose="02020603050405020304" pitchFamily="18" charset="0"/>
                <a:sym typeface="+mn-ea"/>
              </a:rPr>
              <a:t>trebuie</a:t>
            </a:r>
            <a:r>
              <a:rPr lang="en-US" sz="2400" b="1" dirty="0">
                <a:latin typeface="Times New Roman" panose="02020603050405020304" pitchFamily="18" charset="0"/>
                <a:cs typeface="Times New Roman" panose="02020603050405020304" pitchFamily="18" charset="0"/>
                <a:sym typeface="+mn-ea"/>
              </a:rPr>
              <a:t> </a:t>
            </a:r>
            <a:r>
              <a:rPr lang="en-US" sz="2400" b="1" dirty="0" err="1">
                <a:latin typeface="Times New Roman" panose="02020603050405020304" pitchFamily="18" charset="0"/>
                <a:cs typeface="Times New Roman" panose="02020603050405020304" pitchFamily="18" charset="0"/>
                <a:sym typeface="+mn-ea"/>
              </a:rPr>
              <a:t>să</a:t>
            </a:r>
            <a:r>
              <a:rPr lang="en-US" sz="2400" b="1" dirty="0">
                <a:latin typeface="Times New Roman" panose="02020603050405020304" pitchFamily="18" charset="0"/>
                <a:cs typeface="Times New Roman" panose="02020603050405020304" pitchFamily="18" charset="0"/>
                <a:sym typeface="+mn-ea"/>
              </a:rPr>
              <a:t> ne </a:t>
            </a:r>
            <a:r>
              <a:rPr lang="en-US" sz="2400" b="1" dirty="0" err="1">
                <a:latin typeface="Times New Roman" panose="02020603050405020304" pitchFamily="18" charset="0"/>
                <a:cs typeface="Times New Roman" panose="02020603050405020304" pitchFamily="18" charset="0"/>
                <a:sym typeface="+mn-ea"/>
              </a:rPr>
              <a:t>adaptăm</a:t>
            </a:r>
            <a:r>
              <a:rPr lang="en-US" sz="2400" b="1" dirty="0">
                <a:latin typeface="Times New Roman" panose="02020603050405020304" pitchFamily="18" charset="0"/>
                <a:cs typeface="Times New Roman" panose="02020603050405020304" pitchFamily="18" charset="0"/>
                <a:sym typeface="+mn-ea"/>
              </a:rPr>
              <a:t> </a:t>
            </a:r>
            <a:r>
              <a:rPr lang="en-US" sz="2400" b="1" dirty="0" err="1">
                <a:latin typeface="Times New Roman" panose="02020603050405020304" pitchFamily="18" charset="0"/>
                <a:cs typeface="Times New Roman" panose="02020603050405020304" pitchFamily="18" charset="0"/>
                <a:sym typeface="+mn-ea"/>
              </a:rPr>
              <a:t>lumii</a:t>
            </a:r>
            <a:r>
              <a:rPr lang="en-US" sz="2400" b="1" dirty="0">
                <a:latin typeface="Times New Roman" panose="02020603050405020304" pitchFamily="18" charset="0"/>
                <a:cs typeface="Times New Roman" panose="02020603050405020304" pitchFamily="18" charset="0"/>
                <a:sym typeface="+mn-ea"/>
              </a:rPr>
              <a:t> </a:t>
            </a:r>
            <a:r>
              <a:rPr lang="en-US" sz="2400" b="1" dirty="0" err="1">
                <a:latin typeface="Times New Roman" panose="02020603050405020304" pitchFamily="18" charset="0"/>
                <a:cs typeface="Times New Roman" panose="02020603050405020304" pitchFamily="18" charset="0"/>
                <a:sym typeface="+mn-ea"/>
              </a:rPr>
              <a:t>în</a:t>
            </a:r>
            <a:r>
              <a:rPr lang="en-US" sz="2400" b="1" dirty="0">
                <a:latin typeface="Times New Roman" panose="02020603050405020304" pitchFamily="18" charset="0"/>
                <a:cs typeface="Times New Roman" panose="02020603050405020304" pitchFamily="18" charset="0"/>
                <a:sym typeface="+mn-ea"/>
              </a:rPr>
              <a:t> care </a:t>
            </a:r>
            <a:r>
              <a:rPr lang="en-US" sz="2400" b="1" dirty="0" err="1">
                <a:latin typeface="Times New Roman" panose="02020603050405020304" pitchFamily="18" charset="0"/>
                <a:cs typeface="Times New Roman" panose="02020603050405020304" pitchFamily="18" charset="0"/>
                <a:sym typeface="+mn-ea"/>
              </a:rPr>
              <a:t>trăim</a:t>
            </a:r>
            <a:r>
              <a:rPr lang="en-US" sz="2400" b="1" dirty="0">
                <a:latin typeface="Times New Roman" panose="02020603050405020304" pitchFamily="18" charset="0"/>
                <a:cs typeface="Times New Roman" panose="02020603050405020304" pitchFamily="18" charset="0"/>
                <a:sym typeface="+mn-ea"/>
              </a:rPr>
              <a:t> </a:t>
            </a:r>
            <a:r>
              <a:rPr lang="en-US" sz="2400" b="1" dirty="0" err="1">
                <a:latin typeface="Times New Roman" panose="02020603050405020304" pitchFamily="18" charset="0"/>
                <a:cs typeface="Times New Roman" panose="02020603050405020304" pitchFamily="18" charset="0"/>
                <a:sym typeface="+mn-ea"/>
              </a:rPr>
              <a:t>și</a:t>
            </a:r>
            <a:r>
              <a:rPr lang="en-US" sz="2400" b="1" dirty="0">
                <a:latin typeface="Times New Roman" panose="02020603050405020304" pitchFamily="18" charset="0"/>
                <a:cs typeface="Times New Roman" panose="02020603050405020304" pitchFamily="18" charset="0"/>
                <a:sym typeface="+mn-ea"/>
              </a:rPr>
              <a:t> </a:t>
            </a:r>
            <a:r>
              <a:rPr lang="en-US" sz="2400" b="1" dirty="0" err="1">
                <a:latin typeface="Times New Roman" panose="02020603050405020304" pitchFamily="18" charset="0"/>
                <a:cs typeface="Times New Roman" panose="02020603050405020304" pitchFamily="18" charset="0"/>
                <a:sym typeface="+mn-ea"/>
              </a:rPr>
              <a:t>atunci</a:t>
            </a:r>
            <a:r>
              <a:rPr lang="en-US" sz="2400" b="1" dirty="0">
                <a:latin typeface="Times New Roman" panose="02020603050405020304" pitchFamily="18" charset="0"/>
                <a:cs typeface="Times New Roman" panose="02020603050405020304" pitchFamily="18" charset="0"/>
                <a:sym typeface="+mn-ea"/>
              </a:rPr>
              <a:t> </a:t>
            </a:r>
            <a:r>
              <a:rPr lang="en-US" sz="2400" b="1" dirty="0" err="1">
                <a:latin typeface="Times New Roman" panose="02020603050405020304" pitchFamily="18" charset="0"/>
                <a:cs typeface="Times New Roman" panose="02020603050405020304" pitchFamily="18" charset="0"/>
                <a:sym typeface="+mn-ea"/>
              </a:rPr>
              <a:t>îi</a:t>
            </a:r>
            <a:r>
              <a:rPr lang="en-US" sz="2400" b="1" dirty="0">
                <a:latin typeface="Times New Roman" panose="02020603050405020304" pitchFamily="18" charset="0"/>
                <a:cs typeface="Times New Roman" panose="02020603050405020304" pitchFamily="18" charset="0"/>
                <a:sym typeface="+mn-ea"/>
              </a:rPr>
              <a:t> </a:t>
            </a:r>
            <a:r>
              <a:rPr lang="en-US" sz="2400" b="1" dirty="0" err="1">
                <a:latin typeface="Times New Roman" panose="02020603050405020304" pitchFamily="18" charset="0"/>
                <a:cs typeface="Times New Roman" panose="02020603050405020304" pitchFamily="18" charset="0"/>
                <a:sym typeface="+mn-ea"/>
              </a:rPr>
              <a:t>atragem</a:t>
            </a:r>
            <a:r>
              <a:rPr lang="en-US" sz="2400" b="1" dirty="0">
                <a:latin typeface="Times New Roman" panose="02020603050405020304" pitchFamily="18" charset="0"/>
                <a:cs typeface="Times New Roman" panose="02020603050405020304" pitchFamily="18" charset="0"/>
                <a:sym typeface="+mn-ea"/>
              </a:rPr>
              <a:t> </a:t>
            </a:r>
            <a:r>
              <a:rPr lang="en-US" sz="2400" b="1" dirty="0" err="1">
                <a:latin typeface="Times New Roman" panose="02020603050405020304" pitchFamily="18" charset="0"/>
                <a:cs typeface="Times New Roman" panose="02020603050405020304" pitchFamily="18" charset="0"/>
                <a:sym typeface="+mn-ea"/>
              </a:rPr>
              <a:t>și</a:t>
            </a:r>
            <a:r>
              <a:rPr lang="en-US" sz="2400" b="1" dirty="0">
                <a:latin typeface="Times New Roman" panose="02020603050405020304" pitchFamily="18" charset="0"/>
                <a:cs typeface="Times New Roman" panose="02020603050405020304" pitchFamily="18" charset="0"/>
                <a:sym typeface="+mn-ea"/>
              </a:rPr>
              <a:t> pe </a:t>
            </a:r>
            <a:r>
              <a:rPr lang="en-US" sz="2400" b="1" dirty="0" err="1">
                <a:latin typeface="Times New Roman" panose="02020603050405020304" pitchFamily="18" charset="0"/>
                <a:cs typeface="Times New Roman" panose="02020603050405020304" pitchFamily="18" charset="0"/>
                <a:sym typeface="+mn-ea"/>
              </a:rPr>
              <a:t>elevi</a:t>
            </a:r>
            <a:r>
              <a:rPr lang="en-US" sz="2400" b="1" dirty="0">
                <a:latin typeface="Times New Roman" panose="02020603050405020304" pitchFamily="18" charset="0"/>
                <a:cs typeface="Times New Roman" panose="02020603050405020304" pitchFamily="18" charset="0"/>
                <a:sym typeface="+mn-ea"/>
              </a:rPr>
              <a:t> </a:t>
            </a:r>
            <a:r>
              <a:rPr lang="en-US" sz="2400" b="1" dirty="0" err="1">
                <a:latin typeface="Times New Roman" panose="02020603050405020304" pitchFamily="18" charset="0"/>
                <a:cs typeface="Times New Roman" panose="02020603050405020304" pitchFamily="18" charset="0"/>
                <a:sym typeface="+mn-ea"/>
              </a:rPr>
              <a:t>către</a:t>
            </a:r>
            <a:r>
              <a:rPr lang="en-US" sz="2400" b="1" dirty="0">
                <a:latin typeface="Times New Roman" panose="02020603050405020304" pitchFamily="18" charset="0"/>
                <a:cs typeface="Times New Roman" panose="02020603050405020304" pitchFamily="18" charset="0"/>
                <a:sym typeface="+mn-ea"/>
              </a:rPr>
              <a:t> </a:t>
            </a:r>
            <a:r>
              <a:rPr lang="en-US" sz="2400" b="1" dirty="0" err="1">
                <a:latin typeface="Times New Roman" panose="02020603050405020304" pitchFamily="18" charset="0"/>
                <a:cs typeface="Times New Roman" panose="02020603050405020304" pitchFamily="18" charset="0"/>
                <a:sym typeface="+mn-ea"/>
              </a:rPr>
              <a:t>școală</a:t>
            </a:r>
            <a:r>
              <a:rPr lang="en-US" sz="2400" b="1" dirty="0">
                <a:latin typeface="Times New Roman" panose="02020603050405020304" pitchFamily="18" charset="0"/>
                <a:cs typeface="Times New Roman" panose="02020603050405020304" pitchFamily="18" charset="0"/>
                <a:sym typeface="+mn-ea"/>
              </a:rPr>
              <a:t>;</a:t>
            </a:r>
          </a:p>
          <a:p>
            <a:pPr marL="0" indent="0" algn="just">
              <a:buNone/>
            </a:pPr>
            <a:r>
              <a:rPr lang="en-US" sz="2400" b="1" dirty="0">
                <a:latin typeface="Times New Roman" panose="02020603050405020304" pitchFamily="18" charset="0"/>
                <a:cs typeface="Times New Roman" panose="02020603050405020304" pitchFamily="18" charset="0"/>
                <a:sym typeface="+mn-ea"/>
              </a:rPr>
              <a:t>11. </a:t>
            </a:r>
            <a:r>
              <a:rPr lang="en-US" sz="2400" b="1" dirty="0" err="1">
                <a:latin typeface="Times New Roman" panose="02020603050405020304" pitchFamily="18" charset="0"/>
                <a:cs typeface="Times New Roman" panose="02020603050405020304" pitchFamily="18" charset="0"/>
                <a:sym typeface="+mn-ea"/>
              </a:rPr>
              <a:t>Integrarea</a:t>
            </a:r>
            <a:r>
              <a:rPr lang="en-US" sz="2400" b="1" dirty="0">
                <a:latin typeface="Times New Roman" panose="02020603050405020304" pitchFamily="18" charset="0"/>
                <a:cs typeface="Times New Roman" panose="02020603050405020304" pitchFamily="18" charset="0"/>
                <a:sym typeface="+mn-ea"/>
              </a:rPr>
              <a:t> </a:t>
            </a:r>
            <a:r>
              <a:rPr lang="en-US" sz="2400" b="1" dirty="0" err="1">
                <a:latin typeface="Times New Roman" panose="02020603050405020304" pitchFamily="18" charset="0"/>
                <a:cs typeface="Times New Roman" panose="02020603050405020304" pitchFamily="18" charset="0"/>
                <a:sym typeface="+mn-ea"/>
              </a:rPr>
              <a:t>în</a:t>
            </a:r>
            <a:r>
              <a:rPr lang="en-US" sz="2400" b="1" dirty="0">
                <a:latin typeface="Times New Roman" panose="02020603050405020304" pitchFamily="18" charset="0"/>
                <a:cs typeface="Times New Roman" panose="02020603050405020304" pitchFamily="18" charset="0"/>
                <a:sym typeface="+mn-ea"/>
              </a:rPr>
              <a:t> </a:t>
            </a:r>
            <a:r>
              <a:rPr lang="en-US" sz="2400" b="1" dirty="0" err="1">
                <a:latin typeface="Times New Roman" panose="02020603050405020304" pitchFamily="18" charset="0"/>
                <a:cs typeface="Times New Roman" panose="02020603050405020304" pitchFamily="18" charset="0"/>
                <a:sym typeface="+mn-ea"/>
              </a:rPr>
              <a:t>cerințele</a:t>
            </a:r>
            <a:r>
              <a:rPr lang="en-US" sz="2400" b="1" dirty="0">
                <a:latin typeface="Times New Roman" panose="02020603050405020304" pitchFamily="18" charset="0"/>
                <a:cs typeface="Times New Roman" panose="02020603050405020304" pitchFamily="18" charset="0"/>
                <a:sym typeface="+mn-ea"/>
              </a:rPr>
              <a:t> din </a:t>
            </a:r>
            <a:r>
              <a:rPr lang="en-US" sz="2400" b="1" dirty="0" err="1">
                <a:latin typeface="Times New Roman" panose="02020603050405020304" pitchFamily="18" charset="0"/>
                <a:cs typeface="Times New Roman" panose="02020603050405020304" pitchFamily="18" charset="0"/>
                <a:sym typeface="+mn-ea"/>
              </a:rPr>
              <a:t>cadrul</a:t>
            </a:r>
            <a:r>
              <a:rPr lang="en-US" sz="2400" b="1" dirty="0">
                <a:latin typeface="Times New Roman" panose="02020603050405020304" pitchFamily="18" charset="0"/>
                <a:cs typeface="Times New Roman" panose="02020603050405020304" pitchFamily="18" charset="0"/>
                <a:sym typeface="+mn-ea"/>
              </a:rPr>
              <a:t> </a:t>
            </a:r>
            <a:r>
              <a:rPr lang="en-US" sz="2400" b="1" dirty="0" err="1">
                <a:latin typeface="Times New Roman" panose="02020603050405020304" pitchFamily="18" charset="0"/>
                <a:cs typeface="Times New Roman" panose="02020603050405020304" pitchFamily="18" charset="0"/>
                <a:sym typeface="+mn-ea"/>
              </a:rPr>
              <a:t>testelor</a:t>
            </a:r>
            <a:r>
              <a:rPr lang="en-US" sz="2400" b="1" dirty="0">
                <a:latin typeface="Times New Roman" panose="02020603050405020304" pitchFamily="18" charset="0"/>
                <a:cs typeface="Times New Roman" panose="02020603050405020304" pitchFamily="18" charset="0"/>
                <a:sym typeface="+mn-ea"/>
              </a:rPr>
              <a:t> a </a:t>
            </a:r>
            <a:r>
              <a:rPr lang="en-US" sz="2400" b="1" dirty="0" err="1">
                <a:latin typeface="Times New Roman" panose="02020603050405020304" pitchFamily="18" charset="0"/>
                <a:cs typeface="Times New Roman" panose="02020603050405020304" pitchFamily="18" charset="0"/>
                <a:sym typeface="+mn-ea"/>
              </a:rPr>
              <a:t>elementelor</a:t>
            </a:r>
            <a:r>
              <a:rPr lang="en-US" sz="2400" b="1" dirty="0">
                <a:latin typeface="Times New Roman" panose="02020603050405020304" pitchFamily="18" charset="0"/>
                <a:cs typeface="Times New Roman" panose="02020603050405020304" pitchFamily="18" charset="0"/>
                <a:sym typeface="+mn-ea"/>
              </a:rPr>
              <a:t> </a:t>
            </a:r>
            <a:r>
              <a:rPr lang="en-US" sz="2400" b="1" dirty="0" err="1">
                <a:latin typeface="Times New Roman" panose="02020603050405020304" pitchFamily="18" charset="0"/>
                <a:cs typeface="Times New Roman" panose="02020603050405020304" pitchFamily="18" charset="0"/>
                <a:sym typeface="+mn-ea"/>
              </a:rPr>
              <a:t>grafice</a:t>
            </a:r>
            <a:r>
              <a:rPr lang="en-US" sz="2400" b="1" dirty="0">
                <a:latin typeface="Times New Roman" panose="02020603050405020304" pitchFamily="18" charset="0"/>
                <a:cs typeface="Times New Roman" panose="02020603050405020304" pitchFamily="18" charset="0"/>
                <a:sym typeface="+mn-ea"/>
              </a:rPr>
              <a:t> </a:t>
            </a:r>
            <a:r>
              <a:rPr lang="en-US" sz="2400" b="1" dirty="0" err="1">
                <a:latin typeface="Times New Roman" panose="02020603050405020304" pitchFamily="18" charset="0"/>
                <a:cs typeface="Times New Roman" panose="02020603050405020304" pitchFamily="18" charset="0"/>
                <a:sym typeface="+mn-ea"/>
              </a:rPr>
              <a:t>sau</a:t>
            </a:r>
            <a:r>
              <a:rPr lang="en-US" sz="2400" b="1" dirty="0">
                <a:latin typeface="Times New Roman" panose="02020603050405020304" pitchFamily="18" charset="0"/>
                <a:cs typeface="Times New Roman" panose="02020603050405020304" pitchFamily="18" charset="0"/>
                <a:sym typeface="+mn-ea"/>
              </a:rPr>
              <a:t> </a:t>
            </a:r>
            <a:r>
              <a:rPr lang="en-US" sz="2400" b="1" dirty="0" err="1">
                <a:latin typeface="Times New Roman" panose="02020603050405020304" pitchFamily="18" charset="0"/>
                <a:cs typeface="Times New Roman" panose="02020603050405020304" pitchFamily="18" charset="0"/>
                <a:sym typeface="+mn-ea"/>
              </a:rPr>
              <a:t>formulări</a:t>
            </a:r>
            <a:r>
              <a:rPr lang="en-US" sz="2400" b="1" dirty="0">
                <a:latin typeface="Times New Roman" panose="02020603050405020304" pitchFamily="18" charset="0"/>
                <a:cs typeface="Times New Roman" panose="02020603050405020304" pitchFamily="18" charset="0"/>
                <a:sym typeface="+mn-ea"/>
              </a:rPr>
              <a:t> </a:t>
            </a:r>
            <a:r>
              <a:rPr lang="en-US" sz="2400" b="1" dirty="0" err="1">
                <a:latin typeface="Times New Roman" panose="02020603050405020304" pitchFamily="18" charset="0"/>
                <a:cs typeface="Times New Roman" panose="02020603050405020304" pitchFamily="18" charset="0"/>
                <a:sym typeface="+mn-ea"/>
              </a:rPr>
              <a:t>asemănătoare</a:t>
            </a:r>
            <a:r>
              <a:rPr lang="en-US" sz="2400" b="1" dirty="0">
                <a:latin typeface="Times New Roman" panose="02020603050405020304" pitchFamily="18" charset="0"/>
                <a:cs typeface="Times New Roman" panose="02020603050405020304" pitchFamily="18" charset="0"/>
                <a:sym typeface="+mn-ea"/>
              </a:rPr>
              <a:t>  cu </a:t>
            </a:r>
            <a:r>
              <a:rPr lang="en-US" sz="2400" b="1" dirty="0" err="1">
                <a:latin typeface="Times New Roman" panose="02020603050405020304" pitchFamily="18" charset="0"/>
                <a:cs typeface="Times New Roman" panose="02020603050405020304" pitchFamily="18" charset="0"/>
                <a:sym typeface="+mn-ea"/>
              </a:rPr>
              <a:t>cele</a:t>
            </a:r>
            <a:r>
              <a:rPr lang="en-US" sz="2400" b="1" dirty="0">
                <a:latin typeface="Times New Roman" panose="02020603050405020304" pitchFamily="18" charset="0"/>
                <a:cs typeface="Times New Roman" panose="02020603050405020304" pitchFamily="18" charset="0"/>
                <a:sym typeface="+mn-ea"/>
              </a:rPr>
              <a:t> din </a:t>
            </a:r>
            <a:r>
              <a:rPr lang="en-US" sz="2400" b="1" dirty="0" err="1">
                <a:latin typeface="Times New Roman" panose="02020603050405020304" pitchFamily="18" charset="0"/>
                <a:cs typeface="Times New Roman" panose="02020603050405020304" pitchFamily="18" charset="0"/>
                <a:sym typeface="+mn-ea"/>
              </a:rPr>
              <a:t>străinătate</a:t>
            </a:r>
            <a:r>
              <a:rPr lang="en-US" sz="2400" b="1" dirty="0">
                <a:latin typeface="Times New Roman" panose="02020603050405020304" pitchFamily="18" charset="0"/>
                <a:cs typeface="Times New Roman" panose="02020603050405020304" pitchFamily="18" charset="0"/>
                <a:sym typeface="+mn-ea"/>
              </a:rPr>
              <a:t>;</a:t>
            </a:r>
          </a:p>
          <a:p>
            <a:pPr marL="0" indent="0" algn="just">
              <a:buNone/>
            </a:pPr>
            <a:r>
              <a:rPr lang="en-US" sz="2400" b="1" dirty="0">
                <a:latin typeface="Times New Roman" panose="02020603050405020304" pitchFamily="18" charset="0"/>
                <a:cs typeface="Times New Roman" panose="02020603050405020304" pitchFamily="18" charset="0"/>
                <a:sym typeface="+mn-ea"/>
              </a:rPr>
              <a:t>12. De </a:t>
            </a:r>
            <a:r>
              <a:rPr lang="en-US" sz="2400" b="1" dirty="0" err="1">
                <a:latin typeface="Times New Roman" panose="02020603050405020304" pitchFamily="18" charset="0"/>
                <a:cs typeface="Times New Roman" panose="02020603050405020304" pitchFamily="18" charset="0"/>
                <a:sym typeface="+mn-ea"/>
              </a:rPr>
              <a:t>făcut</a:t>
            </a:r>
            <a:r>
              <a:rPr lang="en-US" sz="2400" b="1" dirty="0">
                <a:latin typeface="Times New Roman" panose="02020603050405020304" pitchFamily="18" charset="0"/>
                <a:cs typeface="Times New Roman" panose="02020603050405020304" pitchFamily="18" charset="0"/>
                <a:sym typeface="+mn-ea"/>
              </a:rPr>
              <a:t> </a:t>
            </a:r>
            <a:r>
              <a:rPr lang="en-US" sz="2400" b="1" dirty="0" err="1">
                <a:latin typeface="Times New Roman" panose="02020603050405020304" pitchFamily="18" charset="0"/>
                <a:cs typeface="Times New Roman" panose="02020603050405020304" pitchFamily="18" charset="0"/>
                <a:sym typeface="+mn-ea"/>
              </a:rPr>
              <a:t>referiri</a:t>
            </a:r>
            <a:r>
              <a:rPr lang="en-US" sz="2400" b="1" dirty="0">
                <a:latin typeface="Times New Roman" panose="02020603050405020304" pitchFamily="18" charset="0"/>
                <a:cs typeface="Times New Roman" panose="02020603050405020304" pitchFamily="18" charset="0"/>
                <a:sym typeface="+mn-ea"/>
              </a:rPr>
              <a:t> </a:t>
            </a:r>
            <a:r>
              <a:rPr lang="en-US" sz="2400" b="1" dirty="0" err="1">
                <a:latin typeface="Times New Roman" panose="02020603050405020304" pitchFamily="18" charset="0"/>
                <a:cs typeface="Times New Roman" panose="02020603050405020304" pitchFamily="18" charset="0"/>
                <a:sym typeface="+mn-ea"/>
              </a:rPr>
              <a:t>în</a:t>
            </a:r>
            <a:r>
              <a:rPr lang="en-US" sz="2400" b="1" dirty="0">
                <a:latin typeface="Times New Roman" panose="02020603050405020304" pitchFamily="18" charset="0"/>
                <a:cs typeface="Times New Roman" panose="02020603050405020304" pitchFamily="18" charset="0"/>
                <a:sym typeface="+mn-ea"/>
              </a:rPr>
              <a:t> </a:t>
            </a:r>
            <a:r>
              <a:rPr lang="en-US" sz="2400" b="1" dirty="0" err="1">
                <a:latin typeface="Times New Roman" panose="02020603050405020304" pitchFamily="18" charset="0"/>
                <a:cs typeface="Times New Roman" panose="02020603050405020304" pitchFamily="18" charset="0"/>
                <a:sym typeface="+mn-ea"/>
              </a:rPr>
              <a:t>cadrul</a:t>
            </a:r>
            <a:r>
              <a:rPr lang="en-US" sz="2400" b="1" dirty="0">
                <a:latin typeface="Times New Roman" panose="02020603050405020304" pitchFamily="18" charset="0"/>
                <a:cs typeface="Times New Roman" panose="02020603050405020304" pitchFamily="18" charset="0"/>
                <a:sym typeface="+mn-ea"/>
              </a:rPr>
              <a:t> </a:t>
            </a:r>
            <a:r>
              <a:rPr lang="en-US" sz="2400" b="1" dirty="0" err="1">
                <a:latin typeface="Times New Roman" panose="02020603050405020304" pitchFamily="18" charset="0"/>
                <a:cs typeface="Times New Roman" panose="02020603050405020304" pitchFamily="18" charset="0"/>
                <a:sym typeface="+mn-ea"/>
              </a:rPr>
              <a:t>lecțiilor</a:t>
            </a:r>
            <a:r>
              <a:rPr lang="en-US" sz="2400" b="1" dirty="0">
                <a:latin typeface="Times New Roman" panose="02020603050405020304" pitchFamily="18" charset="0"/>
                <a:cs typeface="Times New Roman" panose="02020603050405020304" pitchFamily="18" charset="0"/>
                <a:sym typeface="+mn-ea"/>
              </a:rPr>
              <a:t> la </a:t>
            </a:r>
            <a:r>
              <a:rPr lang="en-US" sz="2400" b="1" dirty="0" err="1">
                <a:latin typeface="Times New Roman" panose="02020603050405020304" pitchFamily="18" charset="0"/>
                <a:cs typeface="Times New Roman" panose="02020603050405020304" pitchFamily="18" charset="0"/>
                <a:sym typeface="+mn-ea"/>
              </a:rPr>
              <a:t>platformele</a:t>
            </a:r>
            <a:r>
              <a:rPr lang="en-US" sz="2400" b="1" dirty="0">
                <a:latin typeface="Times New Roman" panose="02020603050405020304" pitchFamily="18" charset="0"/>
                <a:cs typeface="Times New Roman" panose="02020603050405020304" pitchFamily="18" charset="0"/>
                <a:sym typeface="+mn-ea"/>
              </a:rPr>
              <a:t> </a:t>
            </a:r>
            <a:r>
              <a:rPr lang="en-US" sz="2400" b="1" dirty="0" err="1">
                <a:latin typeface="Times New Roman" panose="02020603050405020304" pitchFamily="18" charset="0"/>
                <a:cs typeface="Times New Roman" panose="02020603050405020304" pitchFamily="18" charset="0"/>
                <a:sym typeface="+mn-ea"/>
              </a:rPr>
              <a:t>educaționale</a:t>
            </a:r>
            <a:r>
              <a:rPr lang="en-US" sz="2400" b="1" dirty="0">
                <a:latin typeface="Times New Roman" panose="02020603050405020304" pitchFamily="18" charset="0"/>
                <a:cs typeface="Times New Roman" panose="02020603050405020304" pitchFamily="18" charset="0"/>
                <a:sym typeface="+mn-ea"/>
              </a:rPr>
              <a:t> (de ex. </a:t>
            </a:r>
            <a:r>
              <a:rPr lang="en-US" sz="2400" b="1" dirty="0" err="1">
                <a:latin typeface="Times New Roman" panose="02020603050405020304" pitchFamily="18" charset="0"/>
                <a:cs typeface="Times New Roman" panose="02020603050405020304" pitchFamily="18" charset="0"/>
                <a:sym typeface="+mn-ea"/>
              </a:rPr>
              <a:t>EduCred</a:t>
            </a:r>
            <a:r>
              <a:rPr lang="en-US" sz="2400" b="1" dirty="0">
                <a:latin typeface="Times New Roman" panose="02020603050405020304" pitchFamily="18" charset="0"/>
                <a:cs typeface="Times New Roman" panose="02020603050405020304" pitchFamily="18" charset="0"/>
                <a:sym typeface="+mn-ea"/>
              </a:rPr>
              <a:t> </a:t>
            </a:r>
            <a:r>
              <a:rPr lang="en-US" sz="2400" b="1" dirty="0" err="1">
                <a:latin typeface="Times New Roman" panose="02020603050405020304" pitchFamily="18" charset="0"/>
                <a:cs typeface="Times New Roman" panose="02020603050405020304" pitchFamily="18" charset="0"/>
                <a:sym typeface="+mn-ea"/>
              </a:rPr>
              <a:t>și</a:t>
            </a:r>
            <a:r>
              <a:rPr lang="en-US" sz="2400" b="1" dirty="0">
                <a:latin typeface="Times New Roman" panose="02020603050405020304" pitchFamily="18" charset="0"/>
                <a:cs typeface="Times New Roman" panose="02020603050405020304" pitchFamily="18" charset="0"/>
                <a:sym typeface="+mn-ea"/>
              </a:rPr>
              <a:t> </a:t>
            </a:r>
            <a:r>
              <a:rPr lang="en-US" sz="2400" b="1" dirty="0" err="1">
                <a:latin typeface="Times New Roman" panose="02020603050405020304" pitchFamily="18" charset="0"/>
                <a:cs typeface="Times New Roman" panose="02020603050405020304" pitchFamily="18" charset="0"/>
                <a:sym typeface="+mn-ea"/>
              </a:rPr>
              <a:t>EduLib</a:t>
            </a:r>
            <a:r>
              <a:rPr lang="en-US" sz="2400" b="1" dirty="0">
                <a:latin typeface="Times New Roman" panose="02020603050405020304" pitchFamily="18" charset="0"/>
                <a:cs typeface="Times New Roman" panose="02020603050405020304" pitchFamily="18" charset="0"/>
                <a:sym typeface="+mn-ea"/>
              </a:rPr>
              <a:t>)</a:t>
            </a:r>
          </a:p>
          <a:p>
            <a:pPr marL="0" indent="0" algn="just">
              <a:buNone/>
            </a:pPr>
            <a:r>
              <a:rPr lang="en-US" sz="2400" b="1" dirty="0">
                <a:latin typeface="Times New Roman" panose="02020603050405020304" pitchFamily="18" charset="0"/>
                <a:cs typeface="Times New Roman" panose="02020603050405020304" pitchFamily="18" charset="0"/>
                <a:sym typeface="+mn-ea"/>
              </a:rPr>
              <a:t>13. </a:t>
            </a:r>
            <a:r>
              <a:rPr lang="en-US" sz="2400" b="1" dirty="0" err="1">
                <a:latin typeface="Times New Roman" panose="02020603050405020304" pitchFamily="18" charset="0"/>
                <a:cs typeface="Times New Roman" panose="02020603050405020304" pitchFamily="18" charset="0"/>
                <a:sym typeface="+mn-ea"/>
              </a:rPr>
              <a:t>Utilizarea</a:t>
            </a:r>
            <a:r>
              <a:rPr lang="en-US" sz="2400" b="1" dirty="0">
                <a:latin typeface="Times New Roman" panose="02020603050405020304" pitchFamily="18" charset="0"/>
                <a:cs typeface="Times New Roman" panose="02020603050405020304" pitchFamily="18" charset="0"/>
                <a:sym typeface="+mn-ea"/>
              </a:rPr>
              <a:t> RED </a:t>
            </a:r>
            <a:r>
              <a:rPr lang="en-US" sz="2400" b="1" dirty="0" err="1">
                <a:latin typeface="Times New Roman" panose="02020603050405020304" pitchFamily="18" charset="0"/>
                <a:cs typeface="Times New Roman" panose="02020603050405020304" pitchFamily="18" charset="0"/>
                <a:sym typeface="+mn-ea"/>
              </a:rPr>
              <a:t>în</a:t>
            </a:r>
            <a:r>
              <a:rPr lang="en-US" sz="2400" b="1" dirty="0">
                <a:latin typeface="Times New Roman" panose="02020603050405020304" pitchFamily="18" charset="0"/>
                <a:cs typeface="Times New Roman" panose="02020603050405020304" pitchFamily="18" charset="0"/>
                <a:sym typeface="+mn-ea"/>
              </a:rPr>
              <a:t> </a:t>
            </a:r>
            <a:r>
              <a:rPr lang="en-US" sz="2400" b="1" dirty="0" err="1">
                <a:latin typeface="Times New Roman" panose="02020603050405020304" pitchFamily="18" charset="0"/>
                <a:cs typeface="Times New Roman" panose="02020603050405020304" pitchFamily="18" charset="0"/>
                <a:sym typeface="+mn-ea"/>
              </a:rPr>
              <a:t>cadrul</a:t>
            </a:r>
            <a:r>
              <a:rPr lang="en-US" sz="2400" b="1" dirty="0">
                <a:latin typeface="Times New Roman" panose="02020603050405020304" pitchFamily="18" charset="0"/>
                <a:cs typeface="Times New Roman" panose="02020603050405020304" pitchFamily="18" charset="0"/>
                <a:sym typeface="+mn-ea"/>
              </a:rPr>
              <a:t> </a:t>
            </a:r>
            <a:r>
              <a:rPr lang="en-US" sz="2400" b="1" dirty="0" err="1">
                <a:latin typeface="Times New Roman" panose="02020603050405020304" pitchFamily="18" charset="0"/>
                <a:cs typeface="Times New Roman" panose="02020603050405020304" pitchFamily="18" charset="0"/>
                <a:sym typeface="+mn-ea"/>
              </a:rPr>
              <a:t>actului</a:t>
            </a:r>
            <a:r>
              <a:rPr lang="en-US" sz="2400" b="1" dirty="0">
                <a:latin typeface="Times New Roman" panose="02020603050405020304" pitchFamily="18" charset="0"/>
                <a:cs typeface="Times New Roman" panose="02020603050405020304" pitchFamily="18" charset="0"/>
                <a:sym typeface="+mn-ea"/>
              </a:rPr>
              <a:t> de </a:t>
            </a:r>
            <a:r>
              <a:rPr lang="en-US" sz="2400" b="1" dirty="0" err="1">
                <a:latin typeface="Times New Roman" panose="02020603050405020304" pitchFamily="18" charset="0"/>
                <a:cs typeface="Times New Roman" panose="02020603050405020304" pitchFamily="18" charset="0"/>
                <a:sym typeface="+mn-ea"/>
              </a:rPr>
              <a:t>predare</a:t>
            </a:r>
            <a:r>
              <a:rPr lang="en-US" sz="2400" b="1" dirty="0">
                <a:latin typeface="Times New Roman" panose="02020603050405020304" pitchFamily="18" charset="0"/>
                <a:cs typeface="Times New Roman" panose="02020603050405020304" pitchFamily="18" charset="0"/>
                <a:sym typeface="+mn-ea"/>
              </a:rPr>
              <a:t> </a:t>
            </a:r>
            <a:r>
              <a:rPr lang="ro-RO" sz="2400" b="1" dirty="0">
                <a:solidFill>
                  <a:schemeClr val="tx1"/>
                </a:solidFill>
                <a:latin typeface="Times New Roman" panose="02020603050405020304" pitchFamily="18" charset="0"/>
                <a:cs typeface="Times New Roman" panose="02020603050405020304" pitchFamily="18" charset="0"/>
                <a:sym typeface="+mn-ea"/>
                <a:hlinkClick r:id="rId2"/>
              </a:rPr>
              <a:t>https://digital.educred.ro/</a:t>
            </a:r>
            <a:r>
              <a:rPr lang="ro-RO" sz="2400" b="1" dirty="0">
                <a:solidFill>
                  <a:schemeClr val="tx1"/>
                </a:solidFill>
                <a:latin typeface="Times New Roman" panose="02020603050405020304" pitchFamily="18" charset="0"/>
                <a:cs typeface="Times New Roman" panose="02020603050405020304" pitchFamily="18" charset="0"/>
                <a:sym typeface="+mn-ea"/>
              </a:rPr>
              <a:t>;</a:t>
            </a:r>
            <a:endParaRPr lang="en-US" sz="2400" b="1" dirty="0">
              <a:latin typeface="Times New Roman" panose="02020603050405020304" pitchFamily="18" charset="0"/>
              <a:cs typeface="Times New Roman" panose="02020603050405020304" pitchFamily="18" charset="0"/>
              <a:sym typeface="+mn-ea"/>
            </a:endParaRPr>
          </a:p>
          <a:p>
            <a:pPr marL="0" indent="0" algn="just">
              <a:buNone/>
            </a:pPr>
            <a:endParaRPr lang="en-US" sz="2400" dirty="0">
              <a:latin typeface="Times New Roman" panose="02020603050405020304" pitchFamily="18" charset="0"/>
              <a:cs typeface="Times New Roman" panose="02020603050405020304" pitchFamily="18" charset="0"/>
              <a:sym typeface="+mn-ea"/>
            </a:endParaRPr>
          </a:p>
          <a:p>
            <a:pPr marL="0" indent="0" algn="just">
              <a:buNone/>
            </a:pPr>
            <a:endParaRPr lang="en-US" sz="2400" b="1" dirty="0">
              <a:solidFill>
                <a:schemeClr val="tx1"/>
              </a:solidFill>
              <a:latin typeface="Times New Roman" panose="02020603050405020304" pitchFamily="18" charset="0"/>
              <a:cs typeface="Times New Roman" panose="02020603050405020304" pitchFamily="18" charset="0"/>
              <a:sym typeface="+mn-ea"/>
            </a:endParaRPr>
          </a:p>
          <a:p>
            <a:pPr marL="0" indent="0" algn="just">
              <a:buNone/>
            </a:pPr>
            <a:endParaRPr lang="ro-RO" alt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2573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E9A3C-4EE4-4DE1-B919-54E07DD64E0B}"/>
              </a:ext>
            </a:extLst>
          </p:cNvPr>
          <p:cNvSpPr>
            <a:spLocks noGrp="1"/>
          </p:cNvSpPr>
          <p:nvPr>
            <p:ph type="title"/>
          </p:nvPr>
        </p:nvSpPr>
        <p:spPr/>
        <p:txBody>
          <a:bodyPr/>
          <a:lstStyle/>
          <a:p>
            <a:r>
              <a:rPr lang="ro-RO" sz="4400" dirty="0">
                <a:effectLst/>
                <a:latin typeface="Times New Roman" panose="02020603050405020304" pitchFamily="18" charset="0"/>
                <a:ea typeface="SimSun" panose="02010600030101010101" pitchFamily="2" charset="-122"/>
              </a:rPr>
              <a:t>Analiza activității în anul școlar 202</a:t>
            </a:r>
            <a:r>
              <a:rPr lang="en-US" sz="4400" dirty="0">
                <a:effectLst/>
                <a:latin typeface="Times New Roman" panose="02020603050405020304" pitchFamily="18" charset="0"/>
                <a:ea typeface="SimSun" panose="02010600030101010101" pitchFamily="2" charset="-122"/>
              </a:rPr>
              <a:t>4</a:t>
            </a:r>
            <a:r>
              <a:rPr lang="ro-RO" sz="4400" dirty="0">
                <a:effectLst/>
                <a:latin typeface="Times New Roman" panose="02020603050405020304" pitchFamily="18" charset="0"/>
                <a:ea typeface="SimSun" panose="02010600030101010101" pitchFamily="2" charset="-122"/>
              </a:rPr>
              <a:t>-202</a:t>
            </a:r>
            <a:r>
              <a:rPr lang="en-US" sz="4400" dirty="0">
                <a:effectLst/>
                <a:latin typeface="Times New Roman" panose="02020603050405020304" pitchFamily="18" charset="0"/>
                <a:ea typeface="SimSun" panose="02010600030101010101" pitchFamily="2" charset="-122"/>
              </a:rPr>
              <a:t>5</a:t>
            </a:r>
            <a:endParaRPr lang="en-US" dirty="0"/>
          </a:p>
        </p:txBody>
      </p:sp>
      <p:sp>
        <p:nvSpPr>
          <p:cNvPr id="3" name="Content Placeholder 2">
            <a:extLst>
              <a:ext uri="{FF2B5EF4-FFF2-40B4-BE49-F238E27FC236}">
                <a16:creationId xmlns:a16="http://schemas.microsoft.com/office/drawing/2014/main" id="{63D45CB2-478D-4709-9C67-F307CC1F67F5}"/>
              </a:ext>
            </a:extLst>
          </p:cNvPr>
          <p:cNvSpPr>
            <a:spLocks noGrp="1"/>
          </p:cNvSpPr>
          <p:nvPr>
            <p:ph idx="1"/>
          </p:nvPr>
        </p:nvSpPr>
        <p:spPr>
          <a:xfrm>
            <a:off x="685800" y="1905000"/>
            <a:ext cx="7772400" cy="4044280"/>
          </a:xfrm>
        </p:spPr>
        <p:txBody>
          <a:bodyPr/>
          <a:lstStyle/>
          <a:p>
            <a:pPr marL="0" indent="0">
              <a:buNone/>
            </a:pPr>
            <a:r>
              <a:rPr lang="en-US" dirty="0" err="1"/>
              <a:t>Rezultate</a:t>
            </a:r>
            <a:r>
              <a:rPr lang="en-US" dirty="0"/>
              <a:t> finale – EN – 2025, </a:t>
            </a:r>
            <a:r>
              <a:rPr lang="en-US" dirty="0" err="1"/>
              <a:t>Matematică</a:t>
            </a:r>
            <a:endParaRPr lang="en-US" dirty="0"/>
          </a:p>
          <a:p>
            <a:pPr marL="0" indent="0">
              <a:buNone/>
            </a:pPr>
            <a:r>
              <a:rPr lang="fr-FR" dirty="0" err="1"/>
              <a:t>Promovabilitate</a:t>
            </a:r>
            <a:r>
              <a:rPr lang="fr-FR" dirty="0"/>
              <a:t>: 68,91%</a:t>
            </a:r>
          </a:p>
          <a:p>
            <a:pPr marL="0" indent="0">
              <a:buNone/>
            </a:pPr>
            <a:endParaRPr lang="fr-FR" dirty="0"/>
          </a:p>
          <a:p>
            <a:pPr marL="0" indent="0">
              <a:buNone/>
            </a:pPr>
            <a:endParaRPr lang="fr-FR" sz="1800" b="1" dirty="0">
              <a:effectLst/>
              <a:latin typeface="Times New Roman" panose="02020603050405020304" pitchFamily="18" charset="0"/>
              <a:ea typeface="SimSun" panose="02010600030101010101" pitchFamily="2" charset="-122"/>
            </a:endParaRPr>
          </a:p>
          <a:p>
            <a:pPr marL="0" indent="0">
              <a:buNone/>
            </a:pPr>
            <a:endParaRPr lang="en-US" dirty="0"/>
          </a:p>
        </p:txBody>
      </p:sp>
      <p:graphicFrame>
        <p:nvGraphicFramePr>
          <p:cNvPr id="5" name="Chart 4">
            <a:extLst>
              <a:ext uri="{FF2B5EF4-FFF2-40B4-BE49-F238E27FC236}">
                <a16:creationId xmlns:a16="http://schemas.microsoft.com/office/drawing/2014/main" id="{B8931BC3-04C6-14F9-66F6-22FD850DA8CD}"/>
              </a:ext>
            </a:extLst>
          </p:cNvPr>
          <p:cNvGraphicFramePr/>
          <p:nvPr>
            <p:extLst>
              <p:ext uri="{D42A27DB-BD31-4B8C-83A1-F6EECF244321}">
                <p14:modId xmlns:p14="http://schemas.microsoft.com/office/powerpoint/2010/main" val="1846651194"/>
              </p:ext>
            </p:extLst>
          </p:nvPr>
        </p:nvGraphicFramePr>
        <p:xfrm>
          <a:off x="887532" y="2924944"/>
          <a:ext cx="6996836" cy="32778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64964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7772400" cy="4332312"/>
          </a:xfrm>
        </p:spPr>
        <p:txBody>
          <a:bodyPr/>
          <a:lstStyle/>
          <a:p>
            <a:pPr marL="0" indent="0" algn="just">
              <a:buNone/>
            </a:pPr>
            <a:r>
              <a:rPr lang="en-US" sz="2400" b="1" dirty="0">
                <a:latin typeface="Times New Roman" panose="02020603050405020304" pitchFamily="18" charset="0"/>
                <a:cs typeface="Times New Roman" panose="02020603050405020304" pitchFamily="18" charset="0"/>
                <a:sym typeface="+mn-ea"/>
              </a:rPr>
              <a:t>14. </a:t>
            </a:r>
            <a:r>
              <a:rPr lang="en-US" sz="2400" b="1" dirty="0" err="1">
                <a:latin typeface="Times New Roman" panose="02020603050405020304" pitchFamily="18" charset="0"/>
                <a:cs typeface="Times New Roman" panose="02020603050405020304" pitchFamily="18" charset="0"/>
                <a:sym typeface="+mn-ea"/>
              </a:rPr>
              <a:t>Utilizarea</a:t>
            </a:r>
            <a:r>
              <a:rPr lang="en-US" sz="2400" b="1" dirty="0">
                <a:latin typeface="Times New Roman" panose="02020603050405020304" pitchFamily="18" charset="0"/>
                <a:cs typeface="Times New Roman" panose="02020603050405020304" pitchFamily="18" charset="0"/>
                <a:sym typeface="+mn-ea"/>
              </a:rPr>
              <a:t> </a:t>
            </a:r>
            <a:r>
              <a:rPr lang="en-US" sz="2400" b="1" dirty="0" err="1">
                <a:latin typeface="Times New Roman" panose="02020603050405020304" pitchFamily="18" charset="0"/>
                <a:cs typeface="Times New Roman" panose="02020603050405020304" pitchFamily="18" charset="0"/>
                <a:sym typeface="+mn-ea"/>
              </a:rPr>
              <a:t>testelor</a:t>
            </a:r>
            <a:r>
              <a:rPr lang="en-US" sz="2400" b="1" dirty="0">
                <a:latin typeface="Times New Roman" panose="02020603050405020304" pitchFamily="18" charset="0"/>
                <a:cs typeface="Times New Roman" panose="02020603050405020304" pitchFamily="18" charset="0"/>
                <a:sym typeface="+mn-ea"/>
              </a:rPr>
              <a:t> de </a:t>
            </a:r>
            <a:r>
              <a:rPr lang="en-US" sz="2400" b="1" dirty="0" err="1">
                <a:latin typeface="Times New Roman" panose="02020603050405020304" pitchFamily="18" charset="0"/>
                <a:cs typeface="Times New Roman" panose="02020603050405020304" pitchFamily="18" charset="0"/>
                <a:sym typeface="+mn-ea"/>
              </a:rPr>
              <a:t>antrenament</a:t>
            </a:r>
            <a:r>
              <a:rPr lang="en-US" sz="2400" b="1" dirty="0">
                <a:latin typeface="Times New Roman" panose="02020603050405020304" pitchFamily="18" charset="0"/>
                <a:cs typeface="Times New Roman" panose="02020603050405020304" pitchFamily="18" charset="0"/>
                <a:sym typeface="+mn-ea"/>
              </a:rPr>
              <a:t>;</a:t>
            </a:r>
          </a:p>
          <a:p>
            <a:pPr marL="0" indent="0" algn="just">
              <a:buNone/>
            </a:pPr>
            <a:r>
              <a:rPr lang="en-US" sz="2400" b="1" dirty="0">
                <a:latin typeface="Times New Roman" panose="02020603050405020304" pitchFamily="18" charset="0"/>
                <a:cs typeface="Times New Roman" panose="02020603050405020304" pitchFamily="18" charset="0"/>
                <a:sym typeface="+mn-ea"/>
              </a:rPr>
              <a:t>15. </a:t>
            </a:r>
            <a:r>
              <a:rPr lang="en-US" sz="2400" b="1" dirty="0" err="1">
                <a:latin typeface="Times New Roman" panose="02020603050405020304" pitchFamily="18" charset="0"/>
                <a:cs typeface="Times New Roman" panose="02020603050405020304" pitchFamily="18" charset="0"/>
                <a:sym typeface="+mn-ea"/>
              </a:rPr>
              <a:t>Notarea</a:t>
            </a:r>
            <a:r>
              <a:rPr lang="en-US" sz="2400" b="1" dirty="0">
                <a:latin typeface="Times New Roman" panose="02020603050405020304" pitchFamily="18" charset="0"/>
                <a:cs typeface="Times New Roman" panose="02020603050405020304" pitchFamily="18" charset="0"/>
                <a:sym typeface="+mn-ea"/>
              </a:rPr>
              <a:t> nu </a:t>
            </a:r>
            <a:r>
              <a:rPr lang="en-US" sz="2400" b="1" dirty="0" err="1">
                <a:latin typeface="Times New Roman" panose="02020603050405020304" pitchFamily="18" charset="0"/>
                <a:cs typeface="Times New Roman" panose="02020603050405020304" pitchFamily="18" charset="0"/>
                <a:sym typeface="+mn-ea"/>
              </a:rPr>
              <a:t>doar</a:t>
            </a:r>
            <a:r>
              <a:rPr lang="en-US" sz="2400" b="1" dirty="0">
                <a:latin typeface="Times New Roman" panose="02020603050405020304" pitchFamily="18" charset="0"/>
                <a:cs typeface="Times New Roman" panose="02020603050405020304" pitchFamily="18" charset="0"/>
                <a:sym typeface="+mn-ea"/>
              </a:rPr>
              <a:t> pe </a:t>
            </a:r>
            <a:r>
              <a:rPr lang="en-US" sz="2400" b="1" dirty="0" err="1">
                <a:latin typeface="Times New Roman" panose="02020603050405020304" pitchFamily="18" charset="0"/>
                <a:cs typeface="Times New Roman" panose="02020603050405020304" pitchFamily="18" charset="0"/>
                <a:sym typeface="+mn-ea"/>
              </a:rPr>
              <a:t>lucrări</a:t>
            </a:r>
            <a:r>
              <a:rPr lang="en-US" sz="2400" b="1" dirty="0">
                <a:latin typeface="Times New Roman" panose="02020603050405020304" pitchFamily="18" charset="0"/>
                <a:cs typeface="Times New Roman" panose="02020603050405020304" pitchFamily="18" charset="0"/>
                <a:sym typeface="+mn-ea"/>
              </a:rPr>
              <a:t> </a:t>
            </a:r>
            <a:r>
              <a:rPr lang="en-US" sz="2400" b="1" dirty="0" err="1">
                <a:latin typeface="Times New Roman" panose="02020603050405020304" pitchFamily="18" charset="0"/>
                <a:cs typeface="Times New Roman" panose="02020603050405020304" pitchFamily="18" charset="0"/>
                <a:sym typeface="+mn-ea"/>
              </a:rPr>
              <a:t>scrise</a:t>
            </a:r>
            <a:r>
              <a:rPr lang="en-US" sz="2400" b="1" dirty="0">
                <a:latin typeface="Times New Roman" panose="02020603050405020304" pitchFamily="18" charset="0"/>
                <a:cs typeface="Times New Roman" panose="02020603050405020304" pitchFamily="18" charset="0"/>
                <a:sym typeface="+mn-ea"/>
              </a:rPr>
              <a:t>;</a:t>
            </a:r>
          </a:p>
          <a:p>
            <a:pPr marL="0" indent="0" algn="just">
              <a:buNone/>
            </a:pPr>
            <a:r>
              <a:rPr lang="en-US" sz="2400" b="1" dirty="0">
                <a:latin typeface="Times New Roman" panose="02020603050405020304" pitchFamily="18" charset="0"/>
                <a:cs typeface="Times New Roman" panose="02020603050405020304" pitchFamily="18" charset="0"/>
                <a:sym typeface="+mn-ea"/>
              </a:rPr>
              <a:t>16. A nu reduce </a:t>
            </a:r>
            <a:r>
              <a:rPr lang="en-US" sz="2400" b="1" dirty="0" err="1">
                <a:latin typeface="Times New Roman" panose="02020603050405020304" pitchFamily="18" charset="0"/>
                <a:cs typeface="Times New Roman" panose="02020603050405020304" pitchFamily="18" charset="0"/>
                <a:sym typeface="+mn-ea"/>
              </a:rPr>
              <a:t>totul</a:t>
            </a:r>
            <a:r>
              <a:rPr lang="en-US" sz="2400" b="1" dirty="0">
                <a:latin typeface="Times New Roman" panose="02020603050405020304" pitchFamily="18" charset="0"/>
                <a:cs typeface="Times New Roman" panose="02020603050405020304" pitchFamily="18" charset="0"/>
                <a:sym typeface="+mn-ea"/>
              </a:rPr>
              <a:t> la </a:t>
            </a:r>
            <a:r>
              <a:rPr lang="en-US" sz="2400" b="1" dirty="0" err="1">
                <a:latin typeface="Times New Roman" panose="02020603050405020304" pitchFamily="18" charset="0"/>
                <a:cs typeface="Times New Roman" panose="02020603050405020304" pitchFamily="18" charset="0"/>
                <a:sym typeface="+mn-ea"/>
              </a:rPr>
              <a:t>predarea</a:t>
            </a:r>
            <a:r>
              <a:rPr lang="en-US" sz="2400" b="1" dirty="0">
                <a:latin typeface="Times New Roman" panose="02020603050405020304" pitchFamily="18" charset="0"/>
                <a:cs typeface="Times New Roman" panose="02020603050405020304" pitchFamily="18" charset="0"/>
                <a:sym typeface="+mn-ea"/>
              </a:rPr>
              <a:t> </a:t>
            </a:r>
            <a:r>
              <a:rPr lang="en-US" sz="2400" b="1" dirty="0" err="1">
                <a:latin typeface="Times New Roman" panose="02020603050405020304" pitchFamily="18" charset="0"/>
                <a:cs typeface="Times New Roman" panose="02020603050405020304" pitchFamily="18" charset="0"/>
                <a:sym typeface="+mn-ea"/>
              </a:rPr>
              <a:t>materiei</a:t>
            </a:r>
            <a:r>
              <a:rPr lang="en-US" sz="2400" b="1" dirty="0">
                <a:latin typeface="Times New Roman" panose="02020603050405020304" pitchFamily="18" charset="0"/>
                <a:cs typeface="Times New Roman" panose="02020603050405020304" pitchFamily="18" charset="0"/>
                <a:sym typeface="+mn-ea"/>
              </a:rPr>
              <a:t> de examen.</a:t>
            </a:r>
          </a:p>
          <a:p>
            <a:pPr marL="0" indent="0" algn="just">
              <a:buNone/>
            </a:pPr>
            <a:endParaRPr lang="en-US" sz="2400" dirty="0">
              <a:latin typeface="Times New Roman" panose="02020603050405020304" pitchFamily="18" charset="0"/>
              <a:cs typeface="Times New Roman" panose="02020603050405020304" pitchFamily="18" charset="0"/>
              <a:sym typeface="+mn-ea"/>
            </a:endParaRPr>
          </a:p>
          <a:p>
            <a:pPr marL="0" indent="0" algn="just">
              <a:buNone/>
            </a:pPr>
            <a:endParaRPr lang="en-US" sz="2400" b="1" dirty="0">
              <a:solidFill>
                <a:schemeClr val="tx1"/>
              </a:solidFill>
              <a:latin typeface="Times New Roman" panose="02020603050405020304" pitchFamily="18" charset="0"/>
              <a:cs typeface="Times New Roman" panose="02020603050405020304" pitchFamily="18" charset="0"/>
              <a:sym typeface="+mn-ea"/>
            </a:endParaRPr>
          </a:p>
          <a:p>
            <a:pPr marL="0" indent="0" algn="just">
              <a:buNone/>
            </a:pPr>
            <a:endParaRPr lang="ro-RO" alt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87848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tLang="en-GB"/>
              <a:t>Obligațiile profesorului</a:t>
            </a:r>
          </a:p>
        </p:txBody>
      </p:sp>
      <p:sp>
        <p:nvSpPr>
          <p:cNvPr id="3" name="Content Placeholder 2"/>
          <p:cNvSpPr>
            <a:spLocks noGrp="1"/>
          </p:cNvSpPr>
          <p:nvPr>
            <p:ph idx="1"/>
          </p:nvPr>
        </p:nvSpPr>
        <p:spPr>
          <a:xfrm>
            <a:off x="412115" y="1775460"/>
            <a:ext cx="8336349" cy="4624070"/>
          </a:xfrm>
        </p:spPr>
        <p:txBody>
          <a:bodyPr>
            <a:normAutofit fontScale="92500" lnSpcReduction="10000"/>
          </a:bodyPr>
          <a:lstStyle/>
          <a:p>
            <a:pPr algn="just">
              <a:buFont typeface="Wingdings" panose="05000000000000000000" pitchFamily="2" charset="2"/>
              <a:buChar char="q"/>
            </a:pPr>
            <a:r>
              <a:rPr lang="ro-RO" sz="2000" b="1" dirty="0">
                <a:solidFill>
                  <a:schemeClr val="tx1"/>
                </a:solidFill>
                <a:latin typeface="Times New Roman" panose="02020603050405020304" pitchFamily="18" charset="0"/>
                <a:cs typeface="Times New Roman" panose="02020603050405020304" pitchFamily="18" charset="0"/>
                <a:sym typeface="+mn-ea"/>
              </a:rPr>
              <a:t>Proiectarea de strategii adecvate pentru diminuarea crizei de adaptare a elevilor din clasele inițiale (a V-a și a IX-a) la viața școlară cu specificități generate de pandemie;</a:t>
            </a:r>
            <a:endParaRPr lang="ro-RO" sz="20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ro-RO" sz="2000" b="1" dirty="0">
                <a:solidFill>
                  <a:schemeClr val="tx1"/>
                </a:solidFill>
                <a:latin typeface="Times New Roman" panose="02020603050405020304" pitchFamily="18" charset="0"/>
                <a:cs typeface="Times New Roman" panose="02020603050405020304" pitchFamily="18" charset="0"/>
                <a:sym typeface="+mn-ea"/>
              </a:rPr>
              <a:t>Tratarea diferențiată a elevilor, în vederea asigurării adaptării acestora la noile condiții de învățare, cu precădere a elevilor din clasele inițiale și terminale (a V-a și a IX-a, respectiv a VIII-a și a XII-a);</a:t>
            </a:r>
            <a:endParaRPr lang="ro-RO" sz="20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ro-RO" sz="2000" b="1" dirty="0">
                <a:solidFill>
                  <a:schemeClr val="tx1"/>
                </a:solidFill>
                <a:latin typeface="Times New Roman" panose="02020603050405020304" pitchFamily="18" charset="0"/>
                <a:cs typeface="Times New Roman" panose="02020603050405020304" pitchFamily="18" charset="0"/>
                <a:sym typeface="+mn-ea"/>
              </a:rPr>
              <a:t>Conceperea de activități didactice eficiente pentru a pune în relație permanentă cele trei componente ale procesului: PREDARE-ÎNVĂȚARE-EVALUARE;</a:t>
            </a:r>
            <a:endParaRPr lang="ro-RO" sz="20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ro-RO" sz="2000" b="1" dirty="0">
                <a:solidFill>
                  <a:schemeClr val="tx1"/>
                </a:solidFill>
                <a:latin typeface="Times New Roman" panose="02020603050405020304" pitchFamily="18" charset="0"/>
                <a:cs typeface="Times New Roman" panose="02020603050405020304" pitchFamily="18" charset="0"/>
                <a:sym typeface="+mn-ea"/>
              </a:rPr>
              <a:t>Proiectarea</a:t>
            </a:r>
            <a:r>
              <a:rPr lang="en-US" sz="2000" b="1" dirty="0">
                <a:solidFill>
                  <a:schemeClr val="tx1"/>
                </a:solidFill>
                <a:latin typeface="Times New Roman" panose="02020603050405020304" pitchFamily="18" charset="0"/>
                <a:cs typeface="Times New Roman" panose="02020603050405020304" pitchFamily="18" charset="0"/>
                <a:sym typeface="+mn-ea"/>
              </a:rPr>
              <a:t> (ca </a:t>
            </a:r>
            <a:r>
              <a:rPr lang="en-US" sz="2000" b="1" dirty="0" err="1">
                <a:solidFill>
                  <a:schemeClr val="tx1"/>
                </a:solidFill>
                <a:latin typeface="Times New Roman" panose="02020603050405020304" pitchFamily="18" charset="0"/>
                <a:cs typeface="Times New Roman" panose="02020603050405020304" pitchFamily="18" charset="0"/>
                <a:sym typeface="+mn-ea"/>
              </a:rPr>
              <a:t>și</a:t>
            </a:r>
            <a:r>
              <a:rPr lang="en-US" sz="2000" b="1" dirty="0">
                <a:solidFill>
                  <a:schemeClr val="tx1"/>
                </a:solidFill>
                <a:latin typeface="Times New Roman" panose="02020603050405020304" pitchFamily="18" charset="0"/>
                <a:cs typeface="Times New Roman" panose="02020603050405020304" pitchFamily="18" charset="0"/>
                <a:sym typeface="+mn-ea"/>
              </a:rPr>
              <a:t> </a:t>
            </a:r>
            <a:r>
              <a:rPr lang="en-US" sz="2000" b="1" dirty="0" err="1">
                <a:solidFill>
                  <a:schemeClr val="tx1"/>
                </a:solidFill>
                <a:latin typeface="Times New Roman" panose="02020603050405020304" pitchFamily="18" charset="0"/>
                <a:cs typeface="Times New Roman" panose="02020603050405020304" pitchFamily="18" charset="0"/>
                <a:sym typeface="+mn-ea"/>
              </a:rPr>
              <a:t>principiu</a:t>
            </a:r>
            <a:r>
              <a:rPr lang="en-US" sz="2000" b="1" dirty="0">
                <a:solidFill>
                  <a:schemeClr val="tx1"/>
                </a:solidFill>
                <a:latin typeface="Times New Roman" panose="02020603050405020304" pitchFamily="18" charset="0"/>
                <a:cs typeface="Times New Roman" panose="02020603050405020304" pitchFamily="18" charset="0"/>
                <a:sym typeface="+mn-ea"/>
              </a:rPr>
              <a:t>) a</a:t>
            </a:r>
            <a:r>
              <a:rPr lang="ro-RO" sz="2000" b="1" dirty="0">
                <a:solidFill>
                  <a:schemeClr val="tx1"/>
                </a:solidFill>
                <a:latin typeface="Times New Roman" panose="02020603050405020304" pitchFamily="18" charset="0"/>
                <a:cs typeface="Times New Roman" panose="02020603050405020304" pitchFamily="18" charset="0"/>
                <a:sym typeface="+mn-ea"/>
              </a:rPr>
              <a:t> tuturor activităților didactice în două variante de desfășurare: </a:t>
            </a:r>
            <a:r>
              <a:rPr lang="ro-RO" sz="2000" b="1" i="1" dirty="0">
                <a:solidFill>
                  <a:schemeClr val="tx1"/>
                </a:solidFill>
                <a:latin typeface="Times New Roman" panose="02020603050405020304" pitchFamily="18" charset="0"/>
                <a:cs typeface="Times New Roman" panose="02020603050405020304" pitchFamily="18" charset="0"/>
                <a:sym typeface="+mn-ea"/>
              </a:rPr>
              <a:t>in </a:t>
            </a:r>
            <a:r>
              <a:rPr lang="ro-RO" sz="2000" b="1" i="1" dirty="0" err="1">
                <a:solidFill>
                  <a:schemeClr val="tx1"/>
                </a:solidFill>
                <a:latin typeface="Times New Roman" panose="02020603050405020304" pitchFamily="18" charset="0"/>
                <a:cs typeface="Times New Roman" panose="02020603050405020304" pitchFamily="18" charset="0"/>
                <a:sym typeface="+mn-ea"/>
              </a:rPr>
              <a:t>situ</a:t>
            </a:r>
            <a:r>
              <a:rPr lang="ro-RO" sz="2000" b="1" i="1" dirty="0">
                <a:solidFill>
                  <a:schemeClr val="tx1"/>
                </a:solidFill>
                <a:latin typeface="Times New Roman" panose="02020603050405020304" pitchFamily="18" charset="0"/>
                <a:cs typeface="Times New Roman" panose="02020603050405020304" pitchFamily="18" charset="0"/>
                <a:sym typeface="+mn-ea"/>
              </a:rPr>
              <a:t> </a:t>
            </a:r>
            <a:r>
              <a:rPr lang="ro-RO" sz="2000" b="1" dirty="0">
                <a:solidFill>
                  <a:schemeClr val="tx1"/>
                </a:solidFill>
                <a:latin typeface="Times New Roman" panose="02020603050405020304" pitchFamily="18" charset="0"/>
                <a:cs typeface="Times New Roman" panose="02020603050405020304" pitchFamily="18" charset="0"/>
                <a:sym typeface="+mn-ea"/>
              </a:rPr>
              <a:t>și </a:t>
            </a:r>
            <a:r>
              <a:rPr lang="ro-RO" sz="2000" b="1" i="1" dirty="0">
                <a:solidFill>
                  <a:schemeClr val="tx1"/>
                </a:solidFill>
                <a:latin typeface="Times New Roman" panose="02020603050405020304" pitchFamily="18" charset="0"/>
                <a:cs typeface="Times New Roman" panose="02020603050405020304" pitchFamily="18" charset="0"/>
                <a:sym typeface="+mn-ea"/>
              </a:rPr>
              <a:t>online, </a:t>
            </a:r>
            <a:r>
              <a:rPr lang="ro-RO" sz="2000" b="1" dirty="0">
                <a:solidFill>
                  <a:schemeClr val="tx1"/>
                </a:solidFill>
                <a:latin typeface="Times New Roman" panose="02020603050405020304" pitchFamily="18" charset="0"/>
                <a:cs typeface="Times New Roman" panose="02020603050405020304" pitchFamily="18" charset="0"/>
                <a:sym typeface="+mn-ea"/>
              </a:rPr>
              <a:t>pentru ca, în funcție de situația sanitară din școală/localitate, profesorul să poată desfășura logic procesul de predare-învățare-evaluare;</a:t>
            </a:r>
            <a:endParaRPr lang="ro-RO" sz="20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451" y="2237740"/>
            <a:ext cx="8178998" cy="3888105"/>
          </a:xfrm>
        </p:spPr>
        <p:txBody>
          <a:bodyPr/>
          <a:lstStyle/>
          <a:p>
            <a:pPr algn="just">
              <a:buFont typeface="Wingdings" panose="05000000000000000000" pitchFamily="2" charset="2"/>
              <a:buChar char="q"/>
            </a:pPr>
            <a:r>
              <a:rPr lang="ro-RO" sz="2000" b="1" dirty="0">
                <a:solidFill>
                  <a:schemeClr val="tx1"/>
                </a:solidFill>
                <a:latin typeface="Times New Roman" panose="02020603050405020304" pitchFamily="18" charset="0"/>
                <a:cs typeface="Times New Roman" panose="02020603050405020304" pitchFamily="18" charset="0"/>
                <a:sym typeface="+mn-ea"/>
              </a:rPr>
              <a:t>Parcurgerea cu atenție și în mod critic a REPERELOR METODOLOGICE</a:t>
            </a:r>
            <a:r>
              <a:rPr lang="en-US" sz="2000" b="1" dirty="0">
                <a:solidFill>
                  <a:schemeClr val="tx1"/>
                </a:solidFill>
                <a:latin typeface="Times New Roman" panose="02020603050405020304" pitchFamily="18" charset="0"/>
                <a:cs typeface="Times New Roman" panose="02020603050405020304" pitchFamily="18" charset="0"/>
                <a:sym typeface="+mn-ea"/>
              </a:rPr>
              <a:t> (de </a:t>
            </a:r>
            <a:r>
              <a:rPr lang="en-US" sz="2000" b="1" dirty="0" err="1">
                <a:solidFill>
                  <a:schemeClr val="tx1"/>
                </a:solidFill>
                <a:latin typeface="Times New Roman" panose="02020603050405020304" pitchFamily="18" charset="0"/>
                <a:cs typeface="Times New Roman" panose="02020603050405020304" pitchFamily="18" charset="0"/>
                <a:sym typeface="+mn-ea"/>
              </a:rPr>
              <a:t>clasa</a:t>
            </a:r>
            <a:r>
              <a:rPr lang="en-US" sz="2000" b="1" dirty="0">
                <a:solidFill>
                  <a:schemeClr val="tx1"/>
                </a:solidFill>
                <a:latin typeface="Times New Roman" panose="02020603050405020304" pitchFamily="18" charset="0"/>
                <a:cs typeface="Times New Roman" panose="02020603050405020304" pitchFamily="18" charset="0"/>
                <a:sym typeface="+mn-ea"/>
              </a:rPr>
              <a:t> a IX-a, a X-a, a XI-a </a:t>
            </a:r>
            <a:r>
              <a:rPr lang="en-US" sz="2000" b="1" dirty="0" err="1">
                <a:solidFill>
                  <a:schemeClr val="tx1"/>
                </a:solidFill>
                <a:latin typeface="Times New Roman" panose="02020603050405020304" pitchFamily="18" charset="0"/>
                <a:cs typeface="Times New Roman" panose="02020603050405020304" pitchFamily="18" charset="0"/>
                <a:sym typeface="+mn-ea"/>
              </a:rPr>
              <a:t>și</a:t>
            </a:r>
            <a:r>
              <a:rPr lang="en-US" sz="2000" b="1" dirty="0">
                <a:solidFill>
                  <a:schemeClr val="tx1"/>
                </a:solidFill>
                <a:latin typeface="Times New Roman" panose="02020603050405020304" pitchFamily="18" charset="0"/>
                <a:cs typeface="Times New Roman" panose="02020603050405020304" pitchFamily="18" charset="0"/>
                <a:sym typeface="+mn-ea"/>
              </a:rPr>
              <a:t> a XII-a)</a:t>
            </a:r>
            <a:r>
              <a:rPr lang="ro-RO" sz="2000" b="1" dirty="0">
                <a:solidFill>
                  <a:schemeClr val="tx1"/>
                </a:solidFill>
                <a:latin typeface="Times New Roman" panose="02020603050405020304" pitchFamily="18" charset="0"/>
                <a:cs typeface="Times New Roman" panose="02020603050405020304" pitchFamily="18" charset="0"/>
                <a:sym typeface="+mn-ea"/>
              </a:rPr>
              <a:t>;</a:t>
            </a:r>
            <a:endParaRPr lang="en-US" sz="2000" b="1" dirty="0">
              <a:solidFill>
                <a:schemeClr val="tx1"/>
              </a:solidFill>
              <a:latin typeface="Times New Roman" panose="02020603050405020304" pitchFamily="18" charset="0"/>
              <a:cs typeface="Times New Roman" panose="02020603050405020304" pitchFamily="18" charset="0"/>
              <a:sym typeface="+mn-ea"/>
            </a:endParaRPr>
          </a:p>
          <a:p>
            <a:pPr algn="just">
              <a:buFont typeface="Wingdings" panose="05000000000000000000" pitchFamily="2" charset="2"/>
              <a:buChar char="q"/>
            </a:pPr>
            <a:r>
              <a:rPr lang="ro-RO" sz="2000" b="1" dirty="0">
                <a:solidFill>
                  <a:schemeClr val="tx1"/>
                </a:solidFill>
                <a:latin typeface="Times New Roman" panose="02020603050405020304" pitchFamily="18" charset="0"/>
                <a:cs typeface="Times New Roman" panose="02020603050405020304" pitchFamily="18" charset="0"/>
                <a:sym typeface="+mn-ea"/>
              </a:rPr>
              <a:t>Asigurarea unui proces didactic flexibil, adaptabil, astfel încât în contextul pandemiei, învățarea </a:t>
            </a:r>
            <a:r>
              <a:rPr lang="ro-RO" sz="2000" b="1" i="1" dirty="0">
                <a:solidFill>
                  <a:schemeClr val="tx1"/>
                </a:solidFill>
                <a:latin typeface="Times New Roman" panose="02020603050405020304" pitchFamily="18" charset="0"/>
                <a:cs typeface="Times New Roman" panose="02020603050405020304" pitchFamily="18" charset="0"/>
                <a:sym typeface="+mn-ea"/>
              </a:rPr>
              <a:t>face to face </a:t>
            </a:r>
            <a:r>
              <a:rPr lang="ro-RO" sz="2000" b="1" dirty="0">
                <a:solidFill>
                  <a:schemeClr val="tx1"/>
                </a:solidFill>
                <a:latin typeface="Times New Roman" panose="02020603050405020304" pitchFamily="18" charset="0"/>
                <a:cs typeface="Times New Roman" panose="02020603050405020304" pitchFamily="18" charset="0"/>
                <a:sym typeface="+mn-ea"/>
              </a:rPr>
              <a:t>și învățarea </a:t>
            </a:r>
            <a:r>
              <a:rPr lang="ro-RO" sz="2000" b="1" i="1" dirty="0">
                <a:solidFill>
                  <a:schemeClr val="tx1"/>
                </a:solidFill>
                <a:latin typeface="Times New Roman" panose="02020603050405020304" pitchFamily="18" charset="0"/>
                <a:cs typeface="Times New Roman" panose="02020603050405020304" pitchFamily="18" charset="0"/>
                <a:sym typeface="+mn-ea"/>
              </a:rPr>
              <a:t>online</a:t>
            </a:r>
            <a:r>
              <a:rPr lang="ro-RO" sz="2000" b="1" dirty="0">
                <a:solidFill>
                  <a:schemeClr val="tx1"/>
                </a:solidFill>
                <a:latin typeface="Times New Roman" panose="02020603050405020304" pitchFamily="18" charset="0"/>
                <a:cs typeface="Times New Roman" panose="02020603050405020304" pitchFamily="18" charset="0"/>
                <a:sym typeface="+mn-ea"/>
              </a:rPr>
              <a:t> să fie resimțite de către elevi ca fiind complementare;</a:t>
            </a:r>
            <a:endParaRPr lang="ro-RO" sz="20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ro-RO" sz="2000" b="1" dirty="0">
                <a:solidFill>
                  <a:schemeClr val="tx1"/>
                </a:solidFill>
                <a:latin typeface="Times New Roman" panose="02020603050405020304" pitchFamily="18" charset="0"/>
                <a:cs typeface="Times New Roman" panose="02020603050405020304" pitchFamily="18" charset="0"/>
                <a:sym typeface="+mn-ea"/>
              </a:rPr>
              <a:t>Urmărirea progresiei competențelor astfel încât metoda pașilor mărunți, dar siguri să funcționeze pentru formarea corectă a profilului absolventului</a:t>
            </a:r>
            <a:r>
              <a:rPr lang="en-US" sz="2000" b="1" dirty="0">
                <a:solidFill>
                  <a:schemeClr val="tx1"/>
                </a:solidFill>
                <a:latin typeface="Times New Roman" panose="02020603050405020304" pitchFamily="18" charset="0"/>
                <a:cs typeface="Times New Roman" panose="02020603050405020304" pitchFamily="18" charset="0"/>
                <a:sym typeface="+mn-ea"/>
              </a:rPr>
              <a:t>.</a:t>
            </a:r>
            <a:endParaRPr lang="ro-RO" sz="2000" b="1" dirty="0">
              <a:solidFill>
                <a:schemeClr val="tx1"/>
              </a:solidFill>
              <a:latin typeface="Times New Roman" panose="02020603050405020304" pitchFamily="18" charset="0"/>
              <a:cs typeface="Times New Roman" panose="02020603050405020304" pitchFamily="18" charset="0"/>
            </a:endParaRPr>
          </a:p>
          <a:p>
            <a:pPr marL="0" indent="0" algn="just">
              <a:buFont typeface="Wingdings" panose="05000000000000000000" pitchFamily="2" charset="2"/>
              <a:buNone/>
            </a:pPr>
            <a:endParaRPr lang="ro-RO" altLang="en-US" sz="1600" b="1"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2800" b="1" dirty="0">
                <a:solidFill>
                  <a:schemeClr val="tx1"/>
                </a:solidFill>
                <a:latin typeface="Times New Roman" panose="02020603050405020304" pitchFamily="18" charset="0"/>
                <a:cs typeface="Times New Roman" panose="02020603050405020304" pitchFamily="18" charset="0"/>
                <a:sym typeface="+mn-ea"/>
              </a:rPr>
              <a:t>Repere metodologice </a:t>
            </a:r>
            <a:r>
              <a:rPr lang="en-US" sz="2800" b="1" dirty="0" err="1">
                <a:solidFill>
                  <a:schemeClr val="tx1"/>
                </a:solidFill>
                <a:latin typeface="Times New Roman" panose="02020603050405020304" pitchFamily="18" charset="0"/>
                <a:cs typeface="Times New Roman" panose="02020603050405020304" pitchFamily="18" charset="0"/>
                <a:sym typeface="+mn-ea"/>
              </a:rPr>
              <a:t>pentru</a:t>
            </a:r>
            <a:r>
              <a:rPr lang="en-US" sz="2800" b="1" dirty="0">
                <a:solidFill>
                  <a:schemeClr val="tx1"/>
                </a:solidFill>
                <a:latin typeface="Times New Roman" panose="02020603050405020304" pitchFamily="18" charset="0"/>
                <a:cs typeface="Times New Roman" panose="02020603050405020304" pitchFamily="18" charset="0"/>
                <a:sym typeface="+mn-ea"/>
              </a:rPr>
              <a:t> </a:t>
            </a:r>
            <a:r>
              <a:rPr lang="en-US" sz="2800" b="1" dirty="0" err="1">
                <a:solidFill>
                  <a:schemeClr val="tx1"/>
                </a:solidFill>
                <a:latin typeface="Times New Roman" panose="02020603050405020304" pitchFamily="18" charset="0"/>
                <a:cs typeface="Times New Roman" panose="02020603050405020304" pitchFamily="18" charset="0"/>
                <a:sym typeface="+mn-ea"/>
              </a:rPr>
              <a:t>ciclul</a:t>
            </a:r>
            <a:r>
              <a:rPr lang="en-US" sz="2800" b="1" dirty="0">
                <a:solidFill>
                  <a:schemeClr val="tx1"/>
                </a:solidFill>
                <a:latin typeface="Times New Roman" panose="02020603050405020304" pitchFamily="18" charset="0"/>
                <a:cs typeface="Times New Roman" panose="02020603050405020304" pitchFamily="18" charset="0"/>
                <a:sym typeface="+mn-ea"/>
              </a:rPr>
              <a:t> </a:t>
            </a:r>
            <a:r>
              <a:rPr lang="en-US" sz="2800" b="1" dirty="0" err="1">
                <a:solidFill>
                  <a:schemeClr val="tx1"/>
                </a:solidFill>
                <a:latin typeface="Times New Roman" panose="02020603050405020304" pitchFamily="18" charset="0"/>
                <a:cs typeface="Times New Roman" panose="02020603050405020304" pitchFamily="18" charset="0"/>
                <a:sym typeface="+mn-ea"/>
              </a:rPr>
              <a:t>gimnazial</a:t>
            </a:r>
            <a:r>
              <a:rPr lang="en-US" sz="2800" b="1" dirty="0">
                <a:solidFill>
                  <a:schemeClr val="tx1"/>
                </a:solidFill>
                <a:latin typeface="Times New Roman" panose="02020603050405020304" pitchFamily="18" charset="0"/>
                <a:cs typeface="Times New Roman" panose="02020603050405020304" pitchFamily="18" charset="0"/>
                <a:sym typeface="+mn-ea"/>
              </a:rPr>
              <a:t> </a:t>
            </a:r>
            <a:r>
              <a:rPr lang="en-US" sz="2800" b="1" dirty="0" err="1">
                <a:solidFill>
                  <a:schemeClr val="tx1"/>
                </a:solidFill>
                <a:latin typeface="Times New Roman" panose="02020603050405020304" pitchFamily="18" charset="0"/>
                <a:cs typeface="Times New Roman" panose="02020603050405020304" pitchFamily="18" charset="0"/>
                <a:sym typeface="+mn-ea"/>
              </a:rPr>
              <a:t>și</a:t>
            </a:r>
            <a:r>
              <a:rPr lang="en-US" sz="2800" b="1" dirty="0">
                <a:solidFill>
                  <a:schemeClr val="tx1"/>
                </a:solidFill>
                <a:latin typeface="Times New Roman" panose="02020603050405020304" pitchFamily="18" charset="0"/>
                <a:cs typeface="Times New Roman" panose="02020603050405020304" pitchFamily="18" charset="0"/>
                <a:sym typeface="+mn-ea"/>
              </a:rPr>
              <a:t> </a:t>
            </a:r>
            <a:r>
              <a:rPr lang="en-US" sz="2800" b="1" dirty="0" err="1">
                <a:solidFill>
                  <a:schemeClr val="tx1"/>
                </a:solidFill>
                <a:latin typeface="Times New Roman" panose="02020603050405020304" pitchFamily="18" charset="0"/>
                <a:cs typeface="Times New Roman" panose="02020603050405020304" pitchFamily="18" charset="0"/>
                <a:sym typeface="+mn-ea"/>
              </a:rPr>
              <a:t>liceal</a:t>
            </a:r>
            <a:endParaRPr lang="en-US" sz="2800" dirty="0"/>
          </a:p>
        </p:txBody>
      </p:sp>
      <p:sp>
        <p:nvSpPr>
          <p:cNvPr id="3" name="Content Placeholder 2"/>
          <p:cNvSpPr>
            <a:spLocks noGrp="1"/>
          </p:cNvSpPr>
          <p:nvPr>
            <p:ph idx="1"/>
          </p:nvPr>
        </p:nvSpPr>
        <p:spPr>
          <a:xfrm>
            <a:off x="685800" y="1700807"/>
            <a:ext cx="7772400" cy="4873029"/>
          </a:xfrm>
        </p:spPr>
        <p:txBody>
          <a:bodyPr>
            <a:normAutofit lnSpcReduction="10000"/>
          </a:bodyPr>
          <a:lstStyle/>
          <a:p>
            <a:pPr algn="just"/>
            <a:r>
              <a:rPr lang="ro-RO" sz="3000" dirty="0"/>
              <a:t>Identificarea competențelor care trebuie remediate în fiecare an școlar din ciclul gimnazial și cel liceal;</a:t>
            </a:r>
          </a:p>
          <a:p>
            <a:pPr algn="just"/>
            <a:r>
              <a:rPr lang="ro-RO" sz="3000" dirty="0"/>
              <a:t>Propunerea de itemi pentru evaluarea inițială (competența specifică, conținutul asociat, sarcina de evaluare, răspunsul/răspunsurile așteptate, descriptorii);</a:t>
            </a:r>
          </a:p>
          <a:p>
            <a:pPr algn="just"/>
            <a:r>
              <a:rPr lang="ro-RO" sz="3000" dirty="0"/>
              <a:t>Oferirea de sugestii/ recomandări practice de activități remediale/ de recuperare.</a:t>
            </a:r>
            <a:endParaRPr lang="en-US" sz="3000" dirty="0"/>
          </a:p>
          <a:p>
            <a:pPr marL="0" indent="0" algn="just">
              <a:buNone/>
            </a:pPr>
            <a:endParaRPr lang="it-IT" sz="1600" dirty="0"/>
          </a:p>
          <a:p>
            <a:pPr marL="0" indent="0" algn="just">
              <a:buNone/>
            </a:pPr>
            <a:endParaRPr lang="it-IT" sz="2300" dirty="0"/>
          </a:p>
          <a:p>
            <a:pPr marL="0" indent="0" algn="just">
              <a:buNone/>
            </a:pPr>
            <a:endParaRPr lang="it-IT" sz="23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02845"/>
            <a:ext cx="7429499" cy="1478570"/>
          </a:xfrm>
        </p:spPr>
        <p:txBody>
          <a:bodyPr>
            <a:normAutofit/>
          </a:bodyPr>
          <a:lstStyle/>
          <a:p>
            <a:pPr algn="ctr"/>
            <a:r>
              <a:rPr lang="en-US" sz="2600" dirty="0" err="1"/>
              <a:t>Repere</a:t>
            </a:r>
            <a:r>
              <a:rPr lang="en-US" sz="2600" dirty="0"/>
              <a:t> </a:t>
            </a:r>
            <a:r>
              <a:rPr lang="en-US" sz="2600" dirty="0" err="1"/>
              <a:t>metodologice</a:t>
            </a:r>
            <a:r>
              <a:rPr lang="en-US" sz="2600" dirty="0"/>
              <a:t> </a:t>
            </a:r>
            <a:r>
              <a:rPr lang="en-US" sz="2600" dirty="0" err="1"/>
              <a:t>pentru</a:t>
            </a:r>
            <a:r>
              <a:rPr lang="en-US" sz="2600" dirty="0"/>
              <a:t> </a:t>
            </a:r>
            <a:r>
              <a:rPr lang="en-US" sz="2600" dirty="0" err="1"/>
              <a:t>aplicarea</a:t>
            </a:r>
            <a:r>
              <a:rPr lang="en-US" sz="2600" dirty="0"/>
              <a:t> </a:t>
            </a:r>
            <a:r>
              <a:rPr lang="en-US" sz="2600" dirty="0" err="1"/>
              <a:t>curriculumului</a:t>
            </a:r>
            <a:r>
              <a:rPr lang="en-US" sz="2600" dirty="0"/>
              <a:t> la </a:t>
            </a:r>
            <a:r>
              <a:rPr lang="en-US" sz="2600" dirty="0" err="1"/>
              <a:t>clasele</a:t>
            </a:r>
            <a:r>
              <a:rPr lang="en-US" sz="2600" dirty="0"/>
              <a:t> a IX-a, a X-a, a XI-a </a:t>
            </a:r>
            <a:r>
              <a:rPr lang="en-US" sz="2600" dirty="0" err="1"/>
              <a:t>și</a:t>
            </a:r>
            <a:r>
              <a:rPr lang="en-US" sz="2600" dirty="0"/>
              <a:t> a XII-a la </a:t>
            </a:r>
            <a:r>
              <a:rPr lang="en-US" sz="2600" dirty="0" err="1"/>
              <a:t>disciplina</a:t>
            </a:r>
            <a:r>
              <a:rPr lang="en-US" sz="2600" dirty="0"/>
              <a:t> </a:t>
            </a:r>
            <a:r>
              <a:rPr lang="en-US" sz="2600" dirty="0" err="1"/>
              <a:t>matematică</a:t>
            </a:r>
            <a:endParaRPr lang="en-US" sz="2600" dirty="0"/>
          </a:p>
        </p:txBody>
      </p:sp>
      <p:sp>
        <p:nvSpPr>
          <p:cNvPr id="3" name="Content Placeholder 2"/>
          <p:cNvSpPr>
            <a:spLocks noGrp="1"/>
          </p:cNvSpPr>
          <p:nvPr>
            <p:ph idx="1"/>
          </p:nvPr>
        </p:nvSpPr>
        <p:spPr>
          <a:xfrm>
            <a:off x="685800" y="1700807"/>
            <a:ext cx="7772400" cy="4873029"/>
          </a:xfrm>
        </p:spPr>
        <p:txBody>
          <a:bodyPr>
            <a:normAutofit fontScale="92500" lnSpcReduction="10000"/>
          </a:bodyPr>
          <a:lstStyle/>
          <a:p>
            <a:pPr algn="just"/>
            <a:r>
              <a:rPr lang="en-US" sz="2400" dirty="0"/>
              <a:t>Se pot </a:t>
            </a:r>
            <a:r>
              <a:rPr lang="en-US" sz="2400" dirty="0" err="1"/>
              <a:t>descărca</a:t>
            </a:r>
            <a:r>
              <a:rPr lang="en-US" sz="2400" dirty="0"/>
              <a:t> </a:t>
            </a:r>
            <a:r>
              <a:rPr lang="en-US" sz="2400" dirty="0" err="1"/>
              <a:t>accesând</a:t>
            </a:r>
            <a:r>
              <a:rPr lang="en-US" sz="2400" dirty="0"/>
              <a:t> </a:t>
            </a:r>
            <a:r>
              <a:rPr lang="en-US" sz="2400" dirty="0" err="1"/>
              <a:t>următoarele</a:t>
            </a:r>
            <a:r>
              <a:rPr lang="en-US" sz="2400" dirty="0"/>
              <a:t> link-</a:t>
            </a:r>
            <a:r>
              <a:rPr lang="en-US" sz="2400" dirty="0" err="1"/>
              <a:t>uri</a:t>
            </a:r>
            <a:r>
              <a:rPr lang="en-US" sz="2400" dirty="0"/>
              <a:t>:</a:t>
            </a:r>
          </a:p>
          <a:p>
            <a:pPr marL="0" indent="0" algn="just">
              <a:buNone/>
            </a:pPr>
            <a:r>
              <a:rPr lang="en-US" sz="1600" dirty="0" err="1"/>
              <a:t>Clasa</a:t>
            </a:r>
            <a:r>
              <a:rPr lang="en-US" sz="1600" dirty="0"/>
              <a:t> a IX-a:</a:t>
            </a:r>
          </a:p>
          <a:p>
            <a:pPr marL="0" indent="0" algn="just">
              <a:buNone/>
            </a:pPr>
            <a:r>
              <a:rPr lang="it-IT" sz="1600" dirty="0">
                <a:hlinkClick r:id="rId2"/>
              </a:rPr>
              <a:t>https://www.edu.ro/sites/default/files/17_Repere_metodologice_matematica_0.pdf</a:t>
            </a:r>
            <a:endParaRPr lang="it-IT" sz="1600" dirty="0"/>
          </a:p>
          <a:p>
            <a:pPr marL="0" indent="0" algn="just">
              <a:buNone/>
            </a:pPr>
            <a:r>
              <a:rPr lang="it-IT" sz="1600" dirty="0"/>
              <a:t>Clasa a X-a:</a:t>
            </a:r>
          </a:p>
          <a:p>
            <a:pPr marL="0" indent="0" algn="just">
              <a:buNone/>
            </a:pPr>
            <a:r>
              <a:rPr lang="it-IT" sz="1600" dirty="0">
                <a:hlinkClick r:id="rId3"/>
              </a:rPr>
              <a:t>https://rocnee.eu/images/rocnee/fisiere/curriculum/repere%20metodologice%2022-23/REPERE_METODOLOGICE_MATEMATICA_2022_2023_2.pdf</a:t>
            </a:r>
            <a:endParaRPr lang="it-IT" sz="1600" dirty="0"/>
          </a:p>
          <a:p>
            <a:pPr marL="0" indent="0" algn="just">
              <a:buNone/>
            </a:pPr>
            <a:r>
              <a:rPr lang="it-IT" sz="1600" dirty="0"/>
              <a:t>Clasa a XI-a:</a:t>
            </a:r>
          </a:p>
          <a:p>
            <a:pPr marL="0" indent="0" algn="just">
              <a:buNone/>
            </a:pPr>
            <a:r>
              <a:rPr lang="it-IT" sz="1600" dirty="0">
                <a:hlinkClick r:id="rId4"/>
              </a:rPr>
              <a:t>https://www.edu.ro/sites/default/files/_fi%C8%99iere/Minister/2023/preuniversitar_root/repere_metodologice_XI/invatamant_liceal/REPERE_METODOLOGICE_MATEMATICA_2023-2024_CLS_XI.pdf</a:t>
            </a:r>
            <a:endParaRPr lang="it-IT" sz="1600" dirty="0"/>
          </a:p>
          <a:p>
            <a:pPr marL="0" indent="0" algn="just">
              <a:buNone/>
            </a:pPr>
            <a:r>
              <a:rPr lang="it-IT" sz="1800" b="1" dirty="0"/>
              <a:t>Clasa a XII-a:</a:t>
            </a:r>
          </a:p>
          <a:p>
            <a:pPr marL="0" indent="0" algn="just">
              <a:buNone/>
            </a:pPr>
            <a:r>
              <a:rPr lang="it-IT" sz="1800" b="1" dirty="0">
                <a:hlinkClick r:id="rId5"/>
              </a:rPr>
              <a:t>https://rocnee.eu/index.php/dcee-oriz/curriculum-oriz/repere-metodologice/repere-metodologice-2024-2025-cls-a-xii-a</a:t>
            </a:r>
            <a:endParaRPr lang="it-IT" sz="1800" b="1" dirty="0"/>
          </a:p>
          <a:p>
            <a:pPr marL="0" indent="0" algn="just">
              <a:buNone/>
            </a:pPr>
            <a:endParaRPr lang="it-IT" sz="1600" dirty="0"/>
          </a:p>
          <a:p>
            <a:pPr marL="0" indent="0" algn="just">
              <a:buNone/>
            </a:pPr>
            <a:endParaRPr lang="it-IT" sz="1600" dirty="0"/>
          </a:p>
          <a:p>
            <a:pPr marL="0" indent="0" algn="just">
              <a:buNone/>
            </a:pPr>
            <a:endParaRPr lang="it-IT" sz="1600" dirty="0"/>
          </a:p>
          <a:p>
            <a:pPr marL="0" indent="0" algn="just">
              <a:buNone/>
            </a:pPr>
            <a:endParaRPr lang="it-IT" sz="1600" dirty="0"/>
          </a:p>
          <a:p>
            <a:pPr marL="0" indent="0" algn="just">
              <a:buNone/>
            </a:pPr>
            <a:endParaRPr lang="it-IT" sz="1600" dirty="0"/>
          </a:p>
          <a:p>
            <a:pPr marL="0" indent="0" algn="just">
              <a:buNone/>
            </a:pPr>
            <a:endParaRPr lang="it-IT" sz="2300" dirty="0"/>
          </a:p>
          <a:p>
            <a:pPr marL="0" indent="0" algn="just">
              <a:buNone/>
            </a:pPr>
            <a:endParaRPr lang="it-IT" sz="2300" dirty="0"/>
          </a:p>
        </p:txBody>
      </p:sp>
    </p:spTree>
    <p:extLst>
      <p:ext uri="{BB962C8B-B14F-4D97-AF65-F5344CB8AC3E}">
        <p14:creationId xmlns:p14="http://schemas.microsoft.com/office/powerpoint/2010/main" val="21703011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31408"/>
            <a:ext cx="7429499" cy="1478570"/>
          </a:xfrm>
        </p:spPr>
        <p:txBody>
          <a:bodyPr/>
          <a:lstStyle/>
          <a:p>
            <a:r>
              <a:rPr lang="ro-RO" altLang="en-GB" dirty="0"/>
              <a:t>Consiliul Consultativ - </a:t>
            </a:r>
            <a:br>
              <a:rPr lang="ro-RO" altLang="en-GB" dirty="0"/>
            </a:br>
            <a:r>
              <a:rPr lang="ro-RO" altLang="en-GB" dirty="0"/>
              <a:t>Anul școlar 202</a:t>
            </a:r>
            <a:r>
              <a:rPr lang="en-US" altLang="en-GB" dirty="0"/>
              <a:t>5</a:t>
            </a:r>
            <a:r>
              <a:rPr lang="ro-RO" altLang="en-GB" dirty="0"/>
              <a:t>-202</a:t>
            </a:r>
            <a:r>
              <a:rPr lang="en-US" altLang="en-GB" dirty="0"/>
              <a:t>6</a:t>
            </a:r>
            <a:endParaRPr lang="ro-RO" altLang="en-GB" dirty="0"/>
          </a:p>
        </p:txBody>
      </p:sp>
      <p:sp>
        <p:nvSpPr>
          <p:cNvPr id="3" name="Content Placeholder 2"/>
          <p:cNvSpPr>
            <a:spLocks noGrp="1"/>
          </p:cNvSpPr>
          <p:nvPr>
            <p:ph idx="1"/>
          </p:nvPr>
        </p:nvSpPr>
        <p:spPr>
          <a:xfrm>
            <a:off x="937260" y="1624330"/>
            <a:ext cx="7772400" cy="5048250"/>
          </a:xfrm>
        </p:spPr>
        <p:txBody>
          <a:bodyPr>
            <a:normAutofit fontScale="85000" lnSpcReduction="10000"/>
          </a:bodyPr>
          <a:lstStyle/>
          <a:p>
            <a:r>
              <a:rPr lang="en-US" altLang="en-GB" sz="2000" b="1" dirty="0">
                <a:sym typeface="+mn-ea"/>
              </a:rPr>
              <a:t>Both Maria</a:t>
            </a:r>
            <a:r>
              <a:rPr lang="ro-RO" altLang="en-GB" sz="2000" dirty="0">
                <a:sym typeface="+mn-ea"/>
              </a:rPr>
              <a:t> - Colegiul Național „Moise Nicoară” Arad</a:t>
            </a:r>
            <a:endParaRPr lang="en-US" altLang="en-GB" sz="2000" dirty="0">
              <a:sym typeface="+mn-ea"/>
            </a:endParaRPr>
          </a:p>
          <a:p>
            <a:r>
              <a:rPr lang="en-US" altLang="en-GB" sz="2000" b="1" dirty="0" err="1">
                <a:sym typeface="+mn-ea"/>
              </a:rPr>
              <a:t>Costea</a:t>
            </a:r>
            <a:r>
              <a:rPr lang="en-US" altLang="en-GB" sz="2000" b="1" dirty="0">
                <a:sym typeface="+mn-ea"/>
              </a:rPr>
              <a:t> Angela </a:t>
            </a:r>
            <a:r>
              <a:rPr lang="ro-RO" altLang="en-GB" sz="2000" dirty="0">
                <a:sym typeface="+mn-ea"/>
              </a:rPr>
              <a:t>- Liceul Teoretic </a:t>
            </a:r>
            <a:r>
              <a:rPr lang="en-US" altLang="en-GB" sz="2000" dirty="0" err="1">
                <a:sym typeface="+mn-ea"/>
              </a:rPr>
              <a:t>Sebiș</a:t>
            </a:r>
            <a:endParaRPr lang="en-US" altLang="en-GB" sz="2000" dirty="0">
              <a:sym typeface="+mn-ea"/>
            </a:endParaRPr>
          </a:p>
          <a:p>
            <a:r>
              <a:rPr lang="en-US" altLang="en-GB" sz="2000" b="1" dirty="0" err="1">
                <a:sym typeface="+mn-ea"/>
              </a:rPr>
              <a:t>Crucean</a:t>
            </a:r>
            <a:r>
              <a:rPr lang="en-US" altLang="en-GB" sz="2000" b="1" dirty="0">
                <a:sym typeface="+mn-ea"/>
              </a:rPr>
              <a:t> Adriana </a:t>
            </a:r>
            <a:r>
              <a:rPr lang="ro-RO" altLang="en-GB" sz="2000" dirty="0">
                <a:sym typeface="+mn-ea"/>
              </a:rPr>
              <a:t>- Colegiul Național „</a:t>
            </a:r>
            <a:r>
              <a:rPr lang="en-US" altLang="en-GB" sz="2000" dirty="0" err="1">
                <a:sym typeface="+mn-ea"/>
              </a:rPr>
              <a:t>Preparandia</a:t>
            </a:r>
            <a:r>
              <a:rPr lang="en-US" altLang="en-GB" sz="2000" dirty="0">
                <a:sym typeface="+mn-ea"/>
              </a:rPr>
              <a:t> – </a:t>
            </a:r>
            <a:r>
              <a:rPr lang="en-US" altLang="en-GB" sz="2000" dirty="0" err="1">
                <a:sym typeface="+mn-ea"/>
              </a:rPr>
              <a:t>Dimitrie</a:t>
            </a:r>
            <a:r>
              <a:rPr lang="en-US" altLang="en-GB" sz="2000" dirty="0">
                <a:sym typeface="+mn-ea"/>
              </a:rPr>
              <a:t> </a:t>
            </a:r>
            <a:r>
              <a:rPr lang="en-US" altLang="en-GB" sz="2000" dirty="0" err="1">
                <a:sym typeface="+mn-ea"/>
              </a:rPr>
              <a:t>Țichindeal</a:t>
            </a:r>
            <a:r>
              <a:rPr lang="ro-RO" altLang="en-GB" sz="2000" dirty="0">
                <a:sym typeface="+mn-ea"/>
              </a:rPr>
              <a:t>” Arad</a:t>
            </a:r>
          </a:p>
          <a:p>
            <a:r>
              <a:rPr lang="en-US" altLang="en-GB" sz="2000" b="1" dirty="0" err="1">
                <a:sym typeface="+mn-ea"/>
              </a:rPr>
              <a:t>Goldiș</a:t>
            </a:r>
            <a:r>
              <a:rPr lang="en-US" altLang="en-GB" sz="2000" b="1" dirty="0">
                <a:sym typeface="+mn-ea"/>
              </a:rPr>
              <a:t> Daniela</a:t>
            </a:r>
            <a:r>
              <a:rPr lang="ro-RO" altLang="en-GB" sz="2000" dirty="0">
                <a:sym typeface="+mn-ea"/>
              </a:rPr>
              <a:t> - Școala Gimnazială „</a:t>
            </a:r>
            <a:r>
              <a:rPr lang="en-US" altLang="en-GB" sz="2000" dirty="0">
                <a:sym typeface="+mn-ea"/>
              </a:rPr>
              <a:t>Andrei </a:t>
            </a:r>
            <a:r>
              <a:rPr lang="en-US" altLang="en-GB" sz="2000" dirty="0" err="1">
                <a:sym typeface="+mn-ea"/>
              </a:rPr>
              <a:t>Șaguna</a:t>
            </a:r>
            <a:r>
              <a:rPr lang="ro-RO" altLang="en-GB" sz="2000" dirty="0">
                <a:sym typeface="+mn-ea"/>
              </a:rPr>
              <a:t>” </a:t>
            </a:r>
            <a:r>
              <a:rPr lang="en-US" altLang="en-GB" sz="2000" dirty="0">
                <a:sym typeface="+mn-ea"/>
              </a:rPr>
              <a:t>Andrei </a:t>
            </a:r>
            <a:r>
              <a:rPr lang="en-US" altLang="en-GB" sz="2000" dirty="0" err="1">
                <a:sym typeface="+mn-ea"/>
              </a:rPr>
              <a:t>Șaguna</a:t>
            </a:r>
            <a:endParaRPr lang="en-US" altLang="en-GB" sz="2000" dirty="0">
              <a:sym typeface="+mn-ea"/>
            </a:endParaRPr>
          </a:p>
          <a:p>
            <a:r>
              <a:rPr lang="en-US" altLang="en-GB" sz="2000" b="1" dirty="0">
                <a:sym typeface="+mn-ea"/>
              </a:rPr>
              <a:t>Kallos Camelia </a:t>
            </a:r>
            <a:r>
              <a:rPr lang="en-US" altLang="en-GB" sz="2000" dirty="0">
                <a:sym typeface="+mn-ea"/>
              </a:rPr>
              <a:t>– </a:t>
            </a:r>
            <a:r>
              <a:rPr lang="en-US" altLang="en-GB" sz="2000" dirty="0" err="1">
                <a:sym typeface="+mn-ea"/>
              </a:rPr>
              <a:t>Liceul</a:t>
            </a:r>
            <a:r>
              <a:rPr lang="en-US" altLang="en-GB" sz="2000" dirty="0">
                <a:sym typeface="+mn-ea"/>
              </a:rPr>
              <a:t> </a:t>
            </a:r>
            <a:r>
              <a:rPr lang="en-US" altLang="en-GB" sz="2000" dirty="0" err="1">
                <a:sym typeface="+mn-ea"/>
              </a:rPr>
              <a:t>Tehnologic</a:t>
            </a:r>
            <a:r>
              <a:rPr lang="en-US" altLang="en-GB" sz="2000" dirty="0">
                <a:sym typeface="+mn-ea"/>
              </a:rPr>
              <a:t> de </a:t>
            </a:r>
            <a:r>
              <a:rPr lang="en-US" altLang="en-GB" sz="2000" dirty="0" err="1">
                <a:sym typeface="+mn-ea"/>
              </a:rPr>
              <a:t>Științe</a:t>
            </a:r>
            <a:r>
              <a:rPr lang="en-US" altLang="en-GB" sz="2000" dirty="0">
                <a:sym typeface="+mn-ea"/>
              </a:rPr>
              <a:t> </a:t>
            </a:r>
            <a:r>
              <a:rPr lang="en-US" altLang="en-GB" sz="2000" dirty="0" err="1">
                <a:sym typeface="+mn-ea"/>
              </a:rPr>
              <a:t>Aplicate</a:t>
            </a:r>
            <a:r>
              <a:rPr lang="en-US" altLang="en-GB" sz="2000" dirty="0">
                <a:sym typeface="+mn-ea"/>
              </a:rPr>
              <a:t> Arad</a:t>
            </a:r>
          </a:p>
          <a:p>
            <a:r>
              <a:rPr lang="en-US" altLang="en-GB" sz="2000" b="1" dirty="0" err="1">
                <a:sym typeface="+mn-ea"/>
              </a:rPr>
              <a:t>Milaș</a:t>
            </a:r>
            <a:r>
              <a:rPr lang="en-US" altLang="en-GB" sz="2000" b="1" dirty="0">
                <a:sym typeface="+mn-ea"/>
              </a:rPr>
              <a:t> </a:t>
            </a:r>
            <a:r>
              <a:rPr lang="en-US" altLang="en-GB" sz="2000" b="1" dirty="0" err="1">
                <a:sym typeface="+mn-ea"/>
              </a:rPr>
              <a:t>Florica</a:t>
            </a:r>
            <a:r>
              <a:rPr lang="en-US" altLang="en-GB" sz="2000" b="1" dirty="0">
                <a:sym typeface="+mn-ea"/>
              </a:rPr>
              <a:t> -</a:t>
            </a:r>
            <a:r>
              <a:rPr lang="ro-RO" altLang="en-GB" sz="2000" dirty="0">
                <a:sym typeface="+mn-ea"/>
              </a:rPr>
              <a:t> </a:t>
            </a:r>
            <a:r>
              <a:rPr lang="en-US" altLang="en-GB" sz="2000" dirty="0" err="1">
                <a:sym typeface="+mn-ea"/>
              </a:rPr>
              <a:t>Școala</a:t>
            </a:r>
            <a:r>
              <a:rPr lang="en-US" altLang="en-GB" sz="2000" dirty="0">
                <a:sym typeface="+mn-ea"/>
              </a:rPr>
              <a:t> </a:t>
            </a:r>
            <a:r>
              <a:rPr lang="en-US" altLang="en-GB" sz="2000" dirty="0" err="1">
                <a:sym typeface="+mn-ea"/>
              </a:rPr>
              <a:t>Gimnazială</a:t>
            </a:r>
            <a:r>
              <a:rPr lang="en-US" altLang="en-GB" sz="2000" dirty="0">
                <a:sym typeface="+mn-ea"/>
              </a:rPr>
              <a:t> </a:t>
            </a:r>
            <a:r>
              <a:rPr lang="ro-RO" altLang="en-GB" sz="2000" dirty="0">
                <a:sym typeface="+mn-ea"/>
              </a:rPr>
              <a:t>„</a:t>
            </a:r>
            <a:r>
              <a:rPr lang="en-US" altLang="en-GB" sz="2000" dirty="0">
                <a:sym typeface="+mn-ea"/>
              </a:rPr>
              <a:t>Aurel Vlaicu</a:t>
            </a:r>
            <a:r>
              <a:rPr lang="ro-RO" altLang="en-GB" sz="2000" dirty="0">
                <a:sym typeface="+mn-ea"/>
              </a:rPr>
              <a:t>”</a:t>
            </a:r>
            <a:r>
              <a:rPr lang="en-US" altLang="en-GB" sz="2000" dirty="0">
                <a:sym typeface="+mn-ea"/>
              </a:rPr>
              <a:t> Arad</a:t>
            </a:r>
            <a:endParaRPr lang="ro-RO" altLang="en-GB" sz="2000" dirty="0"/>
          </a:p>
          <a:p>
            <a:r>
              <a:rPr lang="en-US" altLang="en-GB" sz="2000" b="1" dirty="0"/>
              <a:t>Moraru Augustini</a:t>
            </a:r>
            <a:r>
              <a:rPr lang="ro-RO" altLang="en-GB" sz="2000" dirty="0"/>
              <a:t> - </a:t>
            </a:r>
            <a:r>
              <a:rPr lang="ro-RO" altLang="en-GB" sz="2000" dirty="0">
                <a:sym typeface="+mn-ea"/>
              </a:rPr>
              <a:t>Colegiul Național „Moise Nicoară” Arad</a:t>
            </a:r>
            <a:endParaRPr lang="en-US" altLang="en-GB" sz="2000" dirty="0">
              <a:sym typeface="+mn-ea"/>
            </a:endParaRPr>
          </a:p>
          <a:p>
            <a:r>
              <a:rPr lang="en-US" altLang="en-GB" sz="2000" b="1" dirty="0">
                <a:sym typeface="+mn-ea"/>
              </a:rPr>
              <a:t>Nicolae Daniela </a:t>
            </a:r>
            <a:r>
              <a:rPr lang="ro-RO" altLang="en-GB" sz="2000" dirty="0">
                <a:sym typeface="+mn-ea"/>
              </a:rPr>
              <a:t>- Liceul „</a:t>
            </a:r>
            <a:r>
              <a:rPr lang="en-US" altLang="en-GB" sz="2000" dirty="0" err="1">
                <a:sym typeface="+mn-ea"/>
              </a:rPr>
              <a:t>Atanasie</a:t>
            </a:r>
            <a:r>
              <a:rPr lang="en-US" altLang="en-GB" sz="2000" dirty="0">
                <a:sym typeface="+mn-ea"/>
              </a:rPr>
              <a:t> </a:t>
            </a:r>
            <a:r>
              <a:rPr lang="en-US" altLang="en-GB" sz="2000" dirty="0" err="1">
                <a:sym typeface="+mn-ea"/>
              </a:rPr>
              <a:t>Marienescu</a:t>
            </a:r>
            <a:r>
              <a:rPr lang="ro-RO" altLang="en-GB" sz="2000" dirty="0">
                <a:sym typeface="+mn-ea"/>
              </a:rPr>
              <a:t>” </a:t>
            </a:r>
            <a:r>
              <a:rPr lang="en-US" altLang="en-GB" sz="2000" dirty="0" err="1">
                <a:sym typeface="+mn-ea"/>
              </a:rPr>
              <a:t>Lipova</a:t>
            </a:r>
            <a:endParaRPr lang="ro-RO" altLang="en-GB" sz="2000" dirty="0">
              <a:sym typeface="+mn-ea"/>
            </a:endParaRPr>
          </a:p>
          <a:p>
            <a:r>
              <a:rPr lang="en-US" altLang="en-GB" sz="2000" b="1" dirty="0"/>
              <a:t>Pellegrini Lilla</a:t>
            </a:r>
            <a:r>
              <a:rPr lang="ro-RO" altLang="en-GB" sz="2000" dirty="0"/>
              <a:t> - Liceul </a:t>
            </a:r>
            <a:r>
              <a:rPr lang="en-US" altLang="en-GB" sz="2000" dirty="0" err="1"/>
              <a:t>Național</a:t>
            </a:r>
            <a:r>
              <a:rPr lang="en-US" altLang="en-GB" sz="2000" dirty="0"/>
              <a:t> de </a:t>
            </a:r>
            <a:r>
              <a:rPr lang="en-US" altLang="en-GB" sz="2000" dirty="0" err="1"/>
              <a:t>Informatică</a:t>
            </a:r>
            <a:r>
              <a:rPr lang="en-US" altLang="en-GB" sz="2000" dirty="0"/>
              <a:t> Arad</a:t>
            </a:r>
          </a:p>
          <a:p>
            <a:r>
              <a:rPr lang="en-US" altLang="en-GB" sz="2000" b="1" dirty="0"/>
              <a:t>Popescu Gabriela </a:t>
            </a:r>
            <a:r>
              <a:rPr lang="en-US" altLang="en-GB" sz="2000" dirty="0"/>
              <a:t>– </a:t>
            </a:r>
            <a:r>
              <a:rPr lang="en-US" altLang="en-GB" sz="2000" dirty="0" err="1"/>
              <a:t>Liceul</a:t>
            </a:r>
            <a:r>
              <a:rPr lang="en-US" altLang="en-GB" sz="2000" dirty="0"/>
              <a:t> </a:t>
            </a:r>
            <a:r>
              <a:rPr lang="en-US" altLang="en-GB" sz="2000" dirty="0" err="1"/>
              <a:t>Tehnologic</a:t>
            </a:r>
            <a:r>
              <a:rPr lang="en-US" altLang="en-GB" sz="2000" dirty="0"/>
              <a:t> ”Ion Creangă” </a:t>
            </a:r>
            <a:r>
              <a:rPr lang="en-US" altLang="en-GB" sz="2000" dirty="0" err="1"/>
              <a:t>Curtici</a:t>
            </a:r>
            <a:endParaRPr lang="ro-RO" altLang="en-GB" sz="2000" dirty="0"/>
          </a:p>
          <a:p>
            <a:r>
              <a:rPr lang="en-US" altLang="en-GB" sz="2000" b="1" dirty="0">
                <a:sym typeface="+mn-ea"/>
              </a:rPr>
              <a:t>Romanov Cristian</a:t>
            </a:r>
            <a:r>
              <a:rPr lang="ro-RO" altLang="en-GB" sz="2000" dirty="0">
                <a:sym typeface="+mn-ea"/>
              </a:rPr>
              <a:t> - </a:t>
            </a:r>
            <a:r>
              <a:rPr lang="en-US" altLang="en-GB" sz="2000" dirty="0" err="1">
                <a:sym typeface="+mn-ea"/>
              </a:rPr>
              <a:t>Școala</a:t>
            </a:r>
            <a:r>
              <a:rPr lang="en-US" altLang="en-GB" sz="2000" dirty="0">
                <a:sym typeface="+mn-ea"/>
              </a:rPr>
              <a:t> </a:t>
            </a:r>
            <a:r>
              <a:rPr lang="en-US" altLang="en-GB" sz="2000" dirty="0" err="1">
                <a:sym typeface="+mn-ea"/>
              </a:rPr>
              <a:t>Gimnazială</a:t>
            </a:r>
            <a:r>
              <a:rPr lang="en-US" altLang="en-GB" sz="2000" dirty="0">
                <a:sym typeface="+mn-ea"/>
              </a:rPr>
              <a:t> </a:t>
            </a:r>
            <a:r>
              <a:rPr lang="ro-RO" altLang="en-GB" sz="2000" dirty="0">
                <a:sym typeface="+mn-ea"/>
              </a:rPr>
              <a:t>„</a:t>
            </a:r>
            <a:r>
              <a:rPr lang="en-US" altLang="en-GB" sz="2000" dirty="0">
                <a:sym typeface="+mn-ea"/>
              </a:rPr>
              <a:t>Caius </a:t>
            </a:r>
            <a:r>
              <a:rPr lang="en-US" altLang="en-GB" sz="2000" dirty="0" err="1">
                <a:sym typeface="+mn-ea"/>
              </a:rPr>
              <a:t>Iacob</a:t>
            </a:r>
            <a:r>
              <a:rPr lang="ro-RO" altLang="en-GB" sz="2000" dirty="0">
                <a:sym typeface="+mn-ea"/>
              </a:rPr>
              <a:t>”</a:t>
            </a:r>
            <a:r>
              <a:rPr lang="en-US" altLang="en-GB" sz="2000" dirty="0">
                <a:sym typeface="+mn-ea"/>
              </a:rPr>
              <a:t> Arad</a:t>
            </a:r>
            <a:endParaRPr lang="ro-RO" altLang="en-GB" sz="2000" dirty="0">
              <a:sym typeface="+mn-ea"/>
            </a:endParaRPr>
          </a:p>
          <a:p>
            <a:r>
              <a:rPr lang="en-US" altLang="en-GB" sz="2000" b="1" dirty="0">
                <a:sym typeface="+mn-ea"/>
              </a:rPr>
              <a:t>Tudoran Ramona </a:t>
            </a:r>
            <a:r>
              <a:rPr lang="ro-RO" altLang="en-GB" sz="2000" dirty="0">
                <a:sym typeface="+mn-ea"/>
              </a:rPr>
              <a:t>- Colegiul Național „</a:t>
            </a:r>
            <a:r>
              <a:rPr lang="en-US" altLang="en-GB" sz="2000" dirty="0" err="1">
                <a:sym typeface="+mn-ea"/>
              </a:rPr>
              <a:t>Vasile</a:t>
            </a:r>
            <a:r>
              <a:rPr lang="en-US" altLang="en-GB" sz="2000" dirty="0">
                <a:sym typeface="+mn-ea"/>
              </a:rPr>
              <a:t> </a:t>
            </a:r>
            <a:r>
              <a:rPr lang="en-US" altLang="en-GB" sz="2000" dirty="0" err="1">
                <a:sym typeface="+mn-ea"/>
              </a:rPr>
              <a:t>Goldiș</a:t>
            </a:r>
            <a:r>
              <a:rPr lang="ro-RO" altLang="en-GB" sz="2000" dirty="0">
                <a:sym typeface="+mn-ea"/>
              </a:rPr>
              <a:t>” Arad </a:t>
            </a:r>
            <a:endParaRPr lang="en-US" altLang="en-GB" sz="2000" dirty="0">
              <a:sym typeface="+mn-ea"/>
            </a:endParaRPr>
          </a:p>
          <a:p>
            <a:endParaRPr lang="en-US" altLang="en-GB" sz="2000" dirty="0">
              <a:sym typeface="+mn-ea"/>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tLang="en-GB" dirty="0"/>
              <a:t>Cercuri pedagogice</a:t>
            </a:r>
            <a:r>
              <a:rPr lang="en-US" altLang="en-GB" dirty="0"/>
              <a:t> 2025-2026</a:t>
            </a:r>
            <a:r>
              <a:rPr lang="ro-RO" altLang="en-GB" dirty="0"/>
              <a:t> </a:t>
            </a:r>
          </a:p>
        </p:txBody>
      </p:sp>
      <p:sp>
        <p:nvSpPr>
          <p:cNvPr id="3" name="Content Placeholder 2"/>
          <p:cNvSpPr>
            <a:spLocks noGrp="1"/>
          </p:cNvSpPr>
          <p:nvPr>
            <p:ph idx="1"/>
          </p:nvPr>
        </p:nvSpPr>
        <p:spPr>
          <a:xfrm>
            <a:off x="179387" y="1916832"/>
            <a:ext cx="8785225" cy="4191000"/>
          </a:xfrm>
        </p:spPr>
        <p:txBody>
          <a:bodyPr>
            <a:normAutofit/>
          </a:bodyPr>
          <a:lstStyle/>
          <a:p>
            <a:pPr algn="just"/>
            <a:r>
              <a:rPr lang="en-US" altLang="en-GB" sz="2200" dirty="0"/>
              <a:t>Arad 1 </a:t>
            </a:r>
            <a:r>
              <a:rPr lang="ro-RO" altLang="en-GB" sz="2200" dirty="0"/>
              <a:t>– </a:t>
            </a:r>
            <a:r>
              <a:rPr lang="en-US" altLang="en-GB" sz="2200" b="1" dirty="0"/>
              <a:t>Both Maria, </a:t>
            </a:r>
            <a:r>
              <a:rPr lang="ro-RO" altLang="en-GB" sz="2200" dirty="0">
                <a:sym typeface="+mn-ea"/>
              </a:rPr>
              <a:t>Colegiul Național „Moise Nicoară” Arad </a:t>
            </a:r>
            <a:endParaRPr lang="en-US" altLang="en-GB" sz="2200" dirty="0">
              <a:sym typeface="+mn-ea"/>
            </a:endParaRPr>
          </a:p>
          <a:p>
            <a:pPr algn="just"/>
            <a:r>
              <a:rPr lang="en-US" altLang="en-GB" sz="2200" dirty="0"/>
              <a:t>Arad 2 </a:t>
            </a:r>
            <a:r>
              <a:rPr lang="ro-RO" altLang="en-GB" sz="2200" dirty="0"/>
              <a:t>– </a:t>
            </a:r>
            <a:r>
              <a:rPr lang="en-US" altLang="en-GB" sz="2200" b="1" dirty="0"/>
              <a:t>Pellegrini Lilla, </a:t>
            </a:r>
            <a:r>
              <a:rPr lang="ro-RO" altLang="en-GB" sz="2200" dirty="0">
                <a:sym typeface="+mn-ea"/>
              </a:rPr>
              <a:t>Liceul Național de Informatică Arad</a:t>
            </a:r>
            <a:endParaRPr lang="en-US" altLang="en-GB" sz="2200" dirty="0">
              <a:sym typeface="+mn-ea"/>
            </a:endParaRPr>
          </a:p>
          <a:p>
            <a:pPr algn="just"/>
            <a:r>
              <a:rPr lang="en-US" altLang="en-GB" sz="2200" dirty="0"/>
              <a:t>Arad 3 </a:t>
            </a:r>
            <a:r>
              <a:rPr lang="ro-RO" altLang="en-GB" sz="2200" dirty="0"/>
              <a:t>– </a:t>
            </a:r>
            <a:r>
              <a:rPr lang="en-US" altLang="en-GB" sz="2200" b="1" dirty="0" err="1"/>
              <a:t>Stoica</a:t>
            </a:r>
            <a:r>
              <a:rPr lang="en-US" altLang="en-GB" sz="2200" b="1" dirty="0"/>
              <a:t> </a:t>
            </a:r>
            <a:r>
              <a:rPr lang="en-US" altLang="en-GB" sz="2200" b="1" dirty="0" err="1"/>
              <a:t>Doina</a:t>
            </a:r>
            <a:r>
              <a:rPr lang="en-US" altLang="en-GB" sz="2200" b="1" dirty="0"/>
              <a:t>, </a:t>
            </a:r>
            <a:r>
              <a:rPr lang="ro-RO" altLang="en-GB" sz="2200" dirty="0">
                <a:sym typeface="+mn-ea"/>
              </a:rPr>
              <a:t>Liceul Tehnologic „</a:t>
            </a:r>
            <a:r>
              <a:rPr lang="en-US" altLang="en-GB" sz="2200" dirty="0" err="1">
                <a:sym typeface="+mn-ea"/>
              </a:rPr>
              <a:t>Francisc</a:t>
            </a:r>
            <a:r>
              <a:rPr lang="en-US" altLang="en-GB" sz="2200" dirty="0">
                <a:sym typeface="+mn-ea"/>
              </a:rPr>
              <a:t> Neuman</a:t>
            </a:r>
            <a:r>
              <a:rPr lang="ro-RO" altLang="en-GB" sz="2200" dirty="0">
                <a:sym typeface="+mn-ea"/>
              </a:rPr>
              <a:t>”</a:t>
            </a:r>
            <a:r>
              <a:rPr lang="en-US" altLang="en-GB" sz="2200" dirty="0">
                <a:sym typeface="+mn-ea"/>
              </a:rPr>
              <a:t> </a:t>
            </a:r>
            <a:r>
              <a:rPr lang="ro-RO" altLang="en-GB" sz="2200" dirty="0">
                <a:sym typeface="+mn-ea"/>
              </a:rPr>
              <a:t>Arad</a:t>
            </a:r>
            <a:endParaRPr lang="en-US" altLang="en-GB" sz="2200" dirty="0">
              <a:sym typeface="+mn-ea"/>
            </a:endParaRPr>
          </a:p>
          <a:p>
            <a:pPr algn="just"/>
            <a:r>
              <a:rPr lang="en-US" altLang="en-GB" sz="2200" dirty="0"/>
              <a:t>Arad 4 </a:t>
            </a:r>
            <a:r>
              <a:rPr lang="ro-RO" altLang="en-GB" sz="2200" dirty="0"/>
              <a:t>– </a:t>
            </a:r>
            <a:r>
              <a:rPr lang="en-US" altLang="en-GB" sz="2200" b="1" dirty="0" err="1"/>
              <a:t>Aldescu</a:t>
            </a:r>
            <a:r>
              <a:rPr lang="en-US" altLang="en-GB" sz="2200" b="1" dirty="0"/>
              <a:t> Mirela, </a:t>
            </a:r>
            <a:r>
              <a:rPr lang="ro-RO" altLang="en-GB" sz="2200" dirty="0">
                <a:sym typeface="+mn-ea"/>
              </a:rPr>
              <a:t>Colegiul Național „</a:t>
            </a:r>
            <a:r>
              <a:rPr lang="en-US" altLang="en-GB" sz="2200" dirty="0" err="1">
                <a:sym typeface="+mn-ea"/>
              </a:rPr>
              <a:t>Vasile</a:t>
            </a:r>
            <a:r>
              <a:rPr lang="en-US" altLang="en-GB" sz="2200" dirty="0">
                <a:sym typeface="+mn-ea"/>
              </a:rPr>
              <a:t> </a:t>
            </a:r>
            <a:r>
              <a:rPr lang="en-US" altLang="en-GB" sz="2200" dirty="0" err="1">
                <a:sym typeface="+mn-ea"/>
              </a:rPr>
              <a:t>Goldiș</a:t>
            </a:r>
            <a:r>
              <a:rPr lang="ro-RO" altLang="en-GB" sz="2200" dirty="0">
                <a:sym typeface="+mn-ea"/>
              </a:rPr>
              <a:t>” Arad </a:t>
            </a:r>
            <a:endParaRPr lang="en-US" altLang="en-GB" sz="2200" dirty="0">
              <a:sym typeface="+mn-ea"/>
            </a:endParaRPr>
          </a:p>
          <a:p>
            <a:pPr algn="just"/>
            <a:r>
              <a:rPr lang="ro-RO" altLang="en-GB" sz="2200" dirty="0">
                <a:sym typeface="+mn-ea"/>
              </a:rPr>
              <a:t>zona </a:t>
            </a:r>
            <a:r>
              <a:rPr lang="en-US" altLang="en-GB" sz="2200" dirty="0" err="1">
                <a:sym typeface="+mn-ea"/>
              </a:rPr>
              <a:t>Chișineu</a:t>
            </a:r>
            <a:r>
              <a:rPr lang="en-US" altLang="en-GB" sz="2200" dirty="0">
                <a:sym typeface="+mn-ea"/>
              </a:rPr>
              <a:t> </a:t>
            </a:r>
            <a:r>
              <a:rPr lang="en-US" altLang="en-GB" sz="2200" dirty="0" err="1">
                <a:sym typeface="+mn-ea"/>
              </a:rPr>
              <a:t>Criș</a:t>
            </a:r>
            <a:r>
              <a:rPr lang="ro-RO" altLang="en-GB" sz="2200" dirty="0">
                <a:sym typeface="+mn-ea"/>
              </a:rPr>
              <a:t> - </a:t>
            </a:r>
            <a:r>
              <a:rPr lang="ro-RO" altLang="en-GB" sz="2200" dirty="0"/>
              <a:t> </a:t>
            </a:r>
            <a:r>
              <a:rPr lang="en-US" altLang="en-GB" sz="2200" b="1" dirty="0" err="1">
                <a:sym typeface="+mn-ea"/>
              </a:rPr>
              <a:t>Brândaș</a:t>
            </a:r>
            <a:r>
              <a:rPr lang="en-US" altLang="en-GB" sz="2200" b="1" dirty="0">
                <a:sym typeface="+mn-ea"/>
              </a:rPr>
              <a:t> Adriana</a:t>
            </a:r>
            <a:r>
              <a:rPr lang="ro-RO" altLang="en-GB" sz="2200" dirty="0">
                <a:sym typeface="+mn-ea"/>
              </a:rPr>
              <a:t>- Liceul „</a:t>
            </a:r>
            <a:r>
              <a:rPr lang="en-US" altLang="en-GB" sz="2200" dirty="0">
                <a:sym typeface="+mn-ea"/>
              </a:rPr>
              <a:t>Mihai </a:t>
            </a:r>
            <a:r>
              <a:rPr lang="en-US" altLang="en-GB" sz="2200" dirty="0" err="1">
                <a:sym typeface="+mn-ea"/>
              </a:rPr>
              <a:t>Veliciu</a:t>
            </a:r>
            <a:r>
              <a:rPr lang="ro-RO" altLang="en-GB" sz="2200" dirty="0">
                <a:sym typeface="+mn-ea"/>
              </a:rPr>
              <a:t>” </a:t>
            </a:r>
            <a:r>
              <a:rPr lang="en-US" altLang="en-GB" sz="2200" dirty="0" err="1">
                <a:sym typeface="+mn-ea"/>
              </a:rPr>
              <a:t>Chișineu</a:t>
            </a:r>
            <a:r>
              <a:rPr lang="en-US" altLang="en-GB" sz="2200" dirty="0">
                <a:sym typeface="+mn-ea"/>
              </a:rPr>
              <a:t> </a:t>
            </a:r>
            <a:r>
              <a:rPr lang="en-US" altLang="en-GB" sz="2200" dirty="0" err="1">
                <a:sym typeface="+mn-ea"/>
              </a:rPr>
              <a:t>Criș</a:t>
            </a:r>
            <a:endParaRPr lang="en-US" altLang="en-GB" sz="2200" dirty="0">
              <a:sym typeface="+mn-ea"/>
            </a:endParaRPr>
          </a:p>
          <a:p>
            <a:pPr algn="just"/>
            <a:r>
              <a:rPr lang="ro-RO" altLang="en-GB" sz="2200" dirty="0">
                <a:sym typeface="+mn-ea"/>
              </a:rPr>
              <a:t>zona Ineu - </a:t>
            </a:r>
            <a:r>
              <a:rPr lang="ro-RO" altLang="en-GB" sz="2200" dirty="0"/>
              <a:t> </a:t>
            </a:r>
            <a:r>
              <a:rPr lang="en-US" altLang="en-GB" sz="2200" b="1" dirty="0" err="1">
                <a:sym typeface="+mn-ea"/>
              </a:rPr>
              <a:t>Viașu</a:t>
            </a:r>
            <a:r>
              <a:rPr lang="en-US" altLang="en-GB" sz="2200" b="1" dirty="0">
                <a:sym typeface="+mn-ea"/>
              </a:rPr>
              <a:t> </a:t>
            </a:r>
            <a:r>
              <a:rPr lang="en-US" altLang="en-GB" sz="2200" b="1" dirty="0" err="1">
                <a:sym typeface="+mn-ea"/>
              </a:rPr>
              <a:t>Ciprian</a:t>
            </a:r>
            <a:r>
              <a:rPr lang="en-US" altLang="en-GB" sz="2200" b="1" dirty="0">
                <a:sym typeface="+mn-ea"/>
              </a:rPr>
              <a:t> </a:t>
            </a:r>
            <a:r>
              <a:rPr lang="ro-RO" altLang="en-GB" sz="2200" dirty="0">
                <a:sym typeface="+mn-ea"/>
              </a:rPr>
              <a:t>- </a:t>
            </a:r>
            <a:r>
              <a:rPr lang="en-US" altLang="en-GB" sz="2200" dirty="0" err="1">
                <a:sym typeface="+mn-ea"/>
              </a:rPr>
              <a:t>Școala</a:t>
            </a:r>
            <a:r>
              <a:rPr lang="en-US" altLang="en-GB" sz="2200" dirty="0">
                <a:sym typeface="+mn-ea"/>
              </a:rPr>
              <a:t> </a:t>
            </a:r>
            <a:r>
              <a:rPr lang="en-US" altLang="en-GB" sz="2200" dirty="0" err="1">
                <a:sym typeface="+mn-ea"/>
              </a:rPr>
              <a:t>Gimnazială</a:t>
            </a:r>
            <a:r>
              <a:rPr lang="ro-RO" altLang="en-GB" sz="2200" dirty="0">
                <a:sym typeface="+mn-ea"/>
              </a:rPr>
              <a:t> „</a:t>
            </a:r>
            <a:r>
              <a:rPr lang="en-US" altLang="en-GB" sz="2200" dirty="0">
                <a:sym typeface="+mn-ea"/>
              </a:rPr>
              <a:t>Emil </a:t>
            </a:r>
            <a:r>
              <a:rPr lang="en-US" altLang="en-GB" sz="2200" dirty="0" err="1">
                <a:sym typeface="+mn-ea"/>
              </a:rPr>
              <a:t>Monția</a:t>
            </a:r>
            <a:r>
              <a:rPr lang="ro-RO" altLang="en-GB" sz="2200" dirty="0">
                <a:sym typeface="+mn-ea"/>
              </a:rPr>
              <a:t>” </a:t>
            </a:r>
            <a:r>
              <a:rPr lang="en-US" altLang="en-GB" sz="2200" dirty="0" err="1">
                <a:sym typeface="+mn-ea"/>
              </a:rPr>
              <a:t>Șicula</a:t>
            </a:r>
            <a:endParaRPr lang="en-US" altLang="en-GB" sz="2200" dirty="0">
              <a:sym typeface="+mn-ea"/>
            </a:endParaRPr>
          </a:p>
          <a:p>
            <a:pPr algn="just"/>
            <a:r>
              <a:rPr lang="ro-RO" altLang="en-GB" sz="2200" dirty="0"/>
              <a:t>zona Lipova – </a:t>
            </a:r>
            <a:r>
              <a:rPr lang="en-US" altLang="en-GB" sz="2200" b="1" dirty="0">
                <a:sym typeface="+mn-ea"/>
              </a:rPr>
              <a:t>Nicolae Daniela</a:t>
            </a:r>
            <a:r>
              <a:rPr lang="ro-RO" altLang="en-GB" sz="2200" b="1" dirty="0">
                <a:sym typeface="+mn-ea"/>
              </a:rPr>
              <a:t>,</a:t>
            </a:r>
            <a:r>
              <a:rPr lang="ro-RO" altLang="en-GB" sz="2200" dirty="0">
                <a:sym typeface="+mn-ea"/>
              </a:rPr>
              <a:t> Liceul „</a:t>
            </a:r>
            <a:r>
              <a:rPr lang="en-US" altLang="en-GB" sz="2200" dirty="0" err="1">
                <a:sym typeface="+mn-ea"/>
              </a:rPr>
              <a:t>Atanasie</a:t>
            </a:r>
            <a:r>
              <a:rPr lang="en-US" altLang="en-GB" sz="2200" dirty="0">
                <a:sym typeface="+mn-ea"/>
              </a:rPr>
              <a:t> </a:t>
            </a:r>
            <a:r>
              <a:rPr lang="en-US" altLang="en-GB" sz="2200" dirty="0" err="1">
                <a:sym typeface="+mn-ea"/>
              </a:rPr>
              <a:t>Marienescu</a:t>
            </a:r>
            <a:r>
              <a:rPr lang="ro-RO" altLang="en-GB" sz="2200" dirty="0">
                <a:sym typeface="+mn-ea"/>
              </a:rPr>
              <a:t>” </a:t>
            </a:r>
            <a:r>
              <a:rPr lang="en-US" altLang="en-GB" sz="2200" dirty="0" err="1">
                <a:sym typeface="+mn-ea"/>
              </a:rPr>
              <a:t>Lipova</a:t>
            </a:r>
            <a:endParaRPr lang="ro-RO" altLang="en-GB" sz="2200" dirty="0">
              <a:sym typeface="+mn-ea"/>
            </a:endParaRPr>
          </a:p>
          <a:p>
            <a:pPr algn="just"/>
            <a:r>
              <a:rPr lang="ro-RO" altLang="en-GB" sz="2200" dirty="0">
                <a:sym typeface="+mn-ea"/>
              </a:rPr>
              <a:t>zona Sebiș</a:t>
            </a:r>
            <a:r>
              <a:rPr lang="en-US" altLang="en-GB" sz="2200" dirty="0">
                <a:sym typeface="+mn-ea"/>
              </a:rPr>
              <a:t> </a:t>
            </a:r>
            <a:r>
              <a:rPr lang="ro-RO" altLang="en-GB" sz="2200" dirty="0">
                <a:sym typeface="+mn-ea"/>
              </a:rPr>
              <a:t>- </a:t>
            </a:r>
            <a:r>
              <a:rPr lang="en-US" altLang="en-GB" sz="2200" b="1" dirty="0" err="1">
                <a:sym typeface="+mn-ea"/>
              </a:rPr>
              <a:t>Costea</a:t>
            </a:r>
            <a:r>
              <a:rPr lang="en-US" altLang="en-GB" sz="2200" b="1" dirty="0">
                <a:sym typeface="+mn-ea"/>
              </a:rPr>
              <a:t> Angela </a:t>
            </a:r>
            <a:r>
              <a:rPr lang="ro-RO" altLang="en-GB" sz="2200" dirty="0">
                <a:sym typeface="+mn-ea"/>
              </a:rPr>
              <a:t>– Liceul</a:t>
            </a:r>
            <a:r>
              <a:rPr lang="en-US" altLang="en-GB" sz="2200" dirty="0">
                <a:sym typeface="+mn-ea"/>
              </a:rPr>
              <a:t> </a:t>
            </a:r>
            <a:r>
              <a:rPr lang="en-US" altLang="en-GB" sz="2200" dirty="0" err="1">
                <a:sym typeface="+mn-ea"/>
              </a:rPr>
              <a:t>Teoretic</a:t>
            </a:r>
            <a:r>
              <a:rPr lang="en-US" altLang="en-GB" sz="2200" dirty="0">
                <a:sym typeface="+mn-ea"/>
              </a:rPr>
              <a:t> </a:t>
            </a:r>
            <a:r>
              <a:rPr lang="en-US" altLang="en-GB" sz="2200" dirty="0" err="1">
                <a:sym typeface="+mn-ea"/>
              </a:rPr>
              <a:t>Sebiș</a:t>
            </a:r>
            <a:endParaRPr lang="ro-RO" altLang="en-GB" sz="2200" dirty="0">
              <a:sym typeface="+mn-ea"/>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tLang="en-GB"/>
              <a:t>Cercuri pedagogice </a:t>
            </a:r>
            <a:endParaRPr lang="ro-RO" altLang="en-GB" dirty="0"/>
          </a:p>
        </p:txBody>
      </p:sp>
      <p:sp>
        <p:nvSpPr>
          <p:cNvPr id="3" name="Content Placeholder 2"/>
          <p:cNvSpPr>
            <a:spLocks noGrp="1"/>
          </p:cNvSpPr>
          <p:nvPr>
            <p:ph idx="1"/>
          </p:nvPr>
        </p:nvSpPr>
        <p:spPr>
          <a:xfrm>
            <a:off x="179387" y="1916832"/>
            <a:ext cx="8785225" cy="4191000"/>
          </a:xfrm>
        </p:spPr>
        <p:txBody>
          <a:bodyPr/>
          <a:lstStyle/>
          <a:p>
            <a:pPr algn="just"/>
            <a:r>
              <a:rPr lang="en-US" altLang="en-GB" sz="2200" dirty="0"/>
              <a:t>Arad 1 </a:t>
            </a:r>
            <a:r>
              <a:rPr lang="ro-RO" altLang="en-GB" sz="2200" dirty="0"/>
              <a:t>– </a:t>
            </a:r>
            <a:r>
              <a:rPr lang="en-US" altLang="en-GB" sz="2200" b="1" dirty="0"/>
              <a:t>Both Maria, </a:t>
            </a:r>
            <a:r>
              <a:rPr lang="ro-RO" altLang="en-GB" sz="2200" dirty="0">
                <a:sym typeface="+mn-ea"/>
              </a:rPr>
              <a:t>Colegiul Național „Moise Nicoară” Arad </a:t>
            </a:r>
            <a:endParaRPr lang="en-US" altLang="en-GB" sz="2200" dirty="0">
              <a:sym typeface="+mn-ea"/>
            </a:endParaRPr>
          </a:p>
          <a:p>
            <a:pPr marL="0" indent="0" algn="just">
              <a:buNone/>
            </a:pPr>
            <a:endParaRPr lang="en-US" altLang="en-GB" sz="2200" dirty="0">
              <a:sym typeface="+mn-ea"/>
            </a:endParaRPr>
          </a:p>
        </p:txBody>
      </p:sp>
      <p:graphicFrame>
        <p:nvGraphicFramePr>
          <p:cNvPr id="4" name="Table 3">
            <a:extLst>
              <a:ext uri="{FF2B5EF4-FFF2-40B4-BE49-F238E27FC236}">
                <a16:creationId xmlns:a16="http://schemas.microsoft.com/office/drawing/2014/main" id="{AE6979FE-BCAA-4846-ACEC-54F87A0D611A}"/>
              </a:ext>
            </a:extLst>
          </p:cNvPr>
          <p:cNvGraphicFramePr>
            <a:graphicFrameLocks noGrp="1"/>
          </p:cNvGraphicFramePr>
          <p:nvPr>
            <p:extLst>
              <p:ext uri="{D42A27DB-BD31-4B8C-83A1-F6EECF244321}">
                <p14:modId xmlns:p14="http://schemas.microsoft.com/office/powerpoint/2010/main" val="3252702991"/>
              </p:ext>
            </p:extLst>
          </p:nvPr>
        </p:nvGraphicFramePr>
        <p:xfrm>
          <a:off x="1043608" y="2492896"/>
          <a:ext cx="6336704" cy="4012644"/>
        </p:xfrm>
        <a:graphic>
          <a:graphicData uri="http://schemas.openxmlformats.org/drawingml/2006/table">
            <a:tbl>
              <a:tblPr>
                <a:tableStyleId>{5C22544A-7EE6-4342-B048-85BDC9FD1C3A}</a:tableStyleId>
              </a:tblPr>
              <a:tblGrid>
                <a:gridCol w="6336704">
                  <a:extLst>
                    <a:ext uri="{9D8B030D-6E8A-4147-A177-3AD203B41FA5}">
                      <a16:colId xmlns:a16="http://schemas.microsoft.com/office/drawing/2014/main" val="4291278436"/>
                    </a:ext>
                  </a:extLst>
                </a:gridCol>
              </a:tblGrid>
              <a:tr h="288032">
                <a:tc>
                  <a:txBody>
                    <a:bodyPr/>
                    <a:lstStyle/>
                    <a:p>
                      <a:pPr algn="l" fontAlgn="b"/>
                      <a:r>
                        <a:rPr lang="pt-BR" sz="1800" u="none" strike="noStrike">
                          <a:effectLst/>
                        </a:rPr>
                        <a:t>CENTRUL ŞCOLAR PENTRU EDUCAŢIE INCLUZIVĂ ARAD</a:t>
                      </a:r>
                      <a:endParaRPr lang="pt-BR"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946381945"/>
                  </a:ext>
                </a:extLst>
              </a:tr>
              <a:tr h="288032">
                <a:tc>
                  <a:txBody>
                    <a:bodyPr/>
                    <a:lstStyle/>
                    <a:p>
                      <a:pPr algn="l" fontAlgn="b"/>
                      <a:r>
                        <a:rPr lang="pt-BR" sz="1800" u="none" strike="noStrike" dirty="0">
                          <a:effectLst/>
                        </a:rPr>
                        <a:t>COLEGIUL DE ARTE "SABIN DRAGOI" ARAD</a:t>
                      </a:r>
                      <a:endParaRPr lang="pt-BR" sz="18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737228101"/>
                  </a:ext>
                </a:extLst>
              </a:tr>
              <a:tr h="288032">
                <a:tc>
                  <a:txBody>
                    <a:bodyPr/>
                    <a:lstStyle/>
                    <a:p>
                      <a:pPr algn="l" fontAlgn="b"/>
                      <a:r>
                        <a:rPr lang="en-US" sz="1800" u="none" strike="noStrike">
                          <a:effectLst/>
                        </a:rPr>
                        <a:t>COLEGIUL NAŢIONAL "MOISE NICOARĂ" ARAD</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439353031"/>
                  </a:ext>
                </a:extLst>
              </a:tr>
              <a:tr h="288032">
                <a:tc>
                  <a:txBody>
                    <a:bodyPr/>
                    <a:lstStyle/>
                    <a:p>
                      <a:pPr algn="l" fontAlgn="b"/>
                      <a:r>
                        <a:rPr lang="pt-BR" sz="1800" u="none" strike="noStrike">
                          <a:effectLst/>
                        </a:rPr>
                        <a:t>LICEUL SPECIAL "SFÂNTA MARIA" ARAD</a:t>
                      </a:r>
                      <a:endParaRPr lang="pt-BR"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244560974"/>
                  </a:ext>
                </a:extLst>
              </a:tr>
              <a:tr h="288032">
                <a:tc>
                  <a:txBody>
                    <a:bodyPr/>
                    <a:lstStyle/>
                    <a:p>
                      <a:pPr algn="l" fontAlgn="b"/>
                      <a:r>
                        <a:rPr lang="fr-FR" sz="1800" u="none" strike="noStrike">
                          <a:effectLst/>
                        </a:rPr>
                        <a:t>LICEUL TEHNOLOGIC "AUREL VLAICU" ARAD</a:t>
                      </a:r>
                      <a:endParaRPr lang="fr-FR"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631189565"/>
                  </a:ext>
                </a:extLst>
              </a:tr>
              <a:tr h="288032">
                <a:tc>
                  <a:txBody>
                    <a:bodyPr/>
                    <a:lstStyle/>
                    <a:p>
                      <a:pPr algn="l" fontAlgn="b"/>
                      <a:r>
                        <a:rPr lang="fr-FR" sz="1800" u="none" strike="noStrike" dirty="0">
                          <a:effectLst/>
                        </a:rPr>
                        <a:t>LICEUL TEHNOLOGIC DE INDUSTRIE ALIMENTARĂ ARAD</a:t>
                      </a:r>
                      <a:endParaRPr lang="fr-FR" sz="18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963529644"/>
                  </a:ext>
                </a:extLst>
              </a:tr>
              <a:tr h="288032">
                <a:tc>
                  <a:txBody>
                    <a:bodyPr/>
                    <a:lstStyle/>
                    <a:p>
                      <a:pPr algn="l" fontAlgn="b"/>
                      <a:r>
                        <a:rPr lang="en-US" sz="1800" u="none" strike="noStrike" dirty="0">
                          <a:effectLst/>
                        </a:rPr>
                        <a:t>LICEUL TEHNOLOGIC VINGA</a:t>
                      </a:r>
                      <a:endParaRPr lang="en-US" sz="18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004042312"/>
                  </a:ext>
                </a:extLst>
              </a:tr>
              <a:tr h="288032">
                <a:tc>
                  <a:txBody>
                    <a:bodyPr/>
                    <a:lstStyle/>
                    <a:p>
                      <a:pPr algn="l" fontAlgn="b"/>
                      <a:r>
                        <a:rPr lang="en-US" sz="1800" u="none" strike="noStrike" dirty="0">
                          <a:effectLst/>
                        </a:rPr>
                        <a:t>SEMINARUL TEOLOGIC ORTODOX ARAD</a:t>
                      </a:r>
                      <a:endParaRPr lang="en-US" sz="18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011725191"/>
                  </a:ext>
                </a:extLst>
              </a:tr>
              <a:tr h="288032">
                <a:tc>
                  <a:txBody>
                    <a:bodyPr/>
                    <a:lstStyle/>
                    <a:p>
                      <a:pPr algn="l" fontAlgn="b"/>
                      <a:r>
                        <a:rPr lang="en-US" sz="1800" u="none" strike="noStrike" dirty="0">
                          <a:effectLst/>
                        </a:rPr>
                        <a:t>ŞCOALA GIMNAZIALĂ "AUREL VLAICU" ARAD</a:t>
                      </a:r>
                      <a:endParaRPr lang="en-US" sz="18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918657312"/>
                  </a:ext>
                </a:extLst>
              </a:tr>
              <a:tr h="288032">
                <a:tc>
                  <a:txBody>
                    <a:bodyPr/>
                    <a:lstStyle/>
                    <a:p>
                      <a:pPr algn="l" fontAlgn="b"/>
                      <a:r>
                        <a:rPr lang="en-US" sz="1800" u="none" strike="noStrike" dirty="0">
                          <a:effectLst/>
                        </a:rPr>
                        <a:t>ŞCOALA GIMNAZIALĂ "NICOLAE BĂLCESCU" ARAD</a:t>
                      </a:r>
                      <a:endParaRPr lang="en-US" sz="18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728699838"/>
                  </a:ext>
                </a:extLst>
              </a:tr>
              <a:tr h="288032">
                <a:tc>
                  <a:txBody>
                    <a:bodyPr/>
                    <a:lstStyle/>
                    <a:p>
                      <a:pPr algn="l" fontAlgn="b"/>
                      <a:r>
                        <a:rPr lang="en-US" sz="1800" u="none" strike="noStrike" dirty="0">
                          <a:effectLst/>
                        </a:rPr>
                        <a:t>ŞCOALA GIMNAZIALĂ "REGINA MARIA" ARAD</a:t>
                      </a:r>
                      <a:endParaRPr lang="en-US" sz="18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635568047"/>
                  </a:ext>
                </a:extLst>
              </a:tr>
              <a:tr h="288032">
                <a:tc>
                  <a:txBody>
                    <a:bodyPr/>
                    <a:lstStyle/>
                    <a:p>
                      <a:pPr algn="l" fontAlgn="b"/>
                      <a:r>
                        <a:rPr lang="en-US" sz="1800" u="none" strike="noStrike" dirty="0">
                          <a:effectLst/>
                        </a:rPr>
                        <a:t>ŞCOALA GIMNAZIALĂ MAILAT</a:t>
                      </a:r>
                      <a:endParaRPr lang="en-US" sz="18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888701009"/>
                  </a:ext>
                </a:extLst>
              </a:tr>
              <a:tr h="288032">
                <a:tc>
                  <a:txBody>
                    <a:bodyPr/>
                    <a:lstStyle/>
                    <a:p>
                      <a:pPr algn="l" fontAlgn="b"/>
                      <a:r>
                        <a:rPr lang="en-US" sz="1800" u="none" strike="noStrike" dirty="0">
                          <a:effectLst/>
                        </a:rPr>
                        <a:t>ŞCOALA GIMNAZIALĂ ŞAGU</a:t>
                      </a:r>
                    </a:p>
                    <a:p>
                      <a:pPr marL="0" marR="0" lvl="0" indent="0" algn="l" defTabSz="914400" rtl="0" eaLnBrk="1" fontAlgn="b" latinLnBrk="0" hangingPunct="1">
                        <a:lnSpc>
                          <a:spcPct val="100000"/>
                        </a:lnSpc>
                        <a:spcBef>
                          <a:spcPts val="0"/>
                        </a:spcBef>
                        <a:spcAft>
                          <a:spcPts val="0"/>
                        </a:spcAft>
                        <a:buClrTx/>
                        <a:buSzTx/>
                        <a:buFontTx/>
                        <a:buNone/>
                        <a:tabLst/>
                        <a:defRPr/>
                      </a:pPr>
                      <a:r>
                        <a:rPr lang="en-US" sz="1800" u="none" strike="noStrike" dirty="0">
                          <a:effectLst/>
                        </a:rPr>
                        <a:t>ŞCOALA GIMNAZIALĂ FISCUT</a:t>
                      </a:r>
                      <a:endParaRPr lang="en-US" sz="18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464214144"/>
                  </a:ext>
                </a:extLst>
              </a:tr>
            </a:tbl>
          </a:graphicData>
        </a:graphic>
      </p:graphicFrame>
    </p:spTree>
    <p:extLst>
      <p:ext uri="{BB962C8B-B14F-4D97-AF65-F5344CB8AC3E}">
        <p14:creationId xmlns:p14="http://schemas.microsoft.com/office/powerpoint/2010/main" val="16042105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tLang="en-GB"/>
              <a:t>Cercuri pedagogice </a:t>
            </a:r>
            <a:endParaRPr lang="ro-RO" altLang="en-GB" dirty="0"/>
          </a:p>
        </p:txBody>
      </p:sp>
      <p:sp>
        <p:nvSpPr>
          <p:cNvPr id="3" name="Content Placeholder 2"/>
          <p:cNvSpPr>
            <a:spLocks noGrp="1"/>
          </p:cNvSpPr>
          <p:nvPr>
            <p:ph idx="1"/>
          </p:nvPr>
        </p:nvSpPr>
        <p:spPr>
          <a:xfrm>
            <a:off x="179387" y="1916832"/>
            <a:ext cx="8785225" cy="4191000"/>
          </a:xfrm>
        </p:spPr>
        <p:txBody>
          <a:bodyPr/>
          <a:lstStyle/>
          <a:p>
            <a:pPr algn="just"/>
            <a:r>
              <a:rPr lang="en-US" altLang="en-GB" sz="2200" dirty="0"/>
              <a:t>Arad 2 </a:t>
            </a:r>
            <a:r>
              <a:rPr lang="ro-RO" altLang="en-GB" sz="2200" dirty="0"/>
              <a:t>– </a:t>
            </a:r>
            <a:r>
              <a:rPr lang="en-US" altLang="en-GB" sz="2200" b="1" dirty="0"/>
              <a:t>Pellegrini Lilla, </a:t>
            </a:r>
            <a:r>
              <a:rPr lang="ro-RO" altLang="en-GB" sz="2200" dirty="0">
                <a:sym typeface="+mn-ea"/>
              </a:rPr>
              <a:t>Liceul Național de Informatică Arad</a:t>
            </a:r>
            <a:endParaRPr lang="en-US" altLang="en-GB" sz="2200" dirty="0">
              <a:sym typeface="+mn-ea"/>
            </a:endParaRPr>
          </a:p>
          <a:p>
            <a:pPr algn="just"/>
            <a:endParaRPr lang="en-US" altLang="en-GB" sz="2200" dirty="0">
              <a:sym typeface="+mn-ea"/>
            </a:endParaRPr>
          </a:p>
          <a:p>
            <a:pPr algn="just"/>
            <a:endParaRPr lang="en-US" altLang="en-GB" sz="2200" dirty="0">
              <a:sym typeface="+mn-ea"/>
            </a:endParaRPr>
          </a:p>
          <a:p>
            <a:pPr algn="just"/>
            <a:endParaRPr lang="en-US" altLang="en-GB" sz="2200" dirty="0">
              <a:sym typeface="+mn-ea"/>
            </a:endParaRPr>
          </a:p>
        </p:txBody>
      </p:sp>
      <p:graphicFrame>
        <p:nvGraphicFramePr>
          <p:cNvPr id="4" name="Table 3">
            <a:extLst>
              <a:ext uri="{FF2B5EF4-FFF2-40B4-BE49-F238E27FC236}">
                <a16:creationId xmlns:a16="http://schemas.microsoft.com/office/drawing/2014/main" id="{CD106409-94BF-4BD8-A1AC-128761330D4C}"/>
              </a:ext>
            </a:extLst>
          </p:cNvPr>
          <p:cNvGraphicFramePr>
            <a:graphicFrameLocks noGrp="1"/>
          </p:cNvGraphicFramePr>
          <p:nvPr>
            <p:extLst>
              <p:ext uri="{D42A27DB-BD31-4B8C-83A1-F6EECF244321}">
                <p14:modId xmlns:p14="http://schemas.microsoft.com/office/powerpoint/2010/main" val="1023057447"/>
              </p:ext>
            </p:extLst>
          </p:nvPr>
        </p:nvGraphicFramePr>
        <p:xfrm>
          <a:off x="539552" y="2382839"/>
          <a:ext cx="7704856" cy="4191008"/>
        </p:xfrm>
        <a:graphic>
          <a:graphicData uri="http://schemas.openxmlformats.org/drawingml/2006/table">
            <a:tbl>
              <a:tblPr>
                <a:tableStyleId>{5C22544A-7EE6-4342-B048-85BDC9FD1C3A}</a:tableStyleId>
              </a:tblPr>
              <a:tblGrid>
                <a:gridCol w="7704856">
                  <a:extLst>
                    <a:ext uri="{9D8B030D-6E8A-4147-A177-3AD203B41FA5}">
                      <a16:colId xmlns:a16="http://schemas.microsoft.com/office/drawing/2014/main" val="2789452978"/>
                    </a:ext>
                  </a:extLst>
                </a:gridCol>
              </a:tblGrid>
              <a:tr h="261938">
                <a:tc>
                  <a:txBody>
                    <a:bodyPr/>
                    <a:lstStyle/>
                    <a:p>
                      <a:pPr algn="l" fontAlgn="b"/>
                      <a:r>
                        <a:rPr lang="en-US" sz="1600" u="none" strike="noStrike">
                          <a:effectLst/>
                        </a:rPr>
                        <a:t>COLEGIUL ECONOMIC ARAD</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916396276"/>
                  </a:ext>
                </a:extLst>
              </a:tr>
              <a:tr h="261938">
                <a:tc>
                  <a:txBody>
                    <a:bodyPr/>
                    <a:lstStyle/>
                    <a:p>
                      <a:pPr algn="l" fontAlgn="b"/>
                      <a:r>
                        <a:rPr lang="en-US" sz="1600" u="none" strike="noStrike">
                          <a:effectLst/>
                        </a:rPr>
                        <a:t>COLEGIUL NAŢIONAL "ELENA GHIBA BIRTA" ARAD</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762376665"/>
                  </a:ext>
                </a:extLst>
              </a:tr>
              <a:tr h="261938">
                <a:tc>
                  <a:txBody>
                    <a:bodyPr/>
                    <a:lstStyle/>
                    <a:p>
                      <a:pPr algn="l" fontAlgn="b"/>
                      <a:r>
                        <a:rPr lang="en-US" sz="1600" u="none" strike="noStrike" dirty="0">
                          <a:effectLst/>
                        </a:rPr>
                        <a:t>COLEGIUL"CSIKY GERGELY" ARAD</a:t>
                      </a:r>
                      <a:endParaRPr lang="en-US"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192283633"/>
                  </a:ext>
                </a:extLst>
              </a:tr>
              <a:tr h="261938">
                <a:tc>
                  <a:txBody>
                    <a:bodyPr/>
                    <a:lstStyle/>
                    <a:p>
                      <a:pPr algn="l" fontAlgn="b"/>
                      <a:r>
                        <a:rPr lang="pt-BR" sz="1600" u="none" strike="noStrike">
                          <a:effectLst/>
                        </a:rPr>
                        <a:t>LICEUL NAŢIONAL DE INFORMATICĂ ARAD</a:t>
                      </a:r>
                      <a:endParaRPr lang="pt-BR"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825156905"/>
                  </a:ext>
                </a:extLst>
              </a:tr>
              <a:tr h="261938">
                <a:tc>
                  <a:txBody>
                    <a:bodyPr/>
                    <a:lstStyle/>
                    <a:p>
                      <a:pPr algn="l" fontAlgn="b"/>
                      <a:r>
                        <a:rPr lang="en-US" sz="1600" u="none" strike="noStrike">
                          <a:effectLst/>
                        </a:rPr>
                        <a:t>LICEUL TEOLOGIC BAPTIST "ALEXA POPOVICI" ARAD</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88569110"/>
                  </a:ext>
                </a:extLst>
              </a:tr>
              <a:tr h="261938">
                <a:tc>
                  <a:txBody>
                    <a:bodyPr/>
                    <a:lstStyle/>
                    <a:p>
                      <a:pPr algn="l" fontAlgn="b"/>
                      <a:r>
                        <a:rPr lang="en-US" sz="1600" u="none" strike="noStrike">
                          <a:effectLst/>
                        </a:rPr>
                        <a:t>LICEUL TEORETIC "GHEORGHE LAZĂR" PECICA</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947934058"/>
                  </a:ext>
                </a:extLst>
              </a:tr>
              <a:tr h="261938">
                <a:tc>
                  <a:txBody>
                    <a:bodyPr/>
                    <a:lstStyle/>
                    <a:p>
                      <a:pPr algn="l" fontAlgn="b"/>
                      <a:r>
                        <a:rPr lang="en-US" sz="1600" u="none" strike="noStrike">
                          <a:effectLst/>
                        </a:rPr>
                        <a:t>LICEUL TEORETIC "JOZEF GREGOR TAJOVSKY" NĂDLAC</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488982782"/>
                  </a:ext>
                </a:extLst>
              </a:tr>
              <a:tr h="261938">
                <a:tc>
                  <a:txBody>
                    <a:bodyPr/>
                    <a:lstStyle/>
                    <a:p>
                      <a:pPr algn="l" fontAlgn="b"/>
                      <a:r>
                        <a:rPr lang="en-US" sz="1600" u="none" strike="noStrike">
                          <a:effectLst/>
                        </a:rPr>
                        <a:t>ŞCOALA GIMNAZIALĂ "AVRAM IANCU" ARAD</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338332851"/>
                  </a:ext>
                </a:extLst>
              </a:tr>
              <a:tr h="261938">
                <a:tc>
                  <a:txBody>
                    <a:bodyPr/>
                    <a:lstStyle/>
                    <a:p>
                      <a:pPr algn="l" fontAlgn="b"/>
                      <a:r>
                        <a:rPr lang="en-US" sz="1600" u="none" strike="noStrike" dirty="0">
                          <a:effectLst/>
                        </a:rPr>
                        <a:t>ŞCOALA GIMNAZIALĂ "DR.IOAN DANICICO" SEMLAC</a:t>
                      </a:r>
                      <a:endParaRPr lang="en-US"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15665370"/>
                  </a:ext>
                </a:extLst>
              </a:tr>
              <a:tr h="261938">
                <a:tc>
                  <a:txBody>
                    <a:bodyPr/>
                    <a:lstStyle/>
                    <a:p>
                      <a:pPr algn="l" fontAlgn="b"/>
                      <a:r>
                        <a:rPr lang="en-US" sz="1600" u="none" strike="noStrike">
                          <a:effectLst/>
                        </a:rPr>
                        <a:t>ŞCOALA GIMNAZIALĂ "IOSIF MOLDOVAN" ARAD</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963049123"/>
                  </a:ext>
                </a:extLst>
              </a:tr>
              <a:tr h="261938">
                <a:tc>
                  <a:txBody>
                    <a:bodyPr/>
                    <a:lstStyle/>
                    <a:p>
                      <a:pPr algn="l" fontAlgn="b"/>
                      <a:r>
                        <a:rPr lang="en-US" sz="1600" u="none" strike="noStrike">
                          <a:effectLst/>
                        </a:rPr>
                        <a:t>ŞCOALA GIMNAZIALĂ "MIHAI EMINESCU" ARAD</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4268288904"/>
                  </a:ext>
                </a:extLst>
              </a:tr>
              <a:tr h="261938">
                <a:tc>
                  <a:txBody>
                    <a:bodyPr/>
                    <a:lstStyle/>
                    <a:p>
                      <a:pPr algn="l" fontAlgn="b"/>
                      <a:r>
                        <a:rPr lang="en-US" sz="1600" u="none" strike="noStrike">
                          <a:effectLst/>
                        </a:rPr>
                        <a:t>ŞCOALA GIMNAZIALĂ "PATER GODO MIHALY" DOROBANŢI</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282196097"/>
                  </a:ext>
                </a:extLst>
              </a:tr>
              <a:tr h="261938">
                <a:tc>
                  <a:txBody>
                    <a:bodyPr/>
                    <a:lstStyle/>
                    <a:p>
                      <a:pPr algn="l" fontAlgn="b"/>
                      <a:r>
                        <a:rPr lang="en-US" sz="1600" u="none" strike="noStrike">
                          <a:effectLst/>
                        </a:rPr>
                        <a:t>ŞCOALA GIMNAZIALĂ "ŞTEFAN BOZIAN" ŞEITIN</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97603048"/>
                  </a:ext>
                </a:extLst>
              </a:tr>
              <a:tr h="261938">
                <a:tc>
                  <a:txBody>
                    <a:bodyPr/>
                    <a:lstStyle/>
                    <a:p>
                      <a:pPr algn="l" fontAlgn="b"/>
                      <a:r>
                        <a:rPr lang="it-IT" sz="1600" u="none" strike="noStrike">
                          <a:effectLst/>
                        </a:rPr>
                        <a:t>ŞCOALA GIMNAZIALĂ NR 2 PECICA</a:t>
                      </a:r>
                      <a:endParaRPr lang="it-IT"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442338393"/>
                  </a:ext>
                </a:extLst>
              </a:tr>
              <a:tr h="261938">
                <a:tc>
                  <a:txBody>
                    <a:bodyPr/>
                    <a:lstStyle/>
                    <a:p>
                      <a:pPr algn="l" fontAlgn="b"/>
                      <a:r>
                        <a:rPr lang="en-US" sz="1600" u="none" strike="noStrike">
                          <a:effectLst/>
                        </a:rPr>
                        <a:t>ŞCOALA GIMNAZIALĂ PEREGU MARE</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391896831"/>
                  </a:ext>
                </a:extLst>
              </a:tr>
              <a:tr h="261938">
                <a:tc>
                  <a:txBody>
                    <a:bodyPr/>
                    <a:lstStyle/>
                    <a:p>
                      <a:pPr algn="l" fontAlgn="b"/>
                      <a:r>
                        <a:rPr lang="en-US" sz="1600" u="none" strike="noStrike" dirty="0">
                          <a:effectLst/>
                        </a:rPr>
                        <a:t>ŞCOALA GIMNAZIALĂ VLADIMIRESCU</a:t>
                      </a:r>
                      <a:endParaRPr lang="en-US"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479751894"/>
                  </a:ext>
                </a:extLst>
              </a:tr>
            </a:tbl>
          </a:graphicData>
        </a:graphic>
      </p:graphicFrame>
    </p:spTree>
    <p:extLst>
      <p:ext uri="{BB962C8B-B14F-4D97-AF65-F5344CB8AC3E}">
        <p14:creationId xmlns:p14="http://schemas.microsoft.com/office/powerpoint/2010/main" val="31712533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tLang="en-GB"/>
              <a:t>Cercuri pedagogice </a:t>
            </a:r>
            <a:endParaRPr lang="ro-RO" altLang="en-GB" dirty="0"/>
          </a:p>
        </p:txBody>
      </p:sp>
      <p:sp>
        <p:nvSpPr>
          <p:cNvPr id="3" name="Content Placeholder 2"/>
          <p:cNvSpPr>
            <a:spLocks noGrp="1"/>
          </p:cNvSpPr>
          <p:nvPr>
            <p:ph idx="1"/>
          </p:nvPr>
        </p:nvSpPr>
        <p:spPr>
          <a:xfrm>
            <a:off x="179387" y="1916832"/>
            <a:ext cx="8785225" cy="4191000"/>
          </a:xfrm>
        </p:spPr>
        <p:txBody>
          <a:bodyPr/>
          <a:lstStyle/>
          <a:p>
            <a:pPr algn="just"/>
            <a:r>
              <a:rPr lang="en-US" altLang="en-GB" sz="2200" dirty="0"/>
              <a:t>Arad 3 </a:t>
            </a:r>
            <a:r>
              <a:rPr lang="ro-RO" altLang="en-GB" sz="2200" dirty="0"/>
              <a:t>– </a:t>
            </a:r>
            <a:r>
              <a:rPr lang="en-US" altLang="en-GB" sz="2200" b="1" dirty="0" err="1"/>
              <a:t>Stoica</a:t>
            </a:r>
            <a:r>
              <a:rPr lang="en-US" altLang="en-GB" sz="2200" b="1" dirty="0"/>
              <a:t> </a:t>
            </a:r>
            <a:r>
              <a:rPr lang="en-US" altLang="en-GB" sz="2200" b="1" dirty="0" err="1"/>
              <a:t>Doina</a:t>
            </a:r>
            <a:r>
              <a:rPr lang="en-US" altLang="en-GB" sz="2200" b="1" dirty="0"/>
              <a:t>, </a:t>
            </a:r>
            <a:r>
              <a:rPr lang="ro-RO" altLang="en-GB" sz="2200" dirty="0">
                <a:sym typeface="+mn-ea"/>
              </a:rPr>
              <a:t>Liceul Tehnologic „</a:t>
            </a:r>
            <a:r>
              <a:rPr lang="en-US" altLang="en-GB" sz="2200" dirty="0" err="1">
                <a:sym typeface="+mn-ea"/>
              </a:rPr>
              <a:t>Francisc</a:t>
            </a:r>
            <a:r>
              <a:rPr lang="en-US" altLang="en-GB" sz="2200" dirty="0">
                <a:sym typeface="+mn-ea"/>
              </a:rPr>
              <a:t> Neuman</a:t>
            </a:r>
            <a:r>
              <a:rPr lang="ro-RO" altLang="en-GB" sz="2200" dirty="0">
                <a:sym typeface="+mn-ea"/>
              </a:rPr>
              <a:t>”</a:t>
            </a:r>
            <a:r>
              <a:rPr lang="en-US" altLang="en-GB" sz="2200" dirty="0">
                <a:sym typeface="+mn-ea"/>
              </a:rPr>
              <a:t> </a:t>
            </a:r>
            <a:r>
              <a:rPr lang="ro-RO" altLang="en-GB" sz="2200" dirty="0">
                <a:sym typeface="+mn-ea"/>
              </a:rPr>
              <a:t>Arad</a:t>
            </a:r>
            <a:endParaRPr lang="en-US" altLang="en-GB" sz="2200" dirty="0">
              <a:sym typeface="+mn-ea"/>
            </a:endParaRPr>
          </a:p>
        </p:txBody>
      </p:sp>
      <p:graphicFrame>
        <p:nvGraphicFramePr>
          <p:cNvPr id="4" name="Table 3">
            <a:extLst>
              <a:ext uri="{FF2B5EF4-FFF2-40B4-BE49-F238E27FC236}">
                <a16:creationId xmlns:a16="http://schemas.microsoft.com/office/drawing/2014/main" id="{EFEF555F-55AA-4C09-9776-2C4EDBED2B21}"/>
              </a:ext>
            </a:extLst>
          </p:cNvPr>
          <p:cNvGraphicFramePr>
            <a:graphicFrameLocks noGrp="1"/>
          </p:cNvGraphicFramePr>
          <p:nvPr>
            <p:extLst>
              <p:ext uri="{D42A27DB-BD31-4B8C-83A1-F6EECF244321}">
                <p14:modId xmlns:p14="http://schemas.microsoft.com/office/powerpoint/2010/main" val="2114890052"/>
              </p:ext>
            </p:extLst>
          </p:nvPr>
        </p:nvGraphicFramePr>
        <p:xfrm>
          <a:off x="467544" y="2492896"/>
          <a:ext cx="7560840" cy="4179865"/>
        </p:xfrm>
        <a:graphic>
          <a:graphicData uri="http://schemas.openxmlformats.org/drawingml/2006/table">
            <a:tbl>
              <a:tblPr>
                <a:tableStyleId>{5C22544A-7EE6-4342-B048-85BDC9FD1C3A}</a:tableStyleId>
              </a:tblPr>
              <a:tblGrid>
                <a:gridCol w="7560840">
                  <a:extLst>
                    <a:ext uri="{9D8B030D-6E8A-4147-A177-3AD203B41FA5}">
                      <a16:colId xmlns:a16="http://schemas.microsoft.com/office/drawing/2014/main" val="3128329358"/>
                    </a:ext>
                  </a:extLst>
                </a:gridCol>
              </a:tblGrid>
              <a:tr h="276151">
                <a:tc>
                  <a:txBody>
                    <a:bodyPr/>
                    <a:lstStyle/>
                    <a:p>
                      <a:pPr algn="l" fontAlgn="b"/>
                      <a:r>
                        <a:rPr lang="en-US" sz="1800" u="none" strike="noStrike">
                          <a:effectLst/>
                        </a:rPr>
                        <a:t>COLEGIUL NAŢIONAL "PREPARANDIA-DIMITRIE ŢICHINDEAL" ARAD</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4157982946"/>
                  </a:ext>
                </a:extLst>
              </a:tr>
              <a:tr h="276151">
                <a:tc>
                  <a:txBody>
                    <a:bodyPr/>
                    <a:lstStyle/>
                    <a:p>
                      <a:pPr algn="l" fontAlgn="b"/>
                      <a:r>
                        <a:rPr lang="pt-BR" sz="1800" u="none" strike="noStrike">
                          <a:effectLst/>
                        </a:rPr>
                        <a:t>COLEGIUL PARTICULAR "VASILE GOLDIŞ" ARAD</a:t>
                      </a:r>
                      <a:endParaRPr lang="pt-BR"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434219403"/>
                  </a:ext>
                </a:extLst>
              </a:tr>
              <a:tr h="276151">
                <a:tc>
                  <a:txBody>
                    <a:bodyPr/>
                    <a:lstStyle/>
                    <a:p>
                      <a:pPr algn="l" fontAlgn="b"/>
                      <a:r>
                        <a:rPr lang="en-US" sz="1800" u="none" strike="noStrike">
                          <a:effectLst/>
                        </a:rPr>
                        <a:t>LICEUL TEHNOLOGIC "FRANCISC NEUMAN" ARAD</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701779206"/>
                  </a:ext>
                </a:extLst>
              </a:tr>
              <a:tr h="276151">
                <a:tc>
                  <a:txBody>
                    <a:bodyPr/>
                    <a:lstStyle/>
                    <a:p>
                      <a:pPr algn="l" fontAlgn="b"/>
                      <a:r>
                        <a:rPr lang="en-US" sz="1800" u="none" strike="noStrike">
                          <a:effectLst/>
                        </a:rPr>
                        <a:t>LICEUL TEHNOLOGIC "IULIU MOLDOVAN" ARAD</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4231762921"/>
                  </a:ext>
                </a:extLst>
              </a:tr>
              <a:tr h="514645">
                <a:tc>
                  <a:txBody>
                    <a:bodyPr/>
                    <a:lstStyle/>
                    <a:p>
                      <a:pPr algn="l" fontAlgn="b"/>
                      <a:r>
                        <a:rPr lang="en-US" sz="1800" u="none" strike="noStrike">
                          <a:effectLst/>
                        </a:rPr>
                        <a:t>LICEUL TEHNOLOGIC DE ELECTRONICĂ ŞI AUTOMATIZĂRI "CAIUS IACOB" ARAD</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419738082"/>
                  </a:ext>
                </a:extLst>
              </a:tr>
              <a:tr h="276151">
                <a:tc>
                  <a:txBody>
                    <a:bodyPr/>
                    <a:lstStyle/>
                    <a:p>
                      <a:pPr algn="l" fontAlgn="b"/>
                      <a:r>
                        <a:rPr lang="en-US" sz="1800" u="none" strike="noStrike">
                          <a:effectLst/>
                        </a:rPr>
                        <a:t>LICEUL TEHNOLOGIC UCECOM "SPIRU HARET" ARAD</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106348436"/>
                  </a:ext>
                </a:extLst>
              </a:tr>
              <a:tr h="276151">
                <a:tc>
                  <a:txBody>
                    <a:bodyPr/>
                    <a:lstStyle/>
                    <a:p>
                      <a:pPr algn="l" fontAlgn="b"/>
                      <a:r>
                        <a:rPr lang="en-US" sz="1800" u="none" strike="noStrike" dirty="0">
                          <a:effectLst/>
                        </a:rPr>
                        <a:t>LICEUL TEOLOGIC PENTICOSTAL ARAD</a:t>
                      </a:r>
                      <a:endParaRPr lang="en-US" sz="18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976035705"/>
                  </a:ext>
                </a:extLst>
              </a:tr>
              <a:tr h="276151">
                <a:tc>
                  <a:txBody>
                    <a:bodyPr/>
                    <a:lstStyle/>
                    <a:p>
                      <a:pPr algn="l" fontAlgn="b"/>
                      <a:r>
                        <a:rPr lang="en-US" sz="1800" u="none" strike="noStrike">
                          <a:effectLst/>
                        </a:rPr>
                        <a:t>ŞCOALA GIMNAZIALĂ "ADAM NICOLAE" ARAD</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714565319"/>
                  </a:ext>
                </a:extLst>
              </a:tr>
              <a:tr h="276151">
                <a:tc>
                  <a:txBody>
                    <a:bodyPr/>
                    <a:lstStyle/>
                    <a:p>
                      <a:pPr algn="l" fontAlgn="b"/>
                      <a:r>
                        <a:rPr lang="en-US" sz="1800" u="none" strike="noStrike">
                          <a:effectLst/>
                        </a:rPr>
                        <a:t>ŞCOALA GIMNAZIALĂ "AUREL SEBEŞAN" FELNAC</a:t>
                      </a:r>
                      <a:endParaRPr lang="en-US"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4123733157"/>
                  </a:ext>
                </a:extLst>
              </a:tr>
              <a:tr h="276151">
                <a:tc>
                  <a:txBody>
                    <a:bodyPr/>
                    <a:lstStyle/>
                    <a:p>
                      <a:pPr algn="l" fontAlgn="b"/>
                      <a:r>
                        <a:rPr lang="it-IT" sz="1800" u="none" strike="noStrike">
                          <a:effectLst/>
                        </a:rPr>
                        <a:t>ŞCOALA GIMNAZIALĂ "ILARION FELEA" ARAD</a:t>
                      </a:r>
                      <a:endParaRPr lang="it-IT" sz="18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818196000"/>
                  </a:ext>
                </a:extLst>
              </a:tr>
              <a:tr h="276151">
                <a:tc>
                  <a:txBody>
                    <a:bodyPr/>
                    <a:lstStyle/>
                    <a:p>
                      <a:pPr algn="l" fontAlgn="b"/>
                      <a:r>
                        <a:rPr lang="en-US" sz="1800" u="none" strike="noStrike" dirty="0">
                          <a:effectLst/>
                        </a:rPr>
                        <a:t>ŞCOALA GIMNAZIALĂ SECUSIGIU</a:t>
                      </a:r>
                      <a:endParaRPr lang="en-US" sz="18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31161187"/>
                  </a:ext>
                </a:extLst>
              </a:tr>
              <a:tr h="276151">
                <a:tc>
                  <a:txBody>
                    <a:bodyPr/>
                    <a:lstStyle/>
                    <a:p>
                      <a:pPr algn="l" fontAlgn="b"/>
                      <a:r>
                        <a:rPr lang="en-US" sz="1800" u="none" strike="noStrike" dirty="0">
                          <a:effectLst/>
                        </a:rPr>
                        <a:t>ŞCOALA GIMNAZIALĂ ZĂDĂRENI</a:t>
                      </a:r>
                      <a:endParaRPr lang="en-US" sz="18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436664356"/>
                  </a:ext>
                </a:extLst>
              </a:tr>
              <a:tr h="276151">
                <a:tc>
                  <a:txBody>
                    <a:bodyPr/>
                    <a:lstStyle/>
                    <a:p>
                      <a:pPr algn="l" fontAlgn="b"/>
                      <a:r>
                        <a:rPr lang="en-US" sz="1800" u="none" strike="noStrike" dirty="0">
                          <a:effectLst/>
                        </a:rPr>
                        <a:t>ŞCOALA "SFÂNTUL IERARH NICOLAE" ARAD</a:t>
                      </a:r>
                      <a:endParaRPr lang="en-US" sz="18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307826230"/>
                  </a:ext>
                </a:extLst>
              </a:tr>
              <a:tr h="276151">
                <a:tc>
                  <a:txBody>
                    <a:bodyPr/>
                    <a:lstStyle/>
                    <a:p>
                      <a:pPr algn="l" fontAlgn="b"/>
                      <a:r>
                        <a:rPr lang="en-US" sz="1800" u="none" strike="noStrike" dirty="0">
                          <a:effectLst/>
                        </a:rPr>
                        <a:t>ŞCOALA PROFESIONALĂ "ASTRA" ARAD</a:t>
                      </a:r>
                      <a:endParaRPr lang="en-US" sz="18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193370687"/>
                  </a:ext>
                </a:extLst>
              </a:tr>
            </a:tbl>
          </a:graphicData>
        </a:graphic>
      </p:graphicFrame>
    </p:spTree>
    <p:extLst>
      <p:ext uri="{BB962C8B-B14F-4D97-AF65-F5344CB8AC3E}">
        <p14:creationId xmlns:p14="http://schemas.microsoft.com/office/powerpoint/2010/main" val="36071514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11723</TotalTime>
  <Words>8948</Words>
  <Application>Microsoft Office PowerPoint</Application>
  <PresentationFormat>On-screen Show (4:3)</PresentationFormat>
  <Paragraphs>969</Paragraphs>
  <Slides>109</Slides>
  <Notes>27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109</vt:i4>
      </vt:variant>
    </vt:vector>
  </HeadingPairs>
  <TitlesOfParts>
    <vt:vector size="124" baseType="lpstr">
      <vt:lpstr>SimSun</vt:lpstr>
      <vt:lpstr>Arial</vt:lpstr>
      <vt:lpstr>Arial Black</vt:lpstr>
      <vt:lpstr>Avenir Next LT Pro</vt:lpstr>
      <vt:lpstr>Calibri</vt:lpstr>
      <vt:lpstr>Courier New</vt:lpstr>
      <vt:lpstr>Noto Sans Symbols</vt:lpstr>
      <vt:lpstr>Roboto Condensed</vt:lpstr>
      <vt:lpstr>Symbol</vt:lpstr>
      <vt:lpstr>Times</vt:lpstr>
      <vt:lpstr>Times New Roman</vt:lpstr>
      <vt:lpstr>Tw Cen MT</vt:lpstr>
      <vt:lpstr>Wingdings</vt:lpstr>
      <vt:lpstr>Wingdings 3</vt:lpstr>
      <vt:lpstr>Circuit</vt:lpstr>
      <vt:lpstr>CONSFĂTUIRI JUDEȚENE DISCIPLINA MATEMATICĂ  AN ȘCOLAR 2025-2026</vt:lpstr>
      <vt:lpstr>PROGRAMUL ACTIVITĂȚII</vt:lpstr>
      <vt:lpstr>PROGRAMUL ACTIVITĂȚII</vt:lpstr>
      <vt:lpstr>Analiza activității în anul școlar 2024-2025</vt:lpstr>
      <vt:lpstr>Analiza activității în anul școlar 2024-2025</vt:lpstr>
      <vt:lpstr>Analiza activității în anul școlar 2024-2025</vt:lpstr>
      <vt:lpstr>Analiza activității în anul școlar 2024-2025</vt:lpstr>
      <vt:lpstr>Analiza activității în anul școlar 2024-2025</vt:lpstr>
      <vt:lpstr>Analiza activității în anul școlar 2024-2025</vt:lpstr>
      <vt:lpstr>Analiza activității în anul școlar 2024-2025</vt:lpstr>
      <vt:lpstr>Analiza activității în anul școlar 2024-2025</vt:lpstr>
      <vt:lpstr>Analiza activității în anul școlar 2024-2025</vt:lpstr>
      <vt:lpstr>Analiza activității în anul școlar 2024-2025</vt:lpstr>
      <vt:lpstr>Analiza activității în anul școlar 2024-2025</vt:lpstr>
      <vt:lpstr>Analiza activității în anul școlar 2024-2025</vt:lpstr>
      <vt:lpstr>Analiza activității în anul școlar 2024-2025</vt:lpstr>
      <vt:lpstr>Analiza activității în anul școlar 2024-2025</vt:lpstr>
      <vt:lpstr>Analiza activității în anul școlar 2024-2025</vt:lpstr>
      <vt:lpstr>Analiza activității în anul școlar 2024-2025</vt:lpstr>
      <vt:lpstr>Analiza activității în anul școlar 2024-2025</vt:lpstr>
      <vt:lpstr>Analiza activității în anul școlar 2024-2025</vt:lpstr>
      <vt:lpstr>Analiza activității în anul școlar 2024-2025</vt:lpstr>
      <vt:lpstr>Analiza activității în anul școlar 2024-2025</vt:lpstr>
      <vt:lpstr>Analiza activității în anul școlar 2024-2025</vt:lpstr>
      <vt:lpstr>Analiza activității în anul școlar 2024-2025</vt:lpstr>
      <vt:lpstr>Analiza activității în anul școlar 2024-2025</vt:lpstr>
      <vt:lpstr>Analiza activității în anul școlar 2024-2025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Examene și concursuri naționale  2024-2025</vt:lpstr>
      <vt:lpstr>Documente utile</vt:lpstr>
      <vt:lpstr>Documente utile</vt:lpstr>
      <vt:lpstr>Documente utile</vt:lpstr>
      <vt:lpstr>PISA 2025</vt:lpstr>
      <vt:lpstr>Proiectul RECRED</vt:lpstr>
      <vt:lpstr>Proiectul RECRED – ce urmează?</vt:lpstr>
      <vt:lpstr>Proiectul RECRED</vt:lpstr>
      <vt:lpstr>Structura anului școlar 2025 – 2026</vt:lpstr>
      <vt:lpstr>PowerPoint Presentation</vt:lpstr>
      <vt:lpstr>Cadrul normativ care reglementează organizarea și desfășurarea  evaluării naționale pentru absolvenții clasei a VIII-a (ENVIII) și a admiterii în învățământul profesional și liceal, în anul școlar 2025 – 2026</vt:lpstr>
      <vt:lpstr>Cadrul normativ care reglementează organizarea și desfășurarea  evaluării naționale pentru absolvenții clasei a VIII-a (ENVIII) și a admiterii în învățământul profesional și liceal, în anul școlar 2025 – 2026</vt:lpstr>
      <vt:lpstr>Cadrul normativ care reglementează organizarea și desfășurarea  evaluării naționale pentru absolvenții clasei a VIII-a (ENVIII) și a admiterii în învățământul profesional și liceal, în anul școlar 2025– 2026</vt:lpstr>
      <vt:lpstr>Cadrul normativ care reglementează organizarea și desfășurarea examenului național de bacalaureat 2026</vt:lpstr>
      <vt:lpstr>Cadrul normativ care reglementează organizarea și desfășurarea examenului național de bacalaureat 2026</vt:lpstr>
      <vt:lpstr>Cadrul normativ care reglementează organizarea și desfășurarea examenului național de bacalaureat 2026</vt:lpstr>
      <vt:lpstr>PowerPoint Presentation</vt:lpstr>
      <vt:lpstr>Olimpiade și concursuri școlare 2025-2026</vt:lpstr>
      <vt:lpstr>Olimpiade și concursuri școlare 2025-2026</vt:lpstr>
      <vt:lpstr>Olimpiade și concursuri școlare 2025-2026</vt:lpstr>
      <vt:lpstr>Direcții viitoare de acțiune la nivelul disciplinei </vt:lpstr>
      <vt:lpstr>Direcții viitoare de acțiune la nivelul disciplinei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Informații generale</vt:lpstr>
      <vt:lpstr>Unitatea de învatare 1: Rapoarte si proportii</vt:lpstr>
      <vt:lpstr>PowerPoint Presentation</vt:lpstr>
      <vt:lpstr>Unitatea de invatare 3: Paralelism </vt:lpstr>
      <vt:lpstr>PowerPoint Presentation</vt:lpstr>
      <vt:lpstr>PowerPoint Presentation</vt:lpstr>
      <vt:lpstr>PowerPoint Presentation</vt:lpstr>
      <vt:lpstr>PowerPoint Presentation</vt:lpstr>
      <vt:lpstr>Planificarea și proiectarea didactică</vt:lpstr>
      <vt:lpstr>Planificarea și proiectarea didactică</vt:lpstr>
      <vt:lpstr>Planificarea și proiectarea didactică</vt:lpstr>
      <vt:lpstr>Planificarea și proiectarea didactică</vt:lpstr>
      <vt:lpstr>Planificarea și proiectarea didactică</vt:lpstr>
      <vt:lpstr>Planificarea și proiectarea didactică</vt:lpstr>
      <vt:lpstr>Curriculum-ul la decizia școlii (CDȘ)</vt:lpstr>
      <vt:lpstr>Curriculum-ul la decizia școlii (CDȘ)</vt:lpstr>
      <vt:lpstr>Curriculum-ul la decizia școlii (CDȘ)</vt:lpstr>
      <vt:lpstr>Curriculum-ul la decizia școlii (CDȘ)</vt:lpstr>
      <vt:lpstr>Curriculum-ul la decizia școlii (CDȘ)</vt:lpstr>
      <vt:lpstr>Curriculum-ul la decizia școlii (CDȘ)</vt:lpstr>
      <vt:lpstr>Curriculum-ul la decizia școlii (CDȘ)</vt:lpstr>
      <vt:lpstr>Curriculum-ul la decizia școlii (CDȘ)</vt:lpstr>
      <vt:lpstr>Recomandări pentru profesorul de matematică</vt:lpstr>
      <vt:lpstr>PowerPoint Presentation</vt:lpstr>
      <vt:lpstr>PowerPoint Presentation</vt:lpstr>
      <vt:lpstr>PowerPoint Presentation</vt:lpstr>
      <vt:lpstr>Obligațiile profesorului</vt:lpstr>
      <vt:lpstr>PowerPoint Presentation</vt:lpstr>
      <vt:lpstr>Repere metodologice pentru ciclul gimnazial și liceal</vt:lpstr>
      <vt:lpstr>Repere metodologice pentru aplicarea curriculumului la clasele a IX-a, a X-a, a XI-a și a XII-a la disciplina matematică</vt:lpstr>
      <vt:lpstr>Consiliul Consultativ -  Anul școlar 2025-2026</vt:lpstr>
      <vt:lpstr>Cercuri pedagogice 2025-2026 </vt:lpstr>
      <vt:lpstr>Cercuri pedagogice </vt:lpstr>
      <vt:lpstr>Cercuri pedagogice </vt:lpstr>
      <vt:lpstr>Cercuri pedagogice </vt:lpstr>
      <vt:lpstr>Cercuri pedagogice </vt:lpstr>
      <vt:lpstr>Cercuri pedagogice </vt:lpstr>
      <vt:lpstr>Cercuri pedagogice </vt:lpstr>
      <vt:lpstr>Cercuri pedagogice </vt:lpstr>
      <vt:lpstr>Cercuri pedagogice </vt:lpstr>
      <vt:lpstr>PowerPoint Presentation</vt:lpstr>
      <vt:lpstr>Diverse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METODE ACTIV-PARTICIPATIVE ÎN STIMULAREA INTERESULUI PENTRU LECTURĂ LA ELEVII DE GIMNAZIU</dc:title>
  <dc:creator>User</dc:creator>
  <cp:lastModifiedBy>Alex Popa</cp:lastModifiedBy>
  <cp:revision>118</cp:revision>
  <cp:lastPrinted>2020-09-24T05:05:00Z</cp:lastPrinted>
  <dcterms:created xsi:type="dcterms:W3CDTF">2018-02-04T18:52:00Z</dcterms:created>
  <dcterms:modified xsi:type="dcterms:W3CDTF">2025-09-24T17:33:40Z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2057-11.2.0.9665</vt:lpwstr>
  </property>
</Properties>
</file>