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92"/>
  </p:notesMasterIdLst>
  <p:handoutMasterIdLst>
    <p:handoutMasterId r:id="rId93"/>
  </p:handoutMasterIdLst>
  <p:sldIdLst>
    <p:sldId id="256" r:id="rId2"/>
    <p:sldId id="265" r:id="rId3"/>
    <p:sldId id="363" r:id="rId4"/>
    <p:sldId id="300" r:id="rId5"/>
    <p:sldId id="301" r:id="rId6"/>
    <p:sldId id="365" r:id="rId7"/>
    <p:sldId id="302" r:id="rId8"/>
    <p:sldId id="341" r:id="rId9"/>
    <p:sldId id="367" r:id="rId10"/>
    <p:sldId id="306" r:id="rId11"/>
    <p:sldId id="368" r:id="rId12"/>
    <p:sldId id="342" r:id="rId13"/>
    <p:sldId id="369" r:id="rId14"/>
    <p:sldId id="343" r:id="rId15"/>
    <p:sldId id="370" r:id="rId16"/>
    <p:sldId id="312" r:id="rId17"/>
    <p:sldId id="371" r:id="rId18"/>
    <p:sldId id="313" r:id="rId19"/>
    <p:sldId id="372" r:id="rId20"/>
    <p:sldId id="539" r:id="rId21"/>
    <p:sldId id="575" r:id="rId22"/>
    <p:sldId id="373" r:id="rId23"/>
    <p:sldId id="540" r:id="rId24"/>
    <p:sldId id="573" r:id="rId25"/>
    <p:sldId id="590" r:id="rId26"/>
    <p:sldId id="257" r:id="rId27"/>
    <p:sldId id="594" r:id="rId28"/>
    <p:sldId id="595" r:id="rId29"/>
    <p:sldId id="596" r:id="rId30"/>
    <p:sldId id="262" r:id="rId31"/>
    <p:sldId id="597" r:id="rId32"/>
    <p:sldId id="598" r:id="rId33"/>
    <p:sldId id="264" r:id="rId34"/>
    <p:sldId id="258" r:id="rId35"/>
    <p:sldId id="266" r:id="rId36"/>
    <p:sldId id="263" r:id="rId37"/>
    <p:sldId id="589" r:id="rId38"/>
    <p:sldId id="260" r:id="rId39"/>
    <p:sldId id="259" r:id="rId40"/>
    <p:sldId id="261" r:id="rId41"/>
    <p:sldId id="531" r:id="rId42"/>
    <p:sldId id="525" r:id="rId43"/>
    <p:sldId id="501" r:id="rId44"/>
    <p:sldId id="577" r:id="rId45"/>
    <p:sldId id="549" r:id="rId46"/>
    <p:sldId id="516" r:id="rId47"/>
    <p:sldId id="578" r:id="rId48"/>
    <p:sldId id="579" r:id="rId49"/>
    <p:sldId id="440" r:id="rId50"/>
    <p:sldId id="354" r:id="rId51"/>
    <p:sldId id="607" r:id="rId52"/>
    <p:sldId id="606" r:id="rId53"/>
    <p:sldId id="580" r:id="rId54"/>
    <p:sldId id="314" r:id="rId55"/>
    <p:sldId id="591" r:id="rId56"/>
    <p:sldId id="605" r:id="rId57"/>
    <p:sldId id="356" r:id="rId58"/>
    <p:sldId id="357" r:id="rId59"/>
    <p:sldId id="358" r:id="rId60"/>
    <p:sldId id="359" r:id="rId61"/>
    <p:sldId id="360" r:id="rId62"/>
    <p:sldId id="284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43" r:id="rId72"/>
    <p:sldId id="285" r:id="rId73"/>
    <p:sldId id="544" r:id="rId74"/>
    <p:sldId id="545" r:id="rId75"/>
    <p:sldId id="286" r:id="rId76"/>
    <p:sldId id="287" r:id="rId77"/>
    <p:sldId id="293" r:id="rId78"/>
    <p:sldId id="555" r:id="rId79"/>
    <p:sldId id="268" r:id="rId80"/>
    <p:sldId id="270" r:id="rId81"/>
    <p:sldId id="599" r:id="rId82"/>
    <p:sldId id="600" r:id="rId83"/>
    <p:sldId id="601" r:id="rId84"/>
    <p:sldId id="602" r:id="rId85"/>
    <p:sldId id="603" r:id="rId86"/>
    <p:sldId id="604" r:id="rId87"/>
    <p:sldId id="530" r:id="rId88"/>
    <p:sldId id="557" r:id="rId89"/>
    <p:sldId id="559" r:id="rId90"/>
    <p:sldId id="299" r:id="rId9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0929"/>
  </p:normalViewPr>
  <p:slideViewPr>
    <p:cSldViewPr>
      <p:cViewPr varScale="1">
        <p:scale>
          <a:sx n="75" d="100"/>
          <a:sy n="75" d="100"/>
        </p:scale>
        <p:origin x="6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-2025\BAC\Rezultate\Rezultate%20finale%20dup&#259;%20contesta&#539;ii%20bac%20iunie%202025%20TOATE%20promotiil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-2025\BAC\Rezultate\Rezultate%20finale%20dup&#259;%20contesta&#539;ii%20bac%20iunie%202025%20TOATE%20promotiil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-2025\EN8\Rezultate\Statistica%20matematica%20EVNAT%202025%20inainte%20de%20contestati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-2025\EN8\Rezultate\Statistica%20matematica%20EVNAT%202025%20inainte%20de%20contestati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Rezultate la Competențe digitale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'MATE+INFO (modificat)'!$J$25:$M$25</c:f>
              <c:strCache>
                <c:ptCount val="4"/>
                <c:pt idx="0">
                  <c:v>Incepator
Calif.</c:v>
                </c:pt>
                <c:pt idx="1">
                  <c:v>Mediu</c:v>
                </c:pt>
                <c:pt idx="2">
                  <c:v>Avansat</c:v>
                </c:pt>
                <c:pt idx="3">
                  <c:v>Experim.</c:v>
                </c:pt>
              </c:strCache>
            </c:strRef>
          </c:cat>
          <c:val>
            <c:numRef>
              <c:f>'MATE+INFO (modificat)'!$J$26:$M$26</c:f>
              <c:numCache>
                <c:formatCode>General</c:formatCode>
                <c:ptCount val="4"/>
                <c:pt idx="0">
                  <c:v>575</c:v>
                </c:pt>
                <c:pt idx="1">
                  <c:v>701</c:v>
                </c:pt>
                <c:pt idx="2">
                  <c:v>340</c:v>
                </c:pt>
                <c:pt idx="3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E-4DB9-A67D-EEC25D690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5958208"/>
        <c:axId val="2055955808"/>
      </c:barChart>
      <c:catAx>
        <c:axId val="2055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955808"/>
        <c:crosses val="autoZero"/>
        <c:auto val="1"/>
        <c:lblAlgn val="ctr"/>
        <c:lblOffset val="100"/>
        <c:noMultiLvlLbl val="0"/>
      </c:catAx>
      <c:valAx>
        <c:axId val="20559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9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Distribuția notelor la disciplina informatică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'MATE+INFO (modificat)'!$X$45:$AD$45</c:f>
              <c:strCache>
                <c:ptCount val="7"/>
                <c:pt idx="0">
                  <c:v>1 - 4.99 </c:v>
                </c:pt>
                <c:pt idx="1">
                  <c:v>5 - 5.99 </c:v>
                </c:pt>
                <c:pt idx="2">
                  <c:v>6 - 6.99 </c:v>
                </c:pt>
                <c:pt idx="3">
                  <c:v>7 - 7.99 </c:v>
                </c:pt>
                <c:pt idx="4">
                  <c:v>8 - 8.99 </c:v>
                </c:pt>
                <c:pt idx="5">
                  <c:v>9 - 9.99</c:v>
                </c:pt>
                <c:pt idx="6">
                  <c:v>10</c:v>
                </c:pt>
              </c:strCache>
            </c:strRef>
          </c:cat>
          <c:val>
            <c:numRef>
              <c:f>'MATE+INFO (modificat)'!$X$46:$AD$46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15</c:v>
                </c:pt>
                <c:pt idx="3">
                  <c:v>20</c:v>
                </c:pt>
                <c:pt idx="4">
                  <c:v>31</c:v>
                </c:pt>
                <c:pt idx="5">
                  <c:v>58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C-43ED-AAFC-29B630582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87424"/>
        <c:axId val="514187904"/>
      </c:barChart>
      <c:catAx>
        <c:axId val="5141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7904"/>
        <c:crosses val="autoZero"/>
        <c:auto val="1"/>
        <c:lblAlgn val="ctr"/>
        <c:lblOffset val="100"/>
        <c:noMultiLvlLbl val="0"/>
      </c:catAx>
      <c:valAx>
        <c:axId val="51418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Distribuția notelor la disciplina informatică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Sheet1!$B$54:$I$54</c:f>
              <c:strCache>
                <c:ptCount val="7"/>
                <c:pt idx="0">
                  <c:v>1-4.99</c:v>
                </c:pt>
                <c:pt idx="1">
                  <c:v>5-5.99</c:v>
                </c:pt>
                <c:pt idx="2">
                  <c:v>6-6.99</c:v>
                </c:pt>
                <c:pt idx="3">
                  <c:v>7-7.99</c:v>
                </c:pt>
                <c:pt idx="4">
                  <c:v>8-8.99</c:v>
                </c:pt>
                <c:pt idx="5">
                  <c:v>9-9.99</c:v>
                </c:pt>
                <c:pt idx="6">
                  <c:v>10</c:v>
                </c:pt>
              </c:strCache>
            </c:strRef>
          </c:cat>
          <c:val>
            <c:numRef>
              <c:f>Sheet1!$B$55:$I$55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8-4B47-A5DC-7FC9BAA55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461567"/>
        <c:axId val="725462527"/>
      </c:barChart>
      <c:catAx>
        <c:axId val="72546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462527"/>
        <c:crosses val="autoZero"/>
        <c:auto val="1"/>
        <c:lblAlgn val="ctr"/>
        <c:lblOffset val="100"/>
        <c:noMultiLvlLbl val="0"/>
      </c:catAx>
      <c:valAx>
        <c:axId val="72546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46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Distribuția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notelor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la </a:t>
            </a: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disciplina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informatică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(cu </a:t>
            </a: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inspecția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la </a:t>
            </a:r>
            <a:r>
              <a:rPr lang="en-US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clasă</a:t>
            </a: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def!$B$64:$K$64</c:f>
              <c:strCache>
                <c:ptCount val="10"/>
                <c:pt idx="0">
                  <c:v>Note între 1-1,99</c:v>
                </c:pt>
                <c:pt idx="1">
                  <c:v>Note între 2-2,99</c:v>
                </c:pt>
                <c:pt idx="2">
                  <c:v>Note între 3-3,99</c:v>
                </c:pt>
                <c:pt idx="3">
                  <c:v>Note între 4-4,99</c:v>
                </c:pt>
                <c:pt idx="4">
                  <c:v>Note între 5-5,99</c:v>
                </c:pt>
                <c:pt idx="5">
                  <c:v>Note între 6-6,99</c:v>
                </c:pt>
                <c:pt idx="6">
                  <c:v>Note între 7-7,99</c:v>
                </c:pt>
                <c:pt idx="7">
                  <c:v>Note între 8-8,99</c:v>
                </c:pt>
                <c:pt idx="8">
                  <c:v>Note între 9-9,99</c:v>
                </c:pt>
                <c:pt idx="9">
                  <c:v>Note de 10</c:v>
                </c:pt>
              </c:strCache>
            </c:strRef>
          </c:cat>
          <c:val>
            <c:numRef>
              <c:f>def!$B$65:$K$65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1-49D1-912C-EBF455A82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192800"/>
        <c:axId val="1562192320"/>
      </c:barChart>
      <c:catAx>
        <c:axId val="15621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192320"/>
        <c:crosses val="autoZero"/>
        <c:auto val="1"/>
        <c:lblAlgn val="ctr"/>
        <c:lblOffset val="100"/>
        <c:noMultiLvlLbl val="0"/>
      </c:catAx>
      <c:valAx>
        <c:axId val="156219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1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Distribuția notelor la disciplina informatică</a:t>
            </a:r>
            <a:endParaRPr lang="en-US"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titu!$B$24:$K$24</c:f>
              <c:strCache>
                <c:ptCount val="10"/>
                <c:pt idx="0">
                  <c:v>Note între 1-1,99</c:v>
                </c:pt>
                <c:pt idx="1">
                  <c:v>Note între 2-2,99</c:v>
                </c:pt>
                <c:pt idx="2">
                  <c:v>Note între 3-3,99</c:v>
                </c:pt>
                <c:pt idx="3">
                  <c:v>Note între 4-4,99</c:v>
                </c:pt>
                <c:pt idx="4">
                  <c:v>Note între 5-5,99</c:v>
                </c:pt>
                <c:pt idx="5">
                  <c:v>Note între 6-6,99</c:v>
                </c:pt>
                <c:pt idx="6">
                  <c:v>Note între 7-7,99</c:v>
                </c:pt>
                <c:pt idx="7">
                  <c:v>Note între 8-8,99</c:v>
                </c:pt>
                <c:pt idx="8">
                  <c:v>Note între 9-9,99</c:v>
                </c:pt>
                <c:pt idx="9">
                  <c:v>Note de 10</c:v>
                </c:pt>
              </c:strCache>
            </c:strRef>
          </c:cat>
          <c:val>
            <c:numRef>
              <c:f>titu!$B$25:$K$25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E-494A-A502-78D525F53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212304"/>
        <c:axId val="528209424"/>
      </c:barChart>
      <c:catAx>
        <c:axId val="52821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09424"/>
        <c:crosses val="autoZero"/>
        <c:auto val="1"/>
        <c:lblAlgn val="ctr"/>
        <c:lblOffset val="100"/>
        <c:noMultiLvlLbl val="0"/>
      </c:catAx>
      <c:valAx>
        <c:axId val="52820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1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6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60"/>
            </a:lvl1pPr>
          </a:lstStyle>
          <a:p>
            <a:fld id="{696C064A-D61B-4B21-B757-51A9B82445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6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041" y="1330625"/>
            <a:ext cx="6386999" cy="359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508" y="5122905"/>
            <a:ext cx="5292064" cy="41914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29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A435310-A594-4D48-9275-B90827AD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6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38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7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BC4B-9771-445D-846B-9EC10604C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9E95-CD8A-47AB-8F2C-343620A0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2304FD2-10BF-4A9E-8896-5A5C855FB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4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9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62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D6A-A585-C13C-EA8E-52CD706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E1E-15FA-1CE7-1399-538230BD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8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4E34-0099-0BF2-B263-BF80D96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158-5C45-4B42-B036-4175297E980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4BE1-D690-92ED-6B72-AD2927E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D624-4422-305A-19ED-D2776A84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39B-A68D-441D-99DA-E4218A8592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ABA0C1-A5AC-4C84-A11A-2BA5EDC9C8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86700" y="6080127"/>
            <a:ext cx="628650" cy="365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o-RO" dirty="0"/>
              <a:t>CNCE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AED8-2F2D-4DF9-8595-4C83AAFE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3367-87E3-4F1D-9BAD-6A0AC376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9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B4C-8677-47A2-B8DF-7B7A63E8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238A-9353-4890-BDDD-F79180B6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F12-F4F3-43FF-8D47-8C83411E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ECE-EF81-4D86-8E61-3D3F7D90C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2202-D511-487B-B489-44D0065D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7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207-01C4-4C1D-BA1F-688A98761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sites/default/files/_fi%C8%99iere/Legislatie/2025/OMEC_3463_202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.ro/sites/default/files/_fi%C8%99iere/Legislatie/2025/OMEC_4350_2025/OMEC_4350_202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mages/rocnee/fisiere/planuri-cadru/gimnazial/2024/PCI_PS_%C3%8ENV_GIMNAZI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cnee.eu/index.php/dcee-oriz/curriculum-oriz/programe-scolare-front/planuri-cadru-de-invatamant-si-programe-scolare-invatamant-liceal-2023-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cdf-eabn-hzj" TargetMode="External"/><Relationship Id="rId2" Type="http://schemas.openxmlformats.org/officeDocument/2006/relationships/hyperlink" Target="http://www.matearad.r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ndex.php/dcee-oriz/curriculum-oriz/repere-metodologi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ocnee.eu/index.php?view=article&amp;id=382:informare-privind-asigurarea-manualelor-scolare-pentru-anul-scolar-2025-2026&amp;catid=2" TargetMode="External"/><Relationship Id="rId4" Type="http://schemas.openxmlformats.org/officeDocument/2006/relationships/hyperlink" Target="https://www.edu.ro/OMEC_4350_2025_planuri_cadru_liceu_frecvent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ubiecte.edu.ro/2025/" TargetMode="External"/><Relationship Id="rId3" Type="http://schemas.openxmlformats.org/officeDocument/2006/relationships/hyperlink" Target="https://www.edu.ro/sites/default/files/09_07_2025_Dosar_presa_ENVIII_2025_DC.pdf" TargetMode="External"/><Relationship Id="rId7" Type="http://schemas.openxmlformats.org/officeDocument/2006/relationships/hyperlink" Target="https://www.edu.ro/press_rel_96_2025_rezultate_finale_concurs_titularizare_DC" TargetMode="External"/><Relationship Id="rId2" Type="http://schemas.openxmlformats.org/officeDocument/2006/relationships/hyperlink" Target="https://edu.ro/press_rel_83_2025_rezultate_finale_ENVIII_25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du.ro/sites/default/files/21_07_2025_Dosar_presa_rezultate_finale_proba_scrisa_definitivat.pdf" TargetMode="External"/><Relationship Id="rId5" Type="http://schemas.openxmlformats.org/officeDocument/2006/relationships/hyperlink" Target="https://www.edu.ro/sites/default/files/Dosar_presa_bacalaureat_iunie_2025_rezultate_finale.pdf" TargetMode="External"/><Relationship Id="rId4" Type="http://schemas.openxmlformats.org/officeDocument/2006/relationships/hyperlink" Target="https://www.edu.ro/press_rel_74_2025_rezultate_prima_sesiune_bacalaureat_D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ndex.php/dcee-oriz/curriculum-oriz/programe-scolare-front" TargetMode="External"/><Relationship Id="rId2" Type="http://schemas.openxmlformats.org/officeDocument/2006/relationships/hyperlink" Target="https://www.edu.ro/structura_an_scolar_2025_2026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edu.ro/OMEC_4350_2025_planuri_cadru_liceu_frecventa_zi" TargetMode="External"/><Relationship Id="rId4" Type="http://schemas.openxmlformats.org/officeDocument/2006/relationships/hyperlink" Target="https://rocnee.eu/images/rocnee/fisiere/curriculum/profilul_absolventului/OM_6731_28.11.2023_MOF_Partea_I_nr._1099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Repere_metodologice_invatamant_liceal_XI_2023_2024" TargetMode="External"/><Relationship Id="rId2" Type="http://schemas.openxmlformats.org/officeDocument/2006/relationships/hyperlink" Target="https://rocnee.eu/index.php/dcee-oriz/curriculum-oriz/repere-metodologice/repere-metodologice-2024-2025-cls-a-xii-a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ise.ro/wp-content/uploads/2022/05/Matematica.pdf" TargetMode="External"/><Relationship Id="rId5" Type="http://schemas.openxmlformats.org/officeDocument/2006/relationships/hyperlink" Target="https://www.edu.ro/repere_metodologice_aplicare_curriculum_clasa_IX_an_scolar_2021_2022" TargetMode="External"/><Relationship Id="rId4" Type="http://schemas.openxmlformats.org/officeDocument/2006/relationships/hyperlink" Target="https://rocnee.eu/index.php/dcee-oriz/curriculum-oriz/repere-metodologice/reperemetodologice202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educred.ro/red-din-cred/red-gimnaziu" TargetMode="External"/><Relationship Id="rId2" Type="http://schemas.openxmlformats.org/officeDocument/2006/relationships/hyperlink" Target="https://ghiduri.educred.ro/gimnaziu/matematic%C4%83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eprof.ro/biblioteca-virtuala/resurse-didactic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about/programmes/pisa/pisa-test-mathematics.html" TargetMode="External"/><Relationship Id="rId2" Type="http://schemas.openxmlformats.org/officeDocument/2006/relationships/hyperlink" Target="https://www.edu.ro/press_rel_44_2025_studiu_PISA_RO" TargetMode="Externa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info_derulare_proiect_RECRED" TargetMode="Externa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o83RuG15gnwWRAWM8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o83RuG15gnwWRAWM8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rocnee.eu/index.php/dcee-oriz/curriculum-oriz/programe-scolare-front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educred.ro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.ro/sites/default/files/_fi%C8%99iere/Minister/2023/preuniversitar_root/repere_metodologice_XI/invatamant_liceal/REPERE_METODOLOGICE_TIC_2023_2024_CLS_XI.pdf" TargetMode="External"/><Relationship Id="rId3" Type="http://schemas.openxmlformats.org/officeDocument/2006/relationships/hyperlink" Target="https://www.edu.ro/sites/default/files/32_Repere_metodologice_TIC_0.pdf" TargetMode="External"/><Relationship Id="rId7" Type="http://schemas.openxmlformats.org/officeDocument/2006/relationships/hyperlink" Target="https://www.edu.ro/sites/default/files/_fi%C8%99iere/Minister/2023/preuniversitar_root/repere_metodologice_XI/invatamant_liceal/REPERE_METODOLOGICE_INFORMATICA_2023_2024_CLS_XI.pdf" TargetMode="External"/><Relationship Id="rId2" Type="http://schemas.openxmlformats.org/officeDocument/2006/relationships/hyperlink" Target="https://www.edu.ro/sites/default/files/31_Repere_metodologice_informatica_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.ro/sites/default/files/_fi%C8%99iere/Minister/2023/preuniversitar_root/repere_metodologice_XI/IPS_2023_2024/IPS_REPERE_METODOLOGICE_TIC_cls_11.pdf" TargetMode="External"/><Relationship Id="rId5" Type="http://schemas.openxmlformats.org/officeDocument/2006/relationships/hyperlink" Target="https://rocnee.eu/images/rocnee/fisiere/curriculum/repere%20metodologice%2022-23/REPERE_METODOLOGICE_TIC_2022_2023.pdf" TargetMode="External"/><Relationship Id="rId4" Type="http://schemas.openxmlformats.org/officeDocument/2006/relationships/hyperlink" Target="https://rocnee.eu/images/rocnee/fisiere/curriculum/repere%20metodologice%2022-23/REPERE_METODOLOGICE_INFORMATIC%C4%82_2022_2023.pdf" TargetMode="External"/><Relationship Id="rId9" Type="http://schemas.openxmlformats.org/officeDocument/2006/relationships/hyperlink" Target="https://rocnee.eu/index.php/dcee-oriz/curriculum-oriz/repere-metodologice/repere-metodologice-2024-2025-cls-a-xii-a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legislatie-ordine-ministru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nee.eu/index.php/dcee-oriz/curriculum-oriz/programe-scolare-front/planuri-cadru-de-invatamant-si-programe-scolare-invatamant-liceal-2023-docx" TargetMode="External"/><Relationship Id="rId2" Type="http://schemas.openxmlformats.org/officeDocument/2006/relationships/hyperlink" Target="https://www.rocnee.eu/index.php/dcee-oriz/curriculum-oriz/programe-scolare-front/programe-scolare-in-vigoare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index.php/manuale-scolare/catalog-manuale-scolare-invatamant-preuniversitar-2022-2023-clasele-ix-xii" TargetMode="External"/><Relationship Id="rId2" Type="http://schemas.openxmlformats.org/officeDocument/2006/relationships/hyperlink" Target="https://manuale.edu.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cnee.eu/index.php/dcee-oriz/curriculum-oriz/programe-scolare-fro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728807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9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309" y="0"/>
            <a:ext cx="6099691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722" y="963613"/>
            <a:ext cx="4510277" cy="414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CONSFĂTUIRI JUDEȚENE</a:t>
            </a:r>
            <a:br>
              <a:rPr lang="en-US" altLang="en-US" dirty="0"/>
            </a:br>
            <a:r>
              <a:rPr lang="en-US" altLang="en-US" dirty="0"/>
              <a:t>DISCIPLINA INFORMATICĂ </a:t>
            </a:r>
            <a:br>
              <a:rPr lang="en-US" altLang="en-US" dirty="0"/>
            </a:br>
            <a:r>
              <a:rPr lang="en-US" altLang="en-US" dirty="0"/>
              <a:t>AN ȘCOLAR 2025-2026</a:t>
            </a:r>
          </a:p>
        </p:txBody>
      </p:sp>
      <p:sp>
        <p:nvSpPr>
          <p:cNvPr id="6" name="Title 1"/>
          <p:cNvSpPr txBox="1"/>
          <p:nvPr/>
        </p:nvSpPr>
        <p:spPr bwMode="auto">
          <a:xfrm>
            <a:off x="885428" y="963612"/>
            <a:ext cx="1876702" cy="4149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altLang="en-US" sz="2000" cap="all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INSPECTORATUL ȘCOLAR JUDEȚEAN ARAD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CCF-4E4E-4159-9634-877AC788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2CBC-A0B2-4351-84F0-99F60E54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015390"/>
            <a:ext cx="7429499" cy="3541714"/>
          </a:xfrm>
        </p:spPr>
        <p:txBody>
          <a:bodyPr/>
          <a:lstStyle/>
          <a:p>
            <a:r>
              <a:rPr lang="en-US" sz="3000" dirty="0" err="1"/>
              <a:t>Examenul</a:t>
            </a:r>
            <a:r>
              <a:rPr lang="en-US" sz="3000" dirty="0"/>
              <a:t> </a:t>
            </a:r>
            <a:r>
              <a:rPr lang="en-US" sz="3000" dirty="0" err="1"/>
              <a:t>național</a:t>
            </a:r>
            <a:r>
              <a:rPr lang="en-US" sz="3000" dirty="0"/>
              <a:t> de </a:t>
            </a:r>
            <a:r>
              <a:rPr lang="en-US" sz="3000" dirty="0" err="1"/>
              <a:t>bacalaureat</a:t>
            </a:r>
            <a:r>
              <a:rPr lang="en-US" sz="3000" dirty="0"/>
              <a:t>, </a:t>
            </a:r>
            <a:r>
              <a:rPr lang="en-US" sz="3000" dirty="0" err="1"/>
              <a:t>sesiunea</a:t>
            </a:r>
            <a:r>
              <a:rPr lang="en-US" sz="3000" dirty="0"/>
              <a:t> </a:t>
            </a:r>
            <a:r>
              <a:rPr lang="en-US" sz="3000" dirty="0" err="1"/>
              <a:t>iunie</a:t>
            </a:r>
            <a:r>
              <a:rPr lang="en-US" sz="3000" dirty="0"/>
              <a:t> 2025, </a:t>
            </a:r>
            <a:r>
              <a:rPr lang="en-US" sz="3000" dirty="0" err="1"/>
              <a:t>Informatică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5AB39F-54A7-7C82-FE0F-2C54AA97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56540"/>
              </p:ext>
            </p:extLst>
          </p:nvPr>
        </p:nvGraphicFramePr>
        <p:xfrm>
          <a:off x="833572" y="3529178"/>
          <a:ext cx="756127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98">
                  <a:extLst>
                    <a:ext uri="{9D8B030D-6E8A-4147-A177-3AD203B41FA5}">
                      <a16:colId xmlns:a16="http://schemas.microsoft.com/office/drawing/2014/main" val="3562242567"/>
                    </a:ext>
                  </a:extLst>
                </a:gridCol>
                <a:gridCol w="566682">
                  <a:extLst>
                    <a:ext uri="{9D8B030D-6E8A-4147-A177-3AD203B41FA5}">
                      <a16:colId xmlns:a16="http://schemas.microsoft.com/office/drawing/2014/main" val="2536505770"/>
                    </a:ext>
                  </a:extLst>
                </a:gridCol>
                <a:gridCol w="738774">
                  <a:extLst>
                    <a:ext uri="{9D8B030D-6E8A-4147-A177-3AD203B41FA5}">
                      <a16:colId xmlns:a16="http://schemas.microsoft.com/office/drawing/2014/main" val="878481027"/>
                    </a:ext>
                  </a:extLst>
                </a:gridCol>
                <a:gridCol w="598364">
                  <a:extLst>
                    <a:ext uri="{9D8B030D-6E8A-4147-A177-3AD203B41FA5}">
                      <a16:colId xmlns:a16="http://schemas.microsoft.com/office/drawing/2014/main" val="1590046933"/>
                    </a:ext>
                  </a:extLst>
                </a:gridCol>
                <a:gridCol w="663169">
                  <a:extLst>
                    <a:ext uri="{9D8B030D-6E8A-4147-A177-3AD203B41FA5}">
                      <a16:colId xmlns:a16="http://schemas.microsoft.com/office/drawing/2014/main" val="2034762842"/>
                    </a:ext>
                  </a:extLst>
                </a:gridCol>
                <a:gridCol w="663169">
                  <a:extLst>
                    <a:ext uri="{9D8B030D-6E8A-4147-A177-3AD203B41FA5}">
                      <a16:colId xmlns:a16="http://schemas.microsoft.com/office/drawing/2014/main" val="407642991"/>
                    </a:ext>
                  </a:extLst>
                </a:gridCol>
                <a:gridCol w="663169">
                  <a:extLst>
                    <a:ext uri="{9D8B030D-6E8A-4147-A177-3AD203B41FA5}">
                      <a16:colId xmlns:a16="http://schemas.microsoft.com/office/drawing/2014/main" val="1897698395"/>
                    </a:ext>
                  </a:extLst>
                </a:gridCol>
                <a:gridCol w="663169">
                  <a:extLst>
                    <a:ext uri="{9D8B030D-6E8A-4147-A177-3AD203B41FA5}">
                      <a16:colId xmlns:a16="http://schemas.microsoft.com/office/drawing/2014/main" val="2715432912"/>
                    </a:ext>
                  </a:extLst>
                </a:gridCol>
                <a:gridCol w="501157">
                  <a:extLst>
                    <a:ext uri="{9D8B030D-6E8A-4147-A177-3AD203B41FA5}">
                      <a16:colId xmlns:a16="http://schemas.microsoft.com/office/drawing/2014/main" val="2126184068"/>
                    </a:ext>
                  </a:extLst>
                </a:gridCol>
                <a:gridCol w="624286">
                  <a:extLst>
                    <a:ext uri="{9D8B030D-6E8A-4147-A177-3AD203B41FA5}">
                      <a16:colId xmlns:a16="http://schemas.microsoft.com/office/drawing/2014/main" val="513179656"/>
                    </a:ext>
                  </a:extLst>
                </a:gridCol>
                <a:gridCol w="598364">
                  <a:extLst>
                    <a:ext uri="{9D8B030D-6E8A-4147-A177-3AD203B41FA5}">
                      <a16:colId xmlns:a16="http://schemas.microsoft.com/office/drawing/2014/main" val="3098311601"/>
                    </a:ext>
                  </a:extLst>
                </a:gridCol>
                <a:gridCol w="491076">
                  <a:extLst>
                    <a:ext uri="{9D8B030D-6E8A-4147-A177-3AD203B41FA5}">
                      <a16:colId xmlns:a16="http://schemas.microsoft.com/office/drawing/2014/main" val="1345743013"/>
                    </a:ext>
                  </a:extLst>
                </a:gridCol>
              </a:tblGrid>
              <a:tr h="6971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Formă de învățământ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Nr. Cand.  Înscriși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Nr. 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Cand.  Promovați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5-5,99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6-6,99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7-7,99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8-8,99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9-9,99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Note: 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Nr. Cand. Respinși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Nr. Cand. Neprez.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Nr. Cand. Elim.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524867"/>
                  </a:ext>
                </a:extLst>
              </a:tr>
              <a:tr h="6971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Zi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134 (97,1%)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7 (5,22%)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15 (11,19%)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20 (14,93%)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31 (23,13%)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58 (43,28%)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3 (2,24%)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4 (2,9%)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 (0,72%)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(0%)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291595"/>
                  </a:ext>
                </a:extLst>
              </a:tr>
              <a:tr h="6971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134 (97,1%)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7 (5,22%)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15 (11,19%)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20 (14,93%)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31 (23,13%)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58 (43,28%)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3 (2,24%)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4 (2,9%)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 (0,72%)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 dirty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554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4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CCF-4E4E-4159-9634-877AC788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00" y="188640"/>
            <a:ext cx="7429499" cy="1478570"/>
          </a:xfrm>
        </p:spPr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2CBC-A0B2-4351-84F0-99F60E54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556792"/>
            <a:ext cx="7429499" cy="39463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 err="1"/>
              <a:t>Examenul</a:t>
            </a:r>
            <a:r>
              <a:rPr lang="en-US" sz="3000" dirty="0"/>
              <a:t> </a:t>
            </a:r>
            <a:r>
              <a:rPr lang="en-US" sz="3000" dirty="0" err="1"/>
              <a:t>național</a:t>
            </a:r>
            <a:r>
              <a:rPr lang="en-US" sz="3000" dirty="0"/>
              <a:t> de </a:t>
            </a:r>
            <a:r>
              <a:rPr lang="en-US" sz="3000" dirty="0" err="1"/>
              <a:t>bacalaureat</a:t>
            </a:r>
            <a:r>
              <a:rPr lang="en-US" sz="3000" dirty="0"/>
              <a:t>, </a:t>
            </a:r>
            <a:r>
              <a:rPr lang="en-US" sz="3000" dirty="0" err="1"/>
              <a:t>sesiunea</a:t>
            </a:r>
            <a:r>
              <a:rPr lang="en-US" sz="3000" dirty="0"/>
              <a:t> </a:t>
            </a:r>
            <a:r>
              <a:rPr lang="en-US" sz="3000" dirty="0" err="1"/>
              <a:t>iunie</a:t>
            </a:r>
            <a:r>
              <a:rPr lang="en-US" sz="3000" dirty="0"/>
              <a:t> 2025, </a:t>
            </a:r>
            <a:r>
              <a:rPr lang="en-US" sz="3000" dirty="0" err="1"/>
              <a:t>Matematică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fr-FR" dirty="0" err="1"/>
              <a:t>Promovabilitate</a:t>
            </a:r>
            <a:r>
              <a:rPr lang="fr-FR" dirty="0"/>
              <a:t>: 97,10% (peste 5); 92,03% (peste 6)</a:t>
            </a:r>
            <a:endParaRPr lang="en-US" sz="2800" dirty="0"/>
          </a:p>
          <a:p>
            <a:r>
              <a:rPr lang="fr-FR" sz="2000" dirty="0" err="1"/>
              <a:t>Promovabilitate</a:t>
            </a:r>
            <a:r>
              <a:rPr lang="fr-FR" sz="2000" dirty="0"/>
              <a:t> 2024: </a:t>
            </a:r>
            <a:r>
              <a:rPr lang="en-US" sz="2000" dirty="0"/>
              <a:t>96,05% (</a:t>
            </a:r>
            <a:r>
              <a:rPr lang="en-US" sz="2000" dirty="0" err="1"/>
              <a:t>peste</a:t>
            </a:r>
            <a:r>
              <a:rPr lang="en-US" sz="2000" dirty="0"/>
              <a:t> 5); 91,53% (</a:t>
            </a:r>
            <a:r>
              <a:rPr lang="en-US" sz="2000" dirty="0" err="1"/>
              <a:t>peste</a:t>
            </a:r>
            <a:r>
              <a:rPr lang="en-US" sz="2000" dirty="0"/>
              <a:t> 6)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C5D9B7-D156-73AB-985D-0910B9685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43868"/>
              </p:ext>
            </p:extLst>
          </p:nvPr>
        </p:nvGraphicFramePr>
        <p:xfrm>
          <a:off x="798368" y="3501008"/>
          <a:ext cx="7230016" cy="317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42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CCF-4E4E-4159-9634-877AC788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94211"/>
            <a:ext cx="7429499" cy="1478570"/>
          </a:xfrm>
        </p:spPr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2CBC-A0B2-4351-84F0-99F60E54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08" y="1842445"/>
            <a:ext cx="7429499" cy="3541714"/>
          </a:xfrm>
        </p:spPr>
        <p:txBody>
          <a:bodyPr/>
          <a:lstStyle/>
          <a:p>
            <a:r>
              <a:rPr lang="en-US" sz="2800" dirty="0" err="1"/>
              <a:t>Examenul</a:t>
            </a:r>
            <a:r>
              <a:rPr lang="en-US" sz="2800" dirty="0"/>
              <a:t> </a:t>
            </a:r>
            <a:r>
              <a:rPr lang="en-US" sz="2800" dirty="0" err="1"/>
              <a:t>național</a:t>
            </a:r>
            <a:r>
              <a:rPr lang="en-US" sz="2800" dirty="0"/>
              <a:t> de </a:t>
            </a:r>
            <a:r>
              <a:rPr lang="en-US" sz="2800" dirty="0" err="1"/>
              <a:t>bacalaureat</a:t>
            </a:r>
            <a:r>
              <a:rPr lang="en-US" sz="2800" dirty="0"/>
              <a:t>, </a:t>
            </a:r>
            <a:r>
              <a:rPr lang="en-US" sz="2800" dirty="0" err="1"/>
              <a:t>sesiunea</a:t>
            </a:r>
            <a:r>
              <a:rPr lang="en-US" sz="2800" dirty="0"/>
              <a:t> </a:t>
            </a:r>
            <a:r>
              <a:rPr lang="en-US" sz="2800" dirty="0" err="1"/>
              <a:t>iulie</a:t>
            </a:r>
            <a:r>
              <a:rPr lang="en-US" sz="2800" dirty="0"/>
              <a:t>-august 2025, </a:t>
            </a:r>
            <a:r>
              <a:rPr lang="en-US" sz="2800" dirty="0" err="1"/>
              <a:t>Informatică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E02E4A-A42B-49F8-B322-148642F51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01662"/>
              </p:ext>
            </p:extLst>
          </p:nvPr>
        </p:nvGraphicFramePr>
        <p:xfrm>
          <a:off x="354790" y="3429000"/>
          <a:ext cx="8681704" cy="304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634">
                  <a:extLst>
                    <a:ext uri="{9D8B030D-6E8A-4147-A177-3AD203B41FA5}">
                      <a16:colId xmlns:a16="http://schemas.microsoft.com/office/drawing/2014/main" val="1161615603"/>
                    </a:ext>
                  </a:extLst>
                </a:gridCol>
                <a:gridCol w="667824">
                  <a:extLst>
                    <a:ext uri="{9D8B030D-6E8A-4147-A177-3AD203B41FA5}">
                      <a16:colId xmlns:a16="http://schemas.microsoft.com/office/drawing/2014/main" val="1571558008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197309112"/>
                    </a:ext>
                  </a:extLst>
                </a:gridCol>
                <a:gridCol w="593621">
                  <a:extLst>
                    <a:ext uri="{9D8B030D-6E8A-4147-A177-3AD203B41FA5}">
                      <a16:colId xmlns:a16="http://schemas.microsoft.com/office/drawing/2014/main" val="3281714432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1118277771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975875295"/>
                    </a:ext>
                  </a:extLst>
                </a:gridCol>
                <a:gridCol w="667824">
                  <a:extLst>
                    <a:ext uri="{9D8B030D-6E8A-4147-A177-3AD203B41FA5}">
                      <a16:colId xmlns:a16="http://schemas.microsoft.com/office/drawing/2014/main" val="2898434397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4147138580"/>
                    </a:ext>
                  </a:extLst>
                </a:gridCol>
                <a:gridCol w="667824">
                  <a:extLst>
                    <a:ext uri="{9D8B030D-6E8A-4147-A177-3AD203B41FA5}">
                      <a16:colId xmlns:a16="http://schemas.microsoft.com/office/drawing/2014/main" val="4100523080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4234455186"/>
                    </a:ext>
                  </a:extLst>
                </a:gridCol>
                <a:gridCol w="742026">
                  <a:extLst>
                    <a:ext uri="{9D8B030D-6E8A-4147-A177-3AD203B41FA5}">
                      <a16:colId xmlns:a16="http://schemas.microsoft.com/office/drawing/2014/main" val="3860359185"/>
                    </a:ext>
                  </a:extLst>
                </a:gridCol>
                <a:gridCol w="667821">
                  <a:extLst>
                    <a:ext uri="{9D8B030D-6E8A-4147-A177-3AD203B41FA5}">
                      <a16:colId xmlns:a16="http://schemas.microsoft.com/office/drawing/2014/main" val="23721644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effectLst/>
                        </a:rPr>
                        <a:t>Formă</a:t>
                      </a:r>
                      <a:r>
                        <a:rPr lang="en-GB" sz="1200" dirty="0">
                          <a:effectLst/>
                        </a:rPr>
                        <a:t> de </a:t>
                      </a:r>
                      <a:r>
                        <a:rPr lang="en-GB" sz="1200" dirty="0" err="1">
                          <a:effectLst/>
                        </a:rPr>
                        <a:t>învățământ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Cand. </a:t>
                      </a:r>
                      <a:r>
                        <a:rPr lang="en-GB" sz="1200" dirty="0" err="1">
                          <a:effectLst/>
                        </a:rPr>
                        <a:t>Înscriși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Cand. </a:t>
                      </a:r>
                      <a:r>
                        <a:rPr lang="en-GB" sz="1200" dirty="0" err="1">
                          <a:effectLst/>
                        </a:rPr>
                        <a:t>Reușiți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5-5,99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6-6,99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7-7,99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8-8,99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9-9,99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Note: 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Nr. Cand. </a:t>
                      </a:r>
                      <a:r>
                        <a:rPr lang="en-GB" sz="1200" dirty="0" err="1">
                          <a:effectLst/>
                        </a:rPr>
                        <a:t>Respinși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Nr. Cand. </a:t>
                      </a:r>
                      <a:r>
                        <a:rPr lang="en-GB" sz="1200" dirty="0" err="1">
                          <a:effectLst/>
                        </a:rPr>
                        <a:t>Neprez</a:t>
                      </a:r>
                      <a:r>
                        <a:rPr lang="en-GB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Nr. Cand. Elim.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929816"/>
                  </a:ext>
                </a:extLst>
              </a:tr>
              <a:tr h="5660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Zi</a:t>
                      </a:r>
                    </a:p>
                    <a:p>
                      <a:pPr algn="ctr"/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255 (53,91%)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167 (65,49%)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66 (25,88%)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 (5,88%)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 (2,75%)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218 (46,09%)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55 (10,42%)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2040627"/>
                  </a:ext>
                </a:extLst>
              </a:tr>
              <a:tr h="61115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Seral</a:t>
                      </a:r>
                    </a:p>
                    <a:p>
                      <a:pPr algn="ctr"/>
                      <a:endParaRPr lang="en-GB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 (66,67%)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 (40%)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 (50%)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 (10%)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 (33,33%)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 (21,05%)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1252480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Frecvență redusă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 (100%)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 (33,33%)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 (33,33%)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 (33,33%)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 (40%)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6688310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268 (54,58%)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172 (64,18%)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71 (26,49%)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17 (6,34%)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8 (2,99%)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223 (45,42%)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61 (11,05%)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698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13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CCF-4E4E-4159-9634-877AC788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72" y="327514"/>
            <a:ext cx="7429499" cy="1478570"/>
          </a:xfrm>
        </p:spPr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2CBC-A0B2-4351-84F0-99F60E54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06" y="1658143"/>
            <a:ext cx="7429499" cy="3541714"/>
          </a:xfrm>
        </p:spPr>
        <p:txBody>
          <a:bodyPr>
            <a:normAutofit/>
          </a:bodyPr>
          <a:lstStyle/>
          <a:p>
            <a:r>
              <a:rPr lang="en-US" sz="2800" dirty="0" err="1"/>
              <a:t>Examenul</a:t>
            </a:r>
            <a:r>
              <a:rPr lang="en-US" sz="2800" dirty="0"/>
              <a:t> </a:t>
            </a:r>
            <a:r>
              <a:rPr lang="en-US" sz="2800" dirty="0" err="1"/>
              <a:t>național</a:t>
            </a:r>
            <a:r>
              <a:rPr lang="en-US" sz="2800" dirty="0"/>
              <a:t> de </a:t>
            </a:r>
            <a:r>
              <a:rPr lang="en-US" sz="2800" dirty="0" err="1"/>
              <a:t>bacalaureat</a:t>
            </a:r>
            <a:r>
              <a:rPr lang="en-US" sz="2800" dirty="0"/>
              <a:t>, </a:t>
            </a:r>
            <a:r>
              <a:rPr lang="en-US" sz="2800" dirty="0" err="1"/>
              <a:t>sesiunea</a:t>
            </a:r>
            <a:r>
              <a:rPr lang="en-US" sz="2800" dirty="0"/>
              <a:t> </a:t>
            </a:r>
            <a:r>
              <a:rPr lang="en-US" sz="2800" dirty="0" err="1"/>
              <a:t>iulie</a:t>
            </a:r>
            <a:r>
              <a:rPr lang="en-US" sz="2800" dirty="0"/>
              <a:t>-august 2025, </a:t>
            </a:r>
            <a:r>
              <a:rPr lang="en-US" sz="2800" dirty="0" err="1"/>
              <a:t>Informatică</a:t>
            </a:r>
            <a:endParaRPr lang="en-US" sz="2800" dirty="0"/>
          </a:p>
          <a:p>
            <a:r>
              <a:rPr lang="fr-FR" dirty="0" err="1"/>
              <a:t>Promovabilitate</a:t>
            </a:r>
            <a:r>
              <a:rPr lang="fr-FR" dirty="0"/>
              <a:t>: 66,67% (peste 5), 33,33% (peste 6)</a:t>
            </a:r>
            <a:endParaRPr lang="en-US" dirty="0"/>
          </a:p>
          <a:p>
            <a:r>
              <a:rPr lang="fr-FR" sz="2000" dirty="0" err="1"/>
              <a:t>Promovabilitate</a:t>
            </a:r>
            <a:r>
              <a:rPr lang="fr-FR" sz="2000" dirty="0"/>
              <a:t> 2024: </a:t>
            </a:r>
            <a:r>
              <a:rPr lang="en-US" sz="2000" dirty="0"/>
              <a:t>81,82% (</a:t>
            </a:r>
            <a:r>
              <a:rPr lang="en-US" sz="2000" dirty="0" err="1"/>
              <a:t>peste</a:t>
            </a:r>
            <a:r>
              <a:rPr lang="en-US" sz="2000" dirty="0"/>
              <a:t> 5); 27,27% (</a:t>
            </a:r>
            <a:r>
              <a:rPr lang="en-US" sz="2000" dirty="0" err="1"/>
              <a:t>peste</a:t>
            </a:r>
            <a:r>
              <a:rPr lang="en-US" sz="2000" dirty="0"/>
              <a:t> 6)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D417D9-DB00-45A0-F525-56324032A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463042"/>
              </p:ext>
            </p:extLst>
          </p:nvPr>
        </p:nvGraphicFramePr>
        <p:xfrm>
          <a:off x="1043608" y="3717032"/>
          <a:ext cx="6912768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7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CD1D-B18A-4C72-A074-B17BC83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28" y="327514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EA40-0936-4B13-ACAA-4217FCA2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24" y="1658143"/>
            <a:ext cx="7429499" cy="3541714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Examenul național de definitivare în învățământ</a:t>
            </a:r>
            <a:endParaRPr lang="en-US" sz="28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Examenul scris a fost organizat la nivel naţional, cu responsabilitate maximă şi cu exigenţă. 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disciplina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matematică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s-au înscris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candidați la etapele specifice examenului național de definitivare în învățământ.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D207B0-4357-4B77-A8F7-703DAB3B9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2028"/>
              </p:ext>
            </p:extLst>
          </p:nvPr>
        </p:nvGraphicFramePr>
        <p:xfrm>
          <a:off x="467543" y="5199857"/>
          <a:ext cx="7990660" cy="1128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9">
                  <a:extLst>
                    <a:ext uri="{9D8B030D-6E8A-4147-A177-3AD203B41FA5}">
                      <a16:colId xmlns:a16="http://schemas.microsoft.com/office/drawing/2014/main" val="4085146731"/>
                    </a:ext>
                  </a:extLst>
                </a:gridCol>
                <a:gridCol w="806043">
                  <a:extLst>
                    <a:ext uri="{9D8B030D-6E8A-4147-A177-3AD203B41FA5}">
                      <a16:colId xmlns:a16="http://schemas.microsoft.com/office/drawing/2014/main" val="4225594706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341641817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043872603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359080861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447152671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67068654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94518454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411679374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30692417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1-1,99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2-2,99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3-3,99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4-4,99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5-5,99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6-6,99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7-7,99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8-8,99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9-9,99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65482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57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1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CD1D-B18A-4C72-A074-B17BC83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EA40-0936-4B13-ACAA-4217FCA2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84784"/>
            <a:ext cx="7429499" cy="3541714"/>
          </a:xfrm>
        </p:spPr>
        <p:txBody>
          <a:bodyPr/>
          <a:lstStyle/>
          <a:p>
            <a:pPr algn="just"/>
            <a:r>
              <a:rPr lang="ro-RO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Examenul național de definitivare în învățământ</a:t>
            </a:r>
            <a:endParaRPr lang="en-US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2000" dirty="0" err="1"/>
              <a:t>Promovabilitate</a:t>
            </a:r>
            <a:r>
              <a:rPr lang="fr-FR" sz="2000" dirty="0"/>
              <a:t>: 0% (peste 8) </a:t>
            </a:r>
            <a:endParaRPr lang="en-US" sz="28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B8DE4F-964A-462E-4FD1-42165DB1B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832778"/>
              </p:ext>
            </p:extLst>
          </p:nvPr>
        </p:nvGraphicFramePr>
        <p:xfrm>
          <a:off x="971599" y="2636912"/>
          <a:ext cx="7141467" cy="382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92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CD1D-B18A-4C72-A074-B17BC83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24" y="285014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EA40-0936-4B13-ACAA-4217FCA2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2592288"/>
          </a:xfrm>
        </p:spPr>
        <p:txBody>
          <a:bodyPr>
            <a:normAutofit/>
          </a:bodyPr>
          <a:lstStyle/>
          <a:p>
            <a:pPr algn="just"/>
            <a:r>
              <a:rPr lang="ro-RO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Examenul național 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titulariz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în învățământ</a:t>
            </a:r>
            <a:endParaRPr lang="en-US" sz="24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disciplina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matematică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s-au înscris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candidați la etapele specifice examenului național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titulariz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în învățământ.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D207B0-4357-4B77-A8F7-703DAB3B9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99801"/>
              </p:ext>
            </p:extLst>
          </p:nvPr>
        </p:nvGraphicFramePr>
        <p:xfrm>
          <a:off x="467543" y="3933056"/>
          <a:ext cx="7990660" cy="1176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066">
                  <a:extLst>
                    <a:ext uri="{9D8B030D-6E8A-4147-A177-3AD203B41FA5}">
                      <a16:colId xmlns:a16="http://schemas.microsoft.com/office/drawing/2014/main" val="4085146731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4225594706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341641817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043872603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359080861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447152671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67068654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945184549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2411679374"/>
                    </a:ext>
                  </a:extLst>
                </a:gridCol>
                <a:gridCol w="799066">
                  <a:extLst>
                    <a:ext uri="{9D8B030D-6E8A-4147-A177-3AD203B41FA5}">
                      <a16:colId xmlns:a16="http://schemas.microsoft.com/office/drawing/2014/main" val="130692417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1-1,99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2-2,99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3-3,99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4-4,99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5-5,99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6-6,99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7-7,99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8-8,99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9-9,99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Note 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65482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057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9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CD1D-B18A-4C72-A074-B17BC83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88640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EA40-0936-4B13-ACAA-4217FCA2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801021"/>
          </a:xfrm>
        </p:spPr>
        <p:txBody>
          <a:bodyPr/>
          <a:lstStyle/>
          <a:p>
            <a:pPr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Examenul național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titulariz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în învățământ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dirty="0" err="1"/>
              <a:t>Promovabilitate</a:t>
            </a:r>
            <a:r>
              <a:rPr lang="fr-FR" dirty="0"/>
              <a:t>: 57,89% (peste 5); 5,26% (peste 7)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sz="2000" dirty="0" err="1"/>
              <a:t>Promovabilitate</a:t>
            </a:r>
            <a:r>
              <a:rPr lang="fr-FR" sz="2000" dirty="0"/>
              <a:t> </a:t>
            </a:r>
            <a:r>
              <a:rPr lang="fr-FR" sz="2000" dirty="0" err="1"/>
              <a:t>în</a:t>
            </a:r>
            <a:r>
              <a:rPr lang="fr-FR" sz="2000" dirty="0"/>
              <a:t> 2024: </a:t>
            </a:r>
            <a:r>
              <a:rPr lang="en-US" sz="2000" dirty="0"/>
              <a:t>63,16% (</a:t>
            </a:r>
            <a:r>
              <a:rPr lang="en-US" sz="2000" dirty="0" err="1"/>
              <a:t>peste</a:t>
            </a:r>
            <a:r>
              <a:rPr lang="en-US" sz="2000" dirty="0"/>
              <a:t> 5); 15,79% (</a:t>
            </a:r>
            <a:r>
              <a:rPr lang="en-US" sz="2000" dirty="0" err="1"/>
              <a:t>peste</a:t>
            </a:r>
            <a:r>
              <a:rPr lang="en-US" sz="2000" dirty="0"/>
              <a:t> 7)</a:t>
            </a:r>
          </a:p>
          <a:p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C51AFA-67BA-ECC1-D331-9A9219911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175396"/>
              </p:ext>
            </p:extLst>
          </p:nvPr>
        </p:nvGraphicFramePr>
        <p:xfrm>
          <a:off x="1187624" y="3356992"/>
          <a:ext cx="6840760" cy="319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7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515-E4E9-4A53-B02D-C82AC197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28599"/>
            <a:ext cx="7429499" cy="147640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1154-50AD-40C9-AC3C-0E92E393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Concursurile și olimpiadele școlare </a:t>
            </a:r>
            <a:r>
              <a:rPr lang="en-US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s-</a:t>
            </a:r>
            <a:r>
              <a:rPr lang="ro-RO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au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desfășurat</a:t>
            </a:r>
            <a:r>
              <a:rPr lang="ro-RO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în conformitate cu</a:t>
            </a:r>
            <a:r>
              <a:rPr lang="ro-RO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Ordinul ministrului educației, cercetării, tineretului și sportului nr. 3.035/2012 privind aprobarea Metodologiei-cadru de organizare și desfășurare a competițiilor școlare și a Regulamentului de organizare a activităților cuprinse în calendarul activităților educative, școlare și extrașcolare și cu </a:t>
            </a:r>
            <a:r>
              <a:rPr lang="ro-RO" dirty="0">
                <a:latin typeface="Times New Roman" panose="02020603050405020304" pitchFamily="18" charset="0"/>
                <a:ea typeface="SimSun" panose="02010600030101010101" pitchFamily="2" charset="-122"/>
              </a:rPr>
              <a:t>Calendarul competițiilor naționale pe discipline școlare la care participă elevi români, în anul școlar 2024-2025 cu nr. 24184/ 15.01.2025.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39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515-E4E9-4A53-B02D-C82AC197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52" y="260648"/>
            <a:ext cx="7602140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1154-50AD-40C9-AC3C-0E92E393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91000"/>
          </a:xfrm>
        </p:spPr>
        <p:txBody>
          <a:bodyPr>
            <a:normAutofit fontScale="92500" lnSpcReduction="20000"/>
          </a:bodyPr>
          <a:lstStyle/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nivelul județului Arad s-au desfășurat următoarele competiții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</a:t>
            </a:r>
            <a:r>
              <a:rPr lang="ro-RO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disciplina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</a:t>
            </a:r>
            <a:r>
              <a:rPr lang="ro-RO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matică</a:t>
            </a:r>
            <a:r>
              <a:rPr lang="ro-RO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dirty="0"/>
              <a:t>Olimpiada Națională de Informatică s-a desfășurat la date diferite pentru gimnaziu și liceu</a:t>
            </a:r>
            <a:endParaRPr lang="en-US" dirty="0"/>
          </a:p>
          <a:p>
            <a:pPr lvl="0"/>
            <a:r>
              <a:rPr lang="ro-RO" dirty="0"/>
              <a:t>etapele județene s-au desfășurat centralizat la Liceul Național de Informatică Arad</a:t>
            </a:r>
            <a:endParaRPr lang="en-US" dirty="0"/>
          </a:p>
          <a:p>
            <a:pPr lvl="0"/>
            <a:r>
              <a:rPr lang="ro-RO" dirty="0"/>
              <a:t>la etapele naționale, desfășurate la Botoșani și Ploiești, s-au calificat doi elevi de clasa a VII-a și a IX-a și câte un singur elev din clasa a X-a, a XI-a și a XII-a unde au obținut: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o mențiune la clasa a IX-a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450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PROGRAMUL ACTIVITĂȚII</a:t>
            </a:r>
            <a:endParaRPr lang="ro-RO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Analiza activității de predare-învățare-evaluare în anul</a:t>
            </a:r>
            <a:r>
              <a:rPr lang="ro-RO" sz="24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școla</a:t>
            </a:r>
            <a:r>
              <a:rPr lang="ro-RO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 202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ro-RO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-202</a:t>
            </a:r>
            <a:r>
              <a:rPr lang="en-US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(4)</a:t>
            </a:r>
            <a:r>
              <a:rPr lang="ro-RO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Rezumatul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consfătuirilor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națioale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(25)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Structura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anului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școlar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(41) </a:t>
            </a:r>
            <a:endParaRPr lang="en-US" sz="24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Examene naționale 202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6 (42)</a:t>
            </a:r>
            <a:r>
              <a:rPr lang="ro-RO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Olimpiade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concursuri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școlare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(50);</a:t>
            </a:r>
          </a:p>
          <a:p>
            <a:pPr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Direcții viitoare de acțiune la nivelul disciplinei (54)</a:t>
            </a:r>
            <a:endParaRPr lang="en-US" dirty="0">
              <a:solidFill>
                <a:schemeClr val="tx2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Procesul instructiv-educativ în contextul actual</a:t>
            </a:r>
            <a:r>
              <a:rPr lang="en-US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(71);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Structuri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conducere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disciplinei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(79);</a:t>
            </a:r>
            <a:endParaRPr lang="en-US" sz="24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Diverse</a:t>
            </a: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(87);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515-E4E9-4A53-B02D-C82AC197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1154-50AD-40C9-AC3C-0E92E393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91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o-RO" dirty="0"/>
              <a:t>Olimpiada Națională de Tehnologia Informației</a:t>
            </a:r>
            <a:endParaRPr lang="en-US" dirty="0"/>
          </a:p>
          <a:p>
            <a:pPr lvl="0"/>
            <a:r>
              <a:rPr lang="ro-RO" dirty="0"/>
              <a:t>etapa județeană s-a desfășurat centralizat la Colegiul Național ”Preparandia-Dimitrie Țichindeal” Arad</a:t>
            </a:r>
            <a:endParaRPr lang="en-US" dirty="0"/>
          </a:p>
          <a:p>
            <a:pPr lvl="0"/>
            <a:r>
              <a:rPr lang="ro-RO" dirty="0"/>
              <a:t>la etapa națională, desfășurată la Buzău, s-a calificat câte trei elevi de clasa a X-a și a XII-a și câte doi elevi din clasa a IX-a și a XI-a, unde au obținut: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o mențiune + medalie de aur la clasa a X-a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o mențiune + medalie de argint la clasa a XI-a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șase medalii de bronz: trei la clasa a XII-a și câte una la clasele a IX-a, a X-a și a XI-a.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551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71157-89E7-7C08-641D-B172AD526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8972-359E-6C31-8835-BF702971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1775-F5B3-CA21-309B-1352DD1A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91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o-RO" dirty="0"/>
              <a:t>Olimpiada Națională de Informatică Aplicată – </a:t>
            </a:r>
            <a:r>
              <a:rPr lang="ro-RO" dirty="0" err="1"/>
              <a:t>AcadNet</a:t>
            </a:r>
            <a:endParaRPr lang="en-US" dirty="0"/>
          </a:p>
          <a:p>
            <a:pPr lvl="0"/>
            <a:r>
              <a:rPr lang="ro-RO" dirty="0"/>
              <a:t>etapa locală s-a desfășurat în unitatea de învățământ</a:t>
            </a:r>
            <a:endParaRPr lang="en-US" dirty="0"/>
          </a:p>
          <a:p>
            <a:pPr lvl="0"/>
            <a:r>
              <a:rPr lang="ro-RO" dirty="0"/>
              <a:t>etapa județeană s-a desfășurat la Colegiul Național ”Moise Nicoară” Arad</a:t>
            </a:r>
            <a:endParaRPr lang="en-US" dirty="0"/>
          </a:p>
          <a:p>
            <a:pPr lvl="0"/>
            <a:r>
              <a:rPr lang="ro-RO" dirty="0"/>
              <a:t>la etapa națională, desfășurată la București, s-au calificat câte doi elevi de clasa a X-a, a XI-a și a XII-a și un elev din clasa a IX-a, unde au obținut: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două mențiuni + medalie de argint la clasa a XII-a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940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515-E4E9-4A53-B02D-C82AC197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27514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1154-50AD-40C9-AC3C-0E92E393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o-RO" dirty="0"/>
              <a:t>Olimpiada de Securitate Cibernetică</a:t>
            </a:r>
            <a:endParaRPr lang="en-US" dirty="0"/>
          </a:p>
          <a:p>
            <a:pPr lvl="0"/>
            <a:r>
              <a:rPr lang="ro-RO" dirty="0"/>
              <a:t>etapa județeană s-a desfășurat centralizat la Colegiul Național ”Moise Nicoară” Arad</a:t>
            </a:r>
            <a:endParaRPr lang="en-US" dirty="0"/>
          </a:p>
          <a:p>
            <a:pPr lvl="0"/>
            <a:r>
              <a:rPr lang="ro-RO" dirty="0"/>
              <a:t>la etapa națională, desfășurată la București, s-a calificat un elevi din clasa a XII-a, el fiind admis în lotul național lărgit </a:t>
            </a:r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882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D515-E4E9-4A53-B02D-C82AC197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327514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1154-50AD-40C9-AC3C-0E92E393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o-RO" dirty="0"/>
              <a:t>Olimpiada de Inteligență Artificială</a:t>
            </a:r>
            <a:endParaRPr lang="en-US" dirty="0"/>
          </a:p>
          <a:p>
            <a:pPr lvl="0"/>
            <a:r>
              <a:rPr lang="ro-RO" dirty="0"/>
              <a:t>etapa județeană s-a desfășurat centralizat la Colegiul Național ”Elena </a:t>
            </a:r>
            <a:r>
              <a:rPr lang="ro-RO" dirty="0" err="1"/>
              <a:t>Ghiba</a:t>
            </a:r>
            <a:r>
              <a:rPr lang="ro-RO" dirty="0"/>
              <a:t> </a:t>
            </a:r>
            <a:r>
              <a:rPr lang="ro-RO" dirty="0" err="1"/>
              <a:t>Birta</a:t>
            </a:r>
            <a:r>
              <a:rPr lang="ro-RO" dirty="0"/>
              <a:t>” Arad</a:t>
            </a:r>
            <a:endParaRPr lang="en-US" dirty="0"/>
          </a:p>
          <a:p>
            <a:pPr lvl="0"/>
            <a:r>
              <a:rPr lang="ro-RO" dirty="0"/>
              <a:t>la etapa națională, desfășurată la București, s-a calificat un elevi de clasa a XI-a</a:t>
            </a:r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685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CBBE9-9D99-2413-7297-853CFAA1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61C-B334-CB09-0ED6-AA0EBCD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327514"/>
            <a:ext cx="7429499" cy="1478570"/>
          </a:xfrm>
        </p:spPr>
        <p:txBody>
          <a:bodyPr>
            <a:normAutofit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167D-7F7B-97E0-9FD1-6F4CE9DB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o-RO" dirty="0"/>
              <a:t>Olimpiada Națională de Inovare și Creație Digitală </a:t>
            </a:r>
            <a:r>
              <a:rPr lang="ro-RO" dirty="0" err="1"/>
              <a:t>Infoeducație</a:t>
            </a:r>
            <a:endParaRPr lang="en-US" dirty="0"/>
          </a:p>
          <a:p>
            <a:pPr lvl="0"/>
            <a:r>
              <a:rPr lang="ro-RO" dirty="0"/>
              <a:t>etapa județeană s-a desfășurat centralizat la Colegiul Național ”Vasile Goldiș” Arad</a:t>
            </a:r>
            <a:endParaRPr lang="en-US" dirty="0"/>
          </a:p>
          <a:p>
            <a:pPr lvl="0"/>
            <a:r>
              <a:rPr lang="ro-RO" dirty="0"/>
              <a:t>la etapa națională, desfășurată la Focșani, s-au calificat 6 elevi: doi elevi din clasa a IX-a, trei elevi de clasa a X-a și un elev din clasa a XII-a unde au obținut: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/>
              <a:t>patru medalii de bronz, trei la clasa a X-a și una la clasa a XII-a.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53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245B-DA93-AF4A-65B0-28D53C01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CEF2-64E2-D948-8DB8-FFB56DF4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REZUMATUL CONSFĂTUIRILOR NAȚIONALE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078A-8FBF-7853-7716-8E1AA8A6F8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5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205497" y="986379"/>
            <a:ext cx="8733007" cy="4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</a:pPr>
            <a:r>
              <a:rPr lang="ro-RO" sz="135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1800" dirty="0"/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ro-RO" sz="1800" dirty="0">
                <a:latin typeface="Arial Black"/>
                <a:ea typeface="Arial Black"/>
                <a:cs typeface="Arial Black"/>
                <a:sym typeface="Arial Black"/>
              </a:rPr>
              <a:t>PROGRAMUL CONSFĂTUIRILOR NAȚIONALE ALE INSPECTORILOR DE INFORMATICĂ ȘI MATEMATICĂ </a:t>
            </a:r>
            <a:endParaRPr sz="1800" dirty="0"/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ro-RO" sz="1800" dirty="0">
                <a:latin typeface="Arial Black"/>
                <a:ea typeface="Arial Black"/>
                <a:cs typeface="Arial Black"/>
                <a:sym typeface="Arial Black"/>
              </a:rPr>
              <a:t>      </a:t>
            </a:r>
            <a:endParaRPr sz="1800" dirty="0"/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350" dirty="0">
              <a:latin typeface="Arial Black"/>
              <a:ea typeface="Arial Black"/>
              <a:cs typeface="Arial Black"/>
              <a:sym typeface="Arial Black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o-RO" sz="1500" b="1" dirty="0"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ro-RO" sz="1350" dirty="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Cuvânt de deschidere;</a:t>
            </a: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        Noutăți legislative și metodologice;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        Olimpiade și concursuri în anul școlar 2024-2025;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        Examene, concursuri și olimpiade 2025-2026;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        Prezentarea raportului  C.N.C.E. (Centrul Național pentru Curriculum și Evaluare);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ro-RO" sz="1500" b="1" dirty="0">
                <a:latin typeface="Arial"/>
                <a:ea typeface="Arial"/>
                <a:cs typeface="Arial"/>
                <a:sym typeface="Arial"/>
              </a:rPr>
              <a:t>        Concluzii și recomandări pentru noul an școlar.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651509" y="857250"/>
            <a:ext cx="8492400" cy="46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r>
              <a:rPr lang="ro-RO" sz="1350" b="1" dirty="0">
                <a:solidFill>
                  <a:srgbClr val="AB620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135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   OMEC 3463/04.03.2025- Structura anului școlar 2025-2026</a:t>
            </a: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u="sng" dirty="0"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https://www.edu.ro/sites/default/files/_fi%C8%99iere/Legislatie/2025/OMEC_3463_2025.pdf</a:t>
            </a: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74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2571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Planuri cadru învățământ gimnazial </a:t>
            </a: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24108"/>
              </a:buClr>
              <a:buSzPts val="1800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ro-RO" sz="1350" dirty="0">
                <a:latin typeface="Times New Roman"/>
                <a:ea typeface="Times New Roman"/>
                <a:cs typeface="Times New Roman"/>
                <a:sym typeface="Times New Roman"/>
              </a:rPr>
              <a:t>https://rocnee.eu/index.php/dcee-oriz/curriculum-oriz/planuri-cadru-actuale/planuri-cadru-invatamant-gimnazial</a:t>
            </a:r>
            <a:endParaRPr sz="135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</a:pP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2.  Planuri cadru învățământ liceal </a:t>
            </a: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</a:t>
            </a:r>
            <a:endParaRPr sz="15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4313" indent="-2143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 R D I N nr. 4.350/2025 privind aprobarea planurilor-cadru pentru învățământul liceal cu frecvență zi:</a:t>
            </a:r>
            <a:endParaRPr sz="1800" dirty="0"/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o-RO" sz="1350" b="1" u="sng" dirty="0"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https://www.edu.ro/sites/default/files/_fi%C8%99iere/Legislatie/2025/OMEC_4350_2025/OMEC_4350_2025.pdf</a:t>
            </a:r>
            <a:endParaRPr sz="135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0"/>
              </a:spcAft>
            </a:pPr>
            <a:endParaRPr sz="1350" b="1" dirty="0">
              <a:solidFill>
                <a:srgbClr val="72410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800"/>
            </a:pPr>
            <a:endParaRPr sz="135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458738" y="2630081"/>
            <a:ext cx="5909982" cy="376518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o-RO" sz="15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PLANURI CADRU 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617009" y="958787"/>
            <a:ext cx="5909982" cy="579593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400"/>
            </a:pPr>
            <a:r>
              <a:rPr lang="ro-RO" sz="18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DOCUMENTE CURRICULARE 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54557" y="992416"/>
            <a:ext cx="8922124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b="1">
                <a:solidFill>
                  <a:srgbClr val="72410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Planuri-cadru, cursuri de zi și seral, învățământ liceal și profesional</a:t>
            </a:r>
            <a:endParaRPr sz="1350" b="1">
              <a:solidFill>
                <a:srgbClr val="72410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" y="1477568"/>
            <a:ext cx="9016253" cy="41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3.410 din 16 martie 2009 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învățământ pentru clasele a IX-a-a XII-a, filierele teoretică și vocațională, cursuri de zi.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3.411 din 16 martie 2009 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clasa a IX-a, ciclul inferior al liceului, filiera tehnologică,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de zi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seral</a:t>
            </a:r>
            <a:endParaRPr sz="1800" dirty="0"/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nr. 3.412 din 16 martie 2009 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clasa a X-a,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şcoala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de arte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meserii, pentru clasa a X-a, ciclul inferior al liceului, filiera tehnologică, ruta directă de calificare, pentru clasa a XI-a, anul de completare, precum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clasele a XI-a-a XII-a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a XII-a/a XIII-a, ciclul superior al liceului, filiera tehnologică, cursuri de zi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seral</a:t>
            </a:r>
            <a:endParaRPr sz="1800" dirty="0"/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nr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7724 din 13 decembrie 2024 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pentru modificarea Ordinului ministrului educației, cercetării și inovării nr. 3.412/2009 privind aprobarea planurilor-cadru de învățământ pentru clasa a X-a, școala de arte și meserii, pentru clasa a X-a, ciclul inferior al liceului, filiera tehnologică, ruta directă de calificare, pentru clasa a XI-a, anul de completare, precum și pentru clasele a XI-a—a XII-a și a XII-a/a XIII-a, ciclul superior al liceului, filiera tehnologică, cursuri de zi și seral</a:t>
            </a:r>
            <a:endParaRPr sz="1800" dirty="0"/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 nr. 4051/2006 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pentru aprobarea planurilor cadru pentru învățământul seral. Pentru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învăţământul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seral, filiera tehnologică a liceului, prevederile OM nr. 4051/2006 cu privire la aprobarea planurilor-cadru, rămân valabile  pentru clasa a XIII-a.</a:t>
            </a:r>
            <a:endParaRPr sz="1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OMEN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3152/2014 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planurilor-cadru de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invăţământ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învatamantul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profesional de 3 ani.</a:t>
            </a:r>
            <a:endParaRPr sz="1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2400"/>
              <a:buFont typeface="Arial"/>
              <a:buChar char="•"/>
            </a:pP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OMEN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200" b="1" dirty="0">
                <a:latin typeface="Roboto Condensed"/>
                <a:ea typeface="Roboto Condensed"/>
                <a:cs typeface="Roboto Condensed"/>
                <a:sym typeface="Roboto Condensed"/>
              </a:rPr>
              <a:t>3218/2014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privind aprobarea planului-cadru de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inv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invatamantul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profesional special.</a:t>
            </a:r>
            <a:endParaRPr sz="1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5" name="Google Shape;135;p5" descr="Molecule și Formule De Fond Pentru Chimie Stock Vector - Ilustrare din  izolat, fundal: 24595665"/>
          <p:cNvSpPr/>
          <p:nvPr/>
        </p:nvSpPr>
        <p:spPr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1771651" y="943850"/>
            <a:ext cx="5909982" cy="376518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o-RO" sz="15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Programe școlare  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76072" y="2159603"/>
            <a:ext cx="8291322" cy="25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solidFill>
                  <a:srgbClr val="AB620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</a:t>
            </a:r>
            <a:r>
              <a:rPr lang="ro-RO" sz="1350" b="1" dirty="0">
                <a:solidFill>
                  <a:srgbClr val="72410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Gimnaziu </a:t>
            </a:r>
            <a:endParaRPr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AB620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Clr>
                <a:srgbClr val="A39B4E"/>
              </a:buClr>
              <a:buSzPts val="1800"/>
              <a:buFont typeface="Arial"/>
              <a:buChar char="•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ORDIN nr. 3393/ 2017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- pentru aprobarea programelor școlare  – învățământ gimnazial </a:t>
            </a:r>
            <a:endParaRPr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    Adresa : </a:t>
            </a:r>
            <a:endParaRPr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o-RO" sz="1350" u="sng" dirty="0"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https://rocnee.eu/images/rocnee/fisiere/planuri-cadru/gimnazial/2024/PCI_PS_%C3%8ENV_GIMNAZIAL.pdf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22262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dirty="0">
                <a:solidFill>
                  <a:srgbClr val="22262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</a:t>
            </a:r>
            <a:endParaRPr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dirty="0">
                <a:solidFill>
                  <a:srgbClr val="22262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</a:t>
            </a:r>
            <a:r>
              <a:rPr lang="ro-RO" sz="1350" b="1" dirty="0">
                <a:solidFill>
                  <a:srgbClr val="72410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Liceu </a:t>
            </a:r>
            <a:endParaRPr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solidFill>
                  <a:srgbClr val="AB620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</a:t>
            </a:r>
            <a:endParaRPr sz="1200" b="1" i="1" u="sng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14313" indent="-214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ro-RO" sz="1350" u="sng" dirty="0"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https://rocnee.eu/index.php/dcee-oriz/curriculum-oriz/programe-scolare-front/planuri-cadru-de-invatamant-si-programe-scolare-invatamant-liceal-2023-docx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PROGRAMUL ACTIVITĂȚII</a:t>
            </a:r>
            <a:endParaRPr lang="ro-RO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33231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Pentru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mai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multe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detalii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informații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accesați</a:t>
            </a:r>
            <a:r>
              <a:rPr lang="en-US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www.matearad.ro</a:t>
            </a:r>
            <a:endParaRPr lang="en-US" sz="32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Pentru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completarea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bazei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de date a 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profesorilor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matematică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se 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accesează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link-</a:t>
            </a:r>
            <a:r>
              <a:rPr lang="en-US" sz="30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ul</a:t>
            </a:r>
            <a:r>
              <a:rPr lang="en-US" sz="30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https://meet.google.com/cdf-eabn-hzj</a:t>
            </a:r>
            <a:endParaRPr lang="en-US" sz="3600" b="1" u="sng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Termen: 30 </a:t>
            </a:r>
            <a:r>
              <a:rPr lang="en-US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septembrie</a:t>
            </a:r>
            <a:r>
              <a:rPr lang="en-US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</a:p>
          <a:p>
            <a:pPr marL="0" indent="0" algn="just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n-US" sz="3600" dirty="0"/>
          </a:p>
          <a:p>
            <a:pPr marL="0" indent="0" algn="just">
              <a:buNone/>
            </a:pPr>
            <a:endParaRPr lang="ro-RO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0087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" y="1543050"/>
            <a:ext cx="9143999" cy="370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o-RO" sz="1350" b="1" dirty="0">
                <a:latin typeface="Times New Roman"/>
                <a:ea typeface="Times New Roman"/>
                <a:cs typeface="Times New Roman"/>
                <a:sym typeface="Times New Roman"/>
              </a:rPr>
              <a:t>OMEC nr. 4.350/2025 privind aprobarea planurilor-cadru pentru învățământul liceal cu frecvență zi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   Art.40 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(1)  În anul școlar 2025-2026, pentru învățământul liceal și cel profesional se mențin în aplicare planurile-cadru valabile în anul școlar 2024-2025. 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(2) În anul școlar 2026-2027, pentru clasa a IX-a, învățământ liceal, forma cu frecvență zi, se aplică planurile-cadru aprobate prin anexele nr. 2-38 ale prezentului ordin, iar pentru clasele a X-a, a XI-a și a XII-a, învățământ liceal, forma cu frecvență zi, respectiv clasele a X-a și a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XIa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, învățământ profesional, rămân în aplicare planurile-cadru valabile în anul școlar 2024-2025. 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(3) În anul școlar 2027-2028, pentru clasele a IX-a și a X-a, învățământ liceal, forma cu frecvență zi, se aplică planurile-cadru aprobate prin anexele nr. 2-38 ale prezentului ordin, iar pentru clasele a XI-a și a XII-a, învățământ liceal, forma cu frecvență zi, respectiv clasa a XI-a, învățământ profesional, rămân în aplicare planurile-cadru valabile în anul școlar 2024-2025. 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(4) În anul școlar 2028-2029, pentru clasele a IX-a, a X-a și a XI-a, învățământ liceal, forma cu frecvență zi, se aplică planurile-cadru aprobate prin anexele nr. 2-38 ale prezentului ordin, iar pentru clasa a XII-a, învățământ liceal, forma cu frecvență zi, rămân în aplicare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planurilecadru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valabile în anul școlar 2024-2025. </a:t>
            </a:r>
            <a:endParaRPr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(5) Începând cu anul școlar 2029-2030, pentru clasele a IX-a, a X-a, a XI-a și a XII-a, învățământ liceal, forma cu frecvență zi, se aplică planurile-cadru aprobate prin anexele nr. 2- 38 ale prezentului ordin. 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832162" y="954587"/>
            <a:ext cx="5479677" cy="480887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5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NOUTĂȚI CURRICULARE 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1417876" y="2490353"/>
            <a:ext cx="5836022" cy="315115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o-RO" sz="15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REPERE METODOLOGICE PENTRU APLICAREA CURRICULUMULUI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547664" y="3188079"/>
            <a:ext cx="728240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350" u="sng" dirty="0"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https://rocnee.eu/index.php/dcee-oriz/curriculum-oriz/repere-metodologice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863033" y="1323256"/>
            <a:ext cx="9070040" cy="105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Nota de fundamentare a planurilor-cadru pentru învățământul liceal, forma cu frecvență zi.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    OMEC nr. 4.350/2025 poate fi accesat la adresa: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o-RO" sz="1350" u="sng" dirty="0"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https://www.edu.ro/OMEC_4350_2025_planuri_cadru_liceu_frecventa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417876" y="3716034"/>
            <a:ext cx="5836022" cy="315115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o-RO" sz="15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MANUALE ȘCOLARE </a:t>
            </a:r>
            <a:endParaRPr sz="15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81537" y="4289836"/>
            <a:ext cx="896246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indent="384572"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În anul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şcolar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2025-2026 sunt în vigoare  manualele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şcolare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aprobate prin ordinul ministrului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educaţiei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pentru a fi folosite în sistemul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naţional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de </a:t>
            </a:r>
            <a:r>
              <a:rPr lang="ro-RO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învăţământ</a:t>
            </a:r>
            <a:r>
              <a:rPr lang="ro-RO" sz="1200" dirty="0">
                <a:latin typeface="Roboto Condensed"/>
                <a:ea typeface="Roboto Condensed"/>
                <a:cs typeface="Roboto Condensed"/>
                <a:sym typeface="Roboto Condensed"/>
              </a:rPr>
              <a:t>  (</a:t>
            </a:r>
            <a:r>
              <a:rPr lang="ro-RO" sz="1200" i="1" dirty="0">
                <a:latin typeface="Roboto Condensed"/>
                <a:ea typeface="Roboto Condensed"/>
                <a:cs typeface="Roboto Condensed"/>
                <a:sym typeface="Roboto Condensed"/>
              </a:rPr>
              <a:t>Catalogul manualelor </a:t>
            </a:r>
            <a:r>
              <a:rPr lang="ro-RO" sz="1200" i="1" dirty="0" err="1">
                <a:latin typeface="Roboto Condensed"/>
                <a:ea typeface="Roboto Condensed"/>
                <a:cs typeface="Roboto Condensed"/>
                <a:sym typeface="Roboto Condensed"/>
              </a:rPr>
              <a:t>şcolare</a:t>
            </a:r>
            <a:r>
              <a:rPr lang="ro-RO" sz="1200" i="1" dirty="0">
                <a:latin typeface="Roboto Condensed"/>
                <a:ea typeface="Roboto Condensed"/>
                <a:cs typeface="Roboto Condensed"/>
                <a:sym typeface="Roboto Condensed"/>
              </a:rPr>
              <a:t>  pentru clasele I-VIII </a:t>
            </a:r>
            <a:r>
              <a:rPr lang="ro-RO" sz="1200" i="1" dirty="0" err="1">
                <a:latin typeface="Roboto Condensed"/>
                <a:ea typeface="Roboto Condensed"/>
                <a:cs typeface="Roboto Condensed"/>
                <a:sym typeface="Roboto Condensed"/>
              </a:rPr>
              <a:t>şi</a:t>
            </a:r>
            <a:r>
              <a:rPr lang="ro-RO" sz="1200" i="1" dirty="0">
                <a:latin typeface="Roboto Condensed"/>
                <a:ea typeface="Roboto Condensed"/>
                <a:cs typeface="Roboto Condensed"/>
                <a:sym typeface="Roboto Condensed"/>
              </a:rPr>
              <a:t> Catalogul manualelor </a:t>
            </a:r>
            <a:r>
              <a:rPr lang="ro-RO" sz="1200" i="1" dirty="0" err="1">
                <a:latin typeface="Roboto Condensed"/>
                <a:ea typeface="Roboto Condensed"/>
                <a:cs typeface="Roboto Condensed"/>
                <a:sym typeface="Roboto Condensed"/>
              </a:rPr>
              <a:t>şcolare</a:t>
            </a:r>
            <a:r>
              <a:rPr lang="ro-RO" sz="1200" i="1" dirty="0">
                <a:latin typeface="Roboto Condensed"/>
                <a:ea typeface="Roboto Condensed"/>
                <a:cs typeface="Roboto Condensed"/>
                <a:sym typeface="Roboto Condensed"/>
              </a:rPr>
              <a:t> pentru clasele  IX-XII  pentru anul </a:t>
            </a:r>
            <a:r>
              <a:rPr lang="ro-RO" sz="1200" i="1" dirty="0" err="1">
                <a:latin typeface="Roboto Condensed"/>
                <a:ea typeface="Roboto Condensed"/>
                <a:cs typeface="Roboto Condensed"/>
                <a:sym typeface="Roboto Condensed"/>
              </a:rPr>
              <a:t>şcolar</a:t>
            </a:r>
            <a:r>
              <a:rPr lang="ro-RO" sz="1200" i="1" dirty="0">
                <a:latin typeface="Roboto Condensed"/>
                <a:ea typeface="Roboto Condensed"/>
                <a:cs typeface="Roboto Condensed"/>
                <a:sym typeface="Roboto Condensed"/>
              </a:rPr>
              <a:t> 2025-2026).</a:t>
            </a:r>
            <a:endParaRPr sz="1200" i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1208" y="4875086"/>
            <a:ext cx="8887409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ro-RO" sz="1350" u="sng" dirty="0">
                <a:latin typeface="Times"/>
                <a:ea typeface="Times"/>
                <a:cs typeface="Times"/>
                <a:sym typeface="Time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https://rocnee.eu/index.php?view=article&amp;id=382:informare-privind-asigurarea-manualelor-scolare-pentru-anul-scolar-2025-2026&amp;catid=2</a:t>
            </a:r>
            <a:endParaRPr sz="1350" dirty="0">
              <a:latin typeface="Times"/>
              <a:ea typeface="Times"/>
              <a:cs typeface="Times"/>
              <a:sym typeface="Time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350" b="1" dirty="0">
              <a:solidFill>
                <a:srgbClr val="00206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1177990" y="913234"/>
            <a:ext cx="6788021" cy="456047"/>
          </a:xfrm>
          <a:prstGeom prst="roundRect">
            <a:avLst>
              <a:gd name="adj" fmla="val 16667"/>
            </a:avLst>
          </a:prstGeom>
          <a:solidFill>
            <a:srgbClr val="F4B469"/>
          </a:solidFill>
          <a:ln w="12700" cap="flat" cmpd="sng">
            <a:solidFill>
              <a:srgbClr val="8D89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o-RO" sz="1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Examene Naționale 2025-2026</a:t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241826" y="2126721"/>
            <a:ext cx="8660348" cy="263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6059/29.09.2025 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examenului național de bacalaureat – 2026;</a:t>
            </a:r>
            <a:endParaRPr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6058/2025 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evaluării naționale pentru absolvenții clasei a VIII-a, în anul școlar 2025-2026;</a:t>
            </a:r>
            <a:endParaRPr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6060/2025 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privind organizarea și desfășurarea admiterii în învățământul liceal pentru anul școlar 2025-2026;</a:t>
            </a:r>
            <a:endParaRPr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OMEC nr. 6056/2025 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privind aprobarea graficului de desfășurare a examenelor de certificare a calificării profesionale a absolvenților din învățământul profesional și tehnic preuniversitar în anul școlar 2025-2026;</a:t>
            </a:r>
            <a:endParaRPr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Noutatea este vizualizarea lucrărilor înainte de contestații 🡪</a:t>
            </a: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 a redus numărul de contestații.</a:t>
            </a:r>
            <a:endParaRPr sz="135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</a:pPr>
            <a:r>
              <a:rPr lang="ro-RO" sz="1350" dirty="0">
                <a:latin typeface="Roboto Condensed"/>
                <a:ea typeface="Roboto Condensed"/>
                <a:cs typeface="Roboto Condensed"/>
                <a:sym typeface="Roboto Condensed"/>
              </a:rPr>
              <a:t>Se vor elabora  </a:t>
            </a:r>
            <a:r>
              <a:rPr lang="ro-RO" sz="1350" b="1" dirty="0">
                <a:latin typeface="Roboto Condensed"/>
                <a:ea typeface="Roboto Condensed"/>
                <a:cs typeface="Roboto Condensed"/>
                <a:sym typeface="Roboto Condensed"/>
              </a:rPr>
              <a:t>calendare pentru simulările examenelor naționale, evaluările națională și examenul de  bacalaureat. </a:t>
            </a:r>
            <a:endParaRPr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92A9-9D11-C4C9-CF9E-C4A7BCEA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34" y="916455"/>
            <a:ext cx="7886700" cy="110299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Examene și concursuri naționale</a:t>
            </a:r>
            <a:b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AC7C-BAB9-EC74-7DDA-50475BD8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20" y="2019445"/>
            <a:ext cx="8593067" cy="3868750"/>
          </a:xfrm>
        </p:spPr>
        <p:txBody>
          <a:bodyPr>
            <a:normAutofit fontScale="92500" lnSpcReduction="10000"/>
          </a:bodyPr>
          <a:lstStyle/>
          <a:p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pentru absolvenții clasei a VIII-a</a:t>
            </a:r>
          </a:p>
          <a:p>
            <a:pPr marL="342900" lvl="1" indent="0">
              <a:spcBef>
                <a:spcPts val="900"/>
              </a:spcBef>
              <a:buNone/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https://edu.ro/press_rel_83_2025_rezultate_finale_ENVIII_25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https://www.edu.ro/sites/default/files/09_07_2025_Dosar_presa_ENVIII_2025_DC.pdf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0969" indent="-130969">
              <a:lnSpc>
                <a:spcPct val="100000"/>
              </a:lnSpc>
              <a:spcBef>
                <a:spcPts val="900"/>
              </a:spcBef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bacalaureat</a:t>
            </a:r>
          </a:p>
          <a:p>
            <a:pPr marL="0" indent="298847">
              <a:lnSpc>
                <a:spcPct val="100000"/>
              </a:lnSpc>
              <a:spcBef>
                <a:spcPts val="450"/>
              </a:spcBef>
              <a:buNone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https://www.edu.ro/press_rel_74_2025_rezultate_prima_sesiune_bacalaureat_DC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https://www.edu.ro/sites/default/files/Dosar_presa_bacalaureat_iunie_2025_rezultate_finale.pdf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de definitivat</a:t>
            </a:r>
          </a:p>
          <a:p>
            <a:pPr marL="0" indent="298847" algn="r"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https://www.edu.ro/sites/default/files/21_07_2025_Dosar_presa_rezultate_finale_proba_scrisa_definitivat.pdf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Titularizare</a:t>
            </a:r>
          </a:p>
          <a:p>
            <a:pPr marL="0" indent="0" algn="r">
              <a:lnSpc>
                <a:spcPct val="100000"/>
              </a:lnSpc>
              <a:spcBef>
                <a:spcPts val="225"/>
              </a:spcBef>
              <a:buNone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https://www.edu.ro/press_rel_96_2025_rezultate_finale_concurs_titularizare_DC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https://subiecte.edu.ro/2025/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26B52-788F-41A7-B703-9BD6EBA020C1}"/>
              </a:ext>
            </a:extLst>
          </p:cNvPr>
          <p:cNvSpPr txBox="1"/>
          <p:nvPr/>
        </p:nvSpPr>
        <p:spPr>
          <a:xfrm>
            <a:off x="8536560" y="5711789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1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F565-CA69-A0DE-AF10-DE5C842B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52772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 utile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2E39-0ED6-ECB8-BB50-5C3D61D3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0" y="2406844"/>
            <a:ext cx="8234835" cy="3188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2025-2026 (OMEC 3463/2025)</a:t>
            </a:r>
          </a:p>
          <a:p>
            <a:pPr marL="0" indent="0" algn="r">
              <a:lnSpc>
                <a:spcPct val="100000"/>
              </a:lnSpc>
              <a:spcBef>
                <a:spcPts val="450"/>
              </a:spcBef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https://www.edu.ro/structura_an_scolar_2025_2026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Programele școlare în vigoare </a:t>
            </a:r>
          </a:p>
          <a:p>
            <a:pPr marL="0" indent="0" algn="r">
              <a:spcBef>
                <a:spcPts val="450"/>
              </a:spcBef>
              <a:buNone/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https://rocnee.eu/index.php/dcee-oriz/curriculum-oriz/programe-scolare-front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spcBef>
                <a:spcPts val="450"/>
              </a:spcBef>
              <a:buNone/>
            </a:pP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Profilul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formare al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absolventului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450"/>
              </a:spcBef>
              <a:buNone/>
            </a:pP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https://rocnee.eu/images/rocnee/fisiere/curriculum/profilul_absolventului/OM_6731_28.11.2023_MOF_Partea_I_nr._1099.pdf</a:t>
            </a:r>
            <a:endParaRPr lang="ro-RO" sz="165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</a:rPr>
              <a:t>Planuri-cadru pentru învățământ liceal cu frecvență zi</a:t>
            </a:r>
            <a:r>
              <a:rPr lang="en-GB" sz="16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Anexa</a:t>
            </a:r>
            <a:r>
              <a:rPr lang="en-GB" sz="1650" dirty="0"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ro-RO" sz="16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r">
              <a:spcBef>
                <a:spcPts val="450"/>
              </a:spcBef>
              <a:buNone/>
            </a:pP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https://www.edu.ro/OMEC_4350_2025_planuri_cadru_liceu_frecventa_zi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C63DD-717F-489E-A5C6-68BCB158EC4F}"/>
              </a:ext>
            </a:extLst>
          </p:cNvPr>
          <p:cNvSpPr txBox="1"/>
          <p:nvPr/>
        </p:nvSpPr>
        <p:spPr>
          <a:xfrm>
            <a:off x="8515351" y="5726906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F565-CA69-A0DE-AF10-DE5C842B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52772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 utile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2E39-0ED6-ECB8-BB50-5C3D61D3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0" y="1920626"/>
            <a:ext cx="8234835" cy="380628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Repere metodologice pentru aplicarea curriculumului la clas</a:t>
            </a:r>
            <a:r>
              <a:rPr lang="en-GB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IX-a, a X-a, a XI-a, a XII-a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https://rocnee.eu/index.php/dcee-oriz/curriculum-oriz/repere-metodologice/repere-metodologice-2024-2025-cls-a-xii-a</a:t>
            </a:r>
            <a:r>
              <a:rPr lang="ro-RO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https://www.edu.ro/Repere_metodologice_invatamant_liceal_XI_2023_2024</a:t>
            </a: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https://rocnee.eu/index.php/dcee-oriz/curriculum-oriz/repere-metodologice/reperemetodologice2022</a:t>
            </a:r>
            <a:r>
              <a:rPr lang="fr-FR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https://www.edu.ro/repere_metodologice_aplicare_curriculum_clasa_IX_an_scolar_2021_2022</a:t>
            </a: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Repere metodologice pentru consolidarea achizițiilor din anul școlar 2019-2020, îndrumar pentru profesori (clasele a V-a – a XII-a) </a:t>
            </a:r>
          </a:p>
          <a:p>
            <a:pPr marL="0" indent="0" algn="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https://www.ise.ro/wp-content/uploads/2022/05/Matematica.pdf</a:t>
            </a: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450"/>
              </a:spcBef>
            </a:pP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0DEB5-6928-4292-AA02-BD38F33C66D9}"/>
              </a:ext>
            </a:extLst>
          </p:cNvPr>
          <p:cNvSpPr txBox="1"/>
          <p:nvPr/>
        </p:nvSpPr>
        <p:spPr>
          <a:xfrm>
            <a:off x="8515351" y="5726906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07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D0C8-68D9-E7E5-7CA2-72F1AC27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98822"/>
          </a:xfrm>
        </p:spPr>
        <p:txBody>
          <a:bodyPr>
            <a:normAutofit/>
          </a:bodyPr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 utile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A2D8-F7B2-3A04-4993-6DE4EB70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38" y="2120971"/>
            <a:ext cx="8014524" cy="3660169"/>
          </a:xfrm>
        </p:spPr>
        <p:txBody>
          <a:bodyPr>
            <a:noAutofit/>
          </a:bodyPr>
          <a:lstStyle/>
          <a:p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Ghiduri metodologice</a:t>
            </a:r>
            <a:r>
              <a:rPr lang="en-GB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</a:t>
            </a:r>
            <a:r>
              <a:rPr lang="en-GB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planificări calendaristice gimnaziu</a:t>
            </a:r>
            <a:r>
              <a:rPr lang="en-GB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2023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(CRED)</a:t>
            </a:r>
          </a:p>
          <a:p>
            <a:pPr marL="0" indent="0" algn="r">
              <a:spcBef>
                <a:spcPts val="450"/>
              </a:spcBef>
              <a:spcAft>
                <a:spcPts val="900"/>
              </a:spcAft>
              <a:buNone/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https://ghiduri.educred.ro/gimnaziu/matematic%C4%83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Resurse educaționale deschise</a:t>
            </a:r>
            <a:r>
              <a:rPr lang="en-GB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(CRED)</a:t>
            </a:r>
          </a:p>
          <a:p>
            <a:pPr marL="0" indent="0" algn="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https://digital.educred.ro/red-din-cred/red-gimnaziu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Ghidul profesorului pentru examenul național de bacalaureat și examenele de certificare a competențelor profesionale la finalizarea învățământului liceal</a:t>
            </a:r>
            <a:r>
              <a:rPr lang="en-GB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(PROF)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https://www.eprof.ro/biblioteca-virtuala/resurse-didactice/</a:t>
            </a:r>
            <a:r>
              <a:rPr lang="ro-RO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Învățarea în format </a:t>
            </a:r>
            <a:r>
              <a:rPr lang="ro-RO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blended-learning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pentru aplicarea curriculumului național – repere metodologice, vol. I și II, 2023</a:t>
            </a:r>
            <a:r>
              <a:rPr lang="en-GB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(PROF)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o-RO" sz="16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https://www.eprof.ro/biblioteca-virtuala/resurse-didactice/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66EE8-4504-46E6-9334-F86CB051DE3A}"/>
              </a:ext>
            </a:extLst>
          </p:cNvPr>
          <p:cNvSpPr txBox="1"/>
          <p:nvPr/>
        </p:nvSpPr>
        <p:spPr>
          <a:xfrm>
            <a:off x="8515351" y="5726612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4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366-6CA6-D749-624F-53FA4FCD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2025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A26B-B429-D077-91B9-2131FE94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90073"/>
            <a:ext cx="7886700" cy="2899899"/>
          </a:xfrm>
        </p:spPr>
        <p:txBody>
          <a:bodyPr>
            <a:normAutofit/>
          </a:bodyPr>
          <a:lstStyle/>
          <a:p>
            <a:r>
              <a:rPr lang="it-IT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mai - 9 iunie 2025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15 ani din 321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lectură</a:t>
            </a:r>
            <a:r>
              <a:rPr lang="en-US" sz="16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  <a:r>
              <a:rPr lang="en-US" sz="16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știinţe</a:t>
            </a:r>
            <a:endParaRPr lang="ro-RO" sz="165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50" dirty="0">
                <a:solidFill>
                  <a:srgbClr val="46788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https://www.edu.ro/press_rel_44_2025_studiu_PISA_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itemi publici </a:t>
            </a:r>
            <a:r>
              <a:rPr lang="en-GB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Matematică</a:t>
            </a:r>
          </a:p>
          <a:p>
            <a:pPr marL="0" indent="0" algn="r">
              <a:buNone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https://www.oecd.org/en/about/programmes/pisa/pisa-test-mathematics.html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2B8A9-2A1E-4AC8-8660-EAC004E88F0F}"/>
              </a:ext>
            </a:extLst>
          </p:cNvPr>
          <p:cNvSpPr txBox="1"/>
          <p:nvPr/>
        </p:nvSpPr>
        <p:spPr>
          <a:xfrm>
            <a:off x="8515351" y="5724435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43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0195-A4A3-068E-E722-12BB4B8AC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92A7-C713-3E7D-B8ED-E3B265B4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260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07A1-A329-273D-DD6A-B0943E8C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9091"/>
            <a:ext cx="7886700" cy="3344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Reglementă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Relevant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Educa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01.07.2024 - 30.06.2028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direcții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prijin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Curriculumului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învățământului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liceal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curriculară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coerent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fiabil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65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ezvoltarea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pachet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deschise</a:t>
            </a:r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eficientiza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strategiil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curriculară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aflați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excluziune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https://www.edu.ro/info_derulare_proiect_RECRED</a:t>
            </a:r>
            <a:endParaRPr lang="ro-RO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A276A-9550-43D7-B3DC-2C4BED18A189}"/>
              </a:ext>
            </a:extLst>
          </p:cNvPr>
          <p:cNvSpPr txBox="1"/>
          <p:nvPr/>
        </p:nvSpPr>
        <p:spPr>
          <a:xfrm>
            <a:off x="8515351" y="5707965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58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E1C3-75DC-510B-C9A3-699F05C1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94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RECRED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ce urmează?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9AC0-0235-7855-8BB5-8FDC37B2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28" y="2436902"/>
            <a:ext cx="8161544" cy="317471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CDEO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tandarde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naționale 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disciplinele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trunchi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de </a:t>
            </a:r>
            <a:r>
              <a:rPr lang="ro-RO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hiduri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noului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curriculum din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liceal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pachete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liceal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accent pe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formativă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destinate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ghidurilor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discipline</a:t>
            </a:r>
          </a:p>
          <a:p>
            <a:pPr algn="just">
              <a:lnSpc>
                <a:spcPct val="110000"/>
              </a:lnSpc>
            </a:pP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aplicarea noilor programe pentru liceu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B3190-5FC7-4BC0-B26F-A2670C9135ED}"/>
              </a:ext>
            </a:extLst>
          </p:cNvPr>
          <p:cNvSpPr txBox="1"/>
          <p:nvPr/>
        </p:nvSpPr>
        <p:spPr>
          <a:xfrm>
            <a:off x="8515351" y="5726906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4DC-27A5-4CA3-B1DD-2AB7871A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E1F9-7A79-40DD-A03E-96B81CC7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990656" cy="4548336"/>
          </a:xfrm>
        </p:spPr>
        <p:txBody>
          <a:bodyPr>
            <a:normAutofit fontScale="92500"/>
          </a:bodyPr>
          <a:lstStyle/>
          <a:p>
            <a:pPr algn="just"/>
            <a:r>
              <a:rPr lang="ro-RO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 anul școlar 202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ro-RO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-202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cadrul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disciplinei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Informatică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/TIC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au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funcționat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4 </a:t>
            </a:r>
            <a:r>
              <a:rPr lang="ro-RO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cercuri pedagogice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căror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activitate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s-a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desfășurat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atât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față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în-față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cât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online.</a:t>
            </a:r>
          </a:p>
          <a:p>
            <a:pPr algn="just"/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Activitățile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desfășurate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cadrul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acestor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cercuri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pedagogice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s-au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desfășurat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vor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desfășura</a:t>
            </a:r>
            <a:r>
              <a:rPr lang="en-US" sz="28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sz="28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în parteneriat cu Casa Corpului Didactic „Alexandru Gavra” Arad, respectând formatul cursurilor/ activităților de formare prezentate în oferta CCD Arad.</a:t>
            </a:r>
            <a:endParaRPr lang="en-US" sz="28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A25A-3A7C-62A4-13BD-3ED9CAAF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90CA-2848-E377-F68E-C94742F1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C752-48FC-30F1-BBF2-45558282A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92" y="2577485"/>
            <a:ext cx="8083016" cy="263326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o-RO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tandarde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naționale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disciplinele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trunchi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ro-RO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0" algn="just">
              <a:buNone/>
            </a:pPr>
            <a:r>
              <a:rPr lang="ro-RO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aplicabile din anul școlar 2026 - 2027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comparabilitatea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nivelurilor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performanță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elevilor/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școlilor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buFont typeface="Times New Roman" panose="02020603050405020304" pitchFamily="18" charset="0"/>
              <a:buChar char="-"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convergența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(PISA, PIRLS, TIMSS)</a:t>
            </a:r>
            <a:endParaRPr lang="ro-RO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- 135 de experți elaborare standarde (10 experți</a:t>
            </a:r>
            <a:r>
              <a:rPr lang="en-GB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 standarde la matematică)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89EBE-C802-45C4-9466-EB6407B5CEC7}"/>
              </a:ext>
            </a:extLst>
          </p:cNvPr>
          <p:cNvSpPr txBox="1"/>
          <p:nvPr/>
        </p:nvSpPr>
        <p:spPr>
          <a:xfrm>
            <a:off x="8515351" y="5726906"/>
            <a:ext cx="55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CNCE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05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C0EB-BBCF-48E1-BA18-2E8EC1EF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1"/>
          </a:xfrm>
        </p:spPr>
        <p:txBody>
          <a:bodyPr/>
          <a:lstStyle/>
          <a:p>
            <a:pPr algn="ctr"/>
            <a:r>
              <a:rPr lang="ro-RO" sz="3200" dirty="0"/>
              <a:t>Structura anului școlar 202</a:t>
            </a:r>
            <a:r>
              <a:rPr lang="en-US" sz="3200" dirty="0"/>
              <a:t>5</a:t>
            </a:r>
            <a:r>
              <a:rPr lang="ro-RO" sz="3200" dirty="0"/>
              <a:t> – </a:t>
            </a:r>
            <a:r>
              <a:rPr lang="en-US" sz="3200" dirty="0"/>
              <a:t>2026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A766D3-536E-4130-B1F6-EF3FE76E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45306"/>
            <a:ext cx="8038604" cy="55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5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5B5D05-7D49-38A7-CBEA-90B348336467}"/>
              </a:ext>
            </a:extLst>
          </p:cNvPr>
          <p:cNvSpPr txBox="1">
            <a:spLocks/>
          </p:cNvSpPr>
          <p:nvPr/>
        </p:nvSpPr>
        <p:spPr>
          <a:xfrm>
            <a:off x="539552" y="2348880"/>
            <a:ext cx="8244916" cy="109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632828"/>
            <a:ext cx="8795320" cy="1612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 evaluării naționale pentru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absolven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clasei a VIII-a </a:t>
            </a:r>
            <a:r>
              <a:rPr lang="en-GB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(ENVIII) 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a admiterii în învățământul profesional și liceal, în anul școlar 202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3FCC6-2BAA-4699-AD37-147A499DCDBB}"/>
              </a:ext>
            </a:extLst>
          </p:cNvPr>
          <p:cNvSpPr/>
          <p:nvPr/>
        </p:nvSpPr>
        <p:spPr>
          <a:xfrm>
            <a:off x="126202" y="2486792"/>
            <a:ext cx="8795320" cy="17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nr. </a:t>
            </a:r>
            <a:r>
              <a:rPr lang="en-US" b="1" dirty="0">
                <a:cs typeface="Times New Roman" panose="02020603050405020304" pitchFamily="18" charset="0"/>
              </a:rPr>
              <a:t>6058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organizarea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și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desfășurarea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evaluării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naționale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pentru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absolvenții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clasei</a:t>
            </a:r>
            <a:r>
              <a:rPr lang="en-US" dirty="0">
                <a:cs typeface="Times New Roman" panose="02020603050405020304" pitchFamily="18" charset="0"/>
              </a:rPr>
              <a:t> a VIII-a </a:t>
            </a:r>
            <a:r>
              <a:rPr lang="en-US" dirty="0" err="1">
                <a:cs typeface="Times New Roman" panose="02020603050405020304" pitchFamily="18" charset="0"/>
              </a:rPr>
              <a:t>în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anul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școlar</a:t>
            </a:r>
            <a:r>
              <a:rPr lang="en-US" dirty="0">
                <a:cs typeface="Times New Roman" panose="02020603050405020304" pitchFamily="18" charset="0"/>
              </a:rPr>
              <a:t> 2025-2026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E596-11F3-E349-5181-59BF81F3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420864"/>
            <a:ext cx="6408712" cy="31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ADEE-C840-9DFD-697F-E44B62D8E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2F46-5C42-260C-D4D9-14A5DBF7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632828"/>
            <a:ext cx="8795320" cy="1612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 evaluării naționale pentru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absolven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clasei a VIII-a </a:t>
            </a:r>
            <a:r>
              <a:rPr lang="en-GB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(ENVIII) 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a admiterii în învățământul profesional și liceal, în anul școlar 202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597D9-21B1-B7EE-5B6C-FE131235C093}"/>
              </a:ext>
            </a:extLst>
          </p:cNvPr>
          <p:cNvSpPr/>
          <p:nvPr/>
        </p:nvSpPr>
        <p:spPr>
          <a:xfrm>
            <a:off x="126202" y="2486792"/>
            <a:ext cx="8795320" cy="17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nr. </a:t>
            </a:r>
            <a:r>
              <a:rPr lang="en-US" b="1" dirty="0">
                <a:cs typeface="Times New Roman" panose="02020603050405020304" pitchFamily="18" charset="0"/>
              </a:rPr>
              <a:t>6058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organizarea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și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desfășurarea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evaluării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naționale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pentru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absolvenții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clasei</a:t>
            </a:r>
            <a:r>
              <a:rPr lang="en-US" dirty="0">
                <a:cs typeface="Times New Roman" panose="02020603050405020304" pitchFamily="18" charset="0"/>
              </a:rPr>
              <a:t> a VIII-a </a:t>
            </a:r>
            <a:r>
              <a:rPr lang="en-US" dirty="0" err="1">
                <a:cs typeface="Times New Roman" panose="02020603050405020304" pitchFamily="18" charset="0"/>
              </a:rPr>
              <a:t>în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anul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școlar</a:t>
            </a:r>
            <a:r>
              <a:rPr lang="en-US" dirty="0">
                <a:cs typeface="Times New Roman" panose="02020603050405020304" pitchFamily="18" charset="0"/>
              </a:rPr>
              <a:t> 2025-2026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B99FF-E98F-38EB-53E6-DE893AD4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56" y="3789040"/>
            <a:ext cx="7836230" cy="21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620688"/>
            <a:ext cx="8795320" cy="1612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 evaluării naționale pentru </a:t>
            </a:r>
            <a:r>
              <a:rPr lang="en-GB" sz="24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absolven</a:t>
            </a:r>
            <a:r>
              <a:rPr lang="ro-RO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clasei a VIII-a </a:t>
            </a:r>
            <a:r>
              <a:rPr lang="en-GB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(ENVIII) </a:t>
            </a:r>
            <a:r>
              <a:rPr lang="ro-RO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a admiterii în învățământul profesional și liceal, în anul școlar 202</a:t>
            </a:r>
            <a:r>
              <a:rPr lang="en-US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202</a:t>
            </a:r>
            <a:r>
              <a:rPr lang="en-US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3FCC6-2BAA-4699-AD37-147A499DCDBB}"/>
              </a:ext>
            </a:extLst>
          </p:cNvPr>
          <p:cNvSpPr/>
          <p:nvPr/>
        </p:nvSpPr>
        <p:spPr>
          <a:xfrm>
            <a:off x="161618" y="3212976"/>
            <a:ext cx="8795320" cy="20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nr.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4730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2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o-RO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aprobarea programelor pentru susţinerea Evaluării Naţionale pentru absolvenţii clasei a VIII-a, în anul şcolar 2022 – 2023</a:t>
            </a:r>
            <a:endParaRPr lang="en-US" alt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OMEC nr. 6060/29.08.202</a:t>
            </a:r>
            <a:r>
              <a:rPr lang="en-US" b="1" dirty="0"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organizarea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desfășurarea</a:t>
            </a:r>
            <a:r>
              <a:rPr lang="en-US" dirty="0"/>
              <a:t> </a:t>
            </a:r>
            <a:r>
              <a:rPr lang="en-US" dirty="0" err="1"/>
              <a:t>admiterii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învățământul</a:t>
            </a:r>
            <a:r>
              <a:rPr lang="en-US" dirty="0"/>
              <a:t> </a:t>
            </a:r>
            <a:r>
              <a:rPr lang="en-US" dirty="0" err="1"/>
              <a:t>liceal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 2026-2027</a:t>
            </a:r>
            <a:endParaRPr lang="en-US" altLang="ro-RO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658E-18D6-4C8C-82CC-A5F2310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476672"/>
            <a:ext cx="8675848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examenului național de bacalaureat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3FCC6-2BAA-4699-AD37-147A499DCDBB}"/>
              </a:ext>
            </a:extLst>
          </p:cNvPr>
          <p:cNvSpPr/>
          <p:nvPr/>
        </p:nvSpPr>
        <p:spPr>
          <a:xfrm>
            <a:off x="251520" y="1916832"/>
            <a:ext cx="84609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6059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AE15A-C20E-A676-B6E0-35EAD459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27788"/>
            <a:ext cx="7668598" cy="40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7BBD-37EC-BAD5-F597-DECC5BB3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AD8E-E889-D573-C7DB-9DF91697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476672"/>
            <a:ext cx="8675848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examenului național de bacalaureat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935952-AE2D-7FBD-0B75-92DD146D7788}"/>
              </a:ext>
            </a:extLst>
          </p:cNvPr>
          <p:cNvSpPr/>
          <p:nvPr/>
        </p:nvSpPr>
        <p:spPr>
          <a:xfrm>
            <a:off x="251520" y="1916832"/>
            <a:ext cx="84609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6059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8940D-C361-D34B-6C12-12788DE4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2780928"/>
            <a:ext cx="7524328" cy="38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9F495-6845-F372-441C-DA60F6C20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06A-FD21-9159-4276-7CB9BCE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476672"/>
            <a:ext cx="8675848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care reglementează organizarea și desfășurarea examenului național de bacalaureat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E9690-291C-4868-6429-DE4856B76A22}"/>
              </a:ext>
            </a:extLst>
          </p:cNvPr>
          <p:cNvSpPr/>
          <p:nvPr/>
        </p:nvSpPr>
        <p:spPr>
          <a:xfrm>
            <a:off x="251520" y="1916832"/>
            <a:ext cx="84609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6059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F9259-8BBA-9E8D-066E-0E279A51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86" y="3693240"/>
            <a:ext cx="7596336" cy="17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92" y="1700808"/>
            <a:ext cx="8638016" cy="424847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la finalul clasei a VI-a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(ENVI)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națională pentru absolvenții clasei a VIII-a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(ENVIII)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bacalaureat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național pentru definitivare în învăţământ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Concursul național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ocupare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posturilor didactice/ catedrelor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vacante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rezervate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învățământul preuniversitar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A43ECE-0D16-451A-97AB-FB16E195DB7D}"/>
              </a:ext>
            </a:extLst>
          </p:cNvPr>
          <p:cNvSpPr txBox="1">
            <a:spLocks/>
          </p:cNvSpPr>
          <p:nvPr/>
        </p:nvSpPr>
        <p:spPr>
          <a:xfrm>
            <a:off x="1187623" y="457198"/>
            <a:ext cx="7945017" cy="955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Evaluări, examene, concursuri naționale </a:t>
            </a:r>
            <a:endParaRPr lang="en-US" sz="2800" b="1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o-RO" sz="2800" b="1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F108-B6C4-496F-8382-3AC1209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DB81-49E9-45C5-BD92-1EC2E8FB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76328"/>
          </a:xfrm>
        </p:spPr>
        <p:txBody>
          <a:bodyPr>
            <a:normAutofit fontScale="92500" lnSpcReduction="20000"/>
          </a:bodyPr>
          <a:lstStyle/>
          <a:p>
            <a:pPr indent="228600" algn="just"/>
            <a:r>
              <a:rPr lang="it-I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nivelul județului Arad, în anul școlar 2024-2025,</a:t>
            </a:r>
            <a:r>
              <a:rPr lang="ro-RO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au fost 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95 </a:t>
            </a:r>
            <a:r>
              <a:rPr lang="ro-RO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posturi </a:t>
            </a:r>
            <a:r>
              <a:rPr lang="it-I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profesori de informatică/TIC– TC și 2 posturi profesori de </a:t>
            </a:r>
            <a:r>
              <a:rPr lang="it-IT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informatică/TIC</a:t>
            </a:r>
            <a:r>
              <a:rPr lang="it-I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CDȘ. </a:t>
            </a:r>
            <a:r>
              <a:rPr lang="ro-RO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Catedrele </a:t>
            </a:r>
            <a:r>
              <a:rPr lang="it-IT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 fost ocupate astfel : 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titulari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127</a:t>
            </a:r>
            <a:endParaRPr lang="en-US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suplinitori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calificați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suplinitori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necalificați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ersonal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pPr algn="just">
              <a:buFontTx/>
              <a:buChar char="-"/>
            </a:pPr>
            <a:r>
              <a:rPr lang="fr-FR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pensionari</a:t>
            </a:r>
            <a:r>
              <a:rPr lang="fr-FR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3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08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C0EB-BBCF-48E1-BA18-2E8EC1EF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Olimpiade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concursuri</a:t>
            </a:r>
            <a:r>
              <a:rPr lang="en-US" sz="3200" dirty="0"/>
              <a:t> </a:t>
            </a:r>
            <a:r>
              <a:rPr lang="en-US" sz="3200" dirty="0" err="1"/>
              <a:t>școlare</a:t>
            </a:r>
            <a:r>
              <a:rPr lang="en-US" sz="3200" dirty="0"/>
              <a:t>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5A7C-DD4C-4621-BF76-1995A0E9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34672" cy="4680520"/>
          </a:xfrm>
        </p:spPr>
        <p:txBody>
          <a:bodyPr>
            <a:normAutofit fontScale="77500" lnSpcReduction="20000"/>
          </a:bodyPr>
          <a:lstStyle/>
          <a:p>
            <a:pPr marL="800100" indent="-457200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en-US" sz="3400" dirty="0">
                <a:latin typeface="Times New Roman" panose="02020603050405020304" pitchFamily="18" charset="0"/>
                <a:ea typeface="SimSun" panose="02010600030101010101" pitchFamily="2" charset="-122"/>
              </a:rPr>
              <a:t>Olimpiada </a:t>
            </a:r>
            <a:r>
              <a:rPr lang="en-US" sz="3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Națională</a:t>
            </a:r>
            <a:r>
              <a:rPr lang="en-US" sz="34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3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Informatică</a:t>
            </a:r>
            <a:r>
              <a:rPr lang="en-US" sz="3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o-RO" sz="3400" dirty="0">
                <a:latin typeface="Times New Roman" panose="02020603050405020304" pitchFamily="18" charset="0"/>
                <a:ea typeface="SimSun" panose="02010600030101010101" pitchFamily="2" charset="-122"/>
              </a:rPr>
              <a:t>- clasele V-XII</a:t>
            </a:r>
            <a:endParaRPr lang="en-US" sz="3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Propunere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calendarul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Olimpiadei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Naţionale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Informatică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Etapele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locale se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vor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organiza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până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pe 10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februarie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2026</a:t>
            </a: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Înscrieri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etapa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judeţeană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februarie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– 25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februarie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2026</a:t>
            </a: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Etapa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judeţeană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liceu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gimnaziu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): 7/8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martie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2026</a:t>
            </a: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Etapa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naţională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Gimnaziu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 29 martie-2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aprilie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2026</a:t>
            </a: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Liceu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 29 martie-3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aprilie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2026</a:t>
            </a: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Tabere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pregătire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lotuluiLot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lărgit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Ploiești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23-28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aprilie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Lot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restrâns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- inca 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nestabilit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0434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B66C-3554-28E4-B45E-68D5F23D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66AA-90D5-91BC-739C-66F5E1CE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Olimpiade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concursuri</a:t>
            </a:r>
            <a:r>
              <a:rPr lang="en-US" sz="3200" dirty="0"/>
              <a:t> </a:t>
            </a:r>
            <a:r>
              <a:rPr lang="en-US" sz="3200" dirty="0" err="1"/>
              <a:t>școlare</a:t>
            </a:r>
            <a:r>
              <a:rPr lang="en-US" sz="3200" dirty="0"/>
              <a:t>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112B-B8FF-C659-64F0-68D9B352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34672" cy="4680520"/>
          </a:xfrm>
        </p:spPr>
        <p:txBody>
          <a:bodyPr>
            <a:normAutofit/>
          </a:bodyPr>
          <a:lstStyle/>
          <a:p>
            <a:pPr marL="34290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Olimpiada de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Informatică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 pe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echipe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023E4-09A7-A5A1-C23B-BB9FC6131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04746"/>
            <a:ext cx="6948264" cy="45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95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6F79-59D2-4D51-68B5-5FF461FF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CF73-E9E7-14D2-ECAC-35E2B701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Olimpiade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concursuri</a:t>
            </a:r>
            <a:r>
              <a:rPr lang="en-US" sz="3200" dirty="0"/>
              <a:t> </a:t>
            </a:r>
            <a:r>
              <a:rPr lang="en-US" sz="3200" dirty="0" err="1"/>
              <a:t>școlare</a:t>
            </a:r>
            <a:r>
              <a:rPr lang="en-US" sz="3200" dirty="0"/>
              <a:t>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12A4-CB43-019A-7648-7C4D6260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134672" cy="4680520"/>
          </a:xfrm>
        </p:spPr>
        <p:txBody>
          <a:bodyPr>
            <a:normAutofit/>
          </a:bodyPr>
          <a:lstStyle/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3. Olimpiada </a:t>
            </a:r>
            <a:r>
              <a:rPr lang="ro-RO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Națională de Tehnologia Informației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4. </a:t>
            </a:r>
            <a:r>
              <a:rPr lang="ro-RO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Olimpiada Națională de Inovare și Creație Digitală </a:t>
            </a:r>
            <a:r>
              <a:rPr lang="ro-RO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Infoeducație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5. </a:t>
            </a:r>
            <a:r>
              <a:rPr lang="ro-RO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Olimpiada Națională de Informatică Aplicată – </a:t>
            </a:r>
            <a:r>
              <a:rPr lang="ro-RO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AcadNet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6. </a:t>
            </a:r>
            <a:r>
              <a:rPr lang="ro-RO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Olimpiada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de Securitate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Cibernetică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452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0D9F5-4607-E879-D153-3097456F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4DE7-11AB-C21A-FA2C-8E288B00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Olimpiade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concursuri</a:t>
            </a:r>
            <a:r>
              <a:rPr lang="en-US" sz="3200" dirty="0"/>
              <a:t> </a:t>
            </a:r>
            <a:r>
              <a:rPr lang="en-US" sz="3200" dirty="0" err="1"/>
              <a:t>școlare</a:t>
            </a:r>
            <a:r>
              <a:rPr lang="en-US" sz="3200" dirty="0"/>
              <a:t>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527C-D9E8-9C67-96E9-E96A774D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134672" cy="4680520"/>
          </a:xfrm>
        </p:spPr>
        <p:txBody>
          <a:bodyPr>
            <a:normAutofit/>
          </a:bodyPr>
          <a:lstStyle/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Concursul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matematică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informatică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”Caius Iacob”</a:t>
            </a:r>
            <a:r>
              <a:rPr lang="ro-RO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clasele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IX-XII</a:t>
            </a: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8. Olimpiada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Națională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Astronomie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Astrofizică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9. Olimpiada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Națională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Cercetare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Științică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10. Olimpiada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Națională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Statistică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986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88640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Direcții viitoare de acțiune la nivelul disciplinei</a:t>
            </a:r>
            <a:r>
              <a:rPr lang="it-IT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>
            <a:normAutofit fontScale="925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Asigurarea calității procesului instructiv-educativ, centrat pe elev și orientat spre formarea competențelor cognitive, acționale, funcționale, pragmatice; modernizarea strategiilor educaționale, a metodelor de instruire și a resurselor didactice. 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Sporirea performanțelor profesionale ale personalului didactic, prin informare și formarea continuă, în scopul valorificării și stimulării creativității profesionale, prin asigurarea unor servicii de consultanță/de consiliere specializată, prin monitorizare, evaluare și furnizare a feedbackului, în domeniile: curriculum, didactica disciplinei, managementul colectivului de elevi etc. 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4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42442-7EE0-92DB-0ECA-A442B825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71EE-2591-7328-8F3A-17738BFE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88640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Direcții viitoare de acțiune la nivelul disciplinei</a:t>
            </a:r>
            <a:r>
              <a:rPr lang="it-IT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111B-E2C3-7131-CD08-D9F47B8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CURS PEDAGOGIE DIGITALĂ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CURS ONLINE GRATUIT DE REȚELISTICĂ CERTIFICAT CISCO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https://forms.gle/o83RuG15gnwWRAWM8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8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FA192-65B1-5362-1876-F276554E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54CD-A86F-0D05-8B6B-9B31C442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88640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Direcții viitoare de acțiune la nivelul disciplinei</a:t>
            </a:r>
            <a:r>
              <a:rPr lang="it-IT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44C5-3422-EE79-0F14-83D55C5E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https://www.edupedu.ro/profesorii-pasionati-de-noile-tehnologii-sunt-invitati-sa-devina-ambasadori-ai-inteligentei-artificiale-profesorii-viitorului-se-pot-inscrie-pana-pe-30-septembrie-p/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CURS ONLINE GRATUIT DE REȚELISTICĂ CERTIFICAT CISCO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https://forms.gle/o83RuG15gnwWRAWM8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47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05377"/>
            <a:ext cx="7429499" cy="1478570"/>
          </a:xfrm>
        </p:spPr>
        <p:txBody>
          <a:bodyPr/>
          <a:lstStyle/>
          <a:p>
            <a:pPr marL="1587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67" y="1728087"/>
            <a:ext cx="8062664" cy="4824536"/>
          </a:xfrm>
        </p:spPr>
        <p:txBody>
          <a:bodyPr>
            <a:normAutofit fontScale="92500" lnSpcReduction="20000"/>
          </a:bodyPr>
          <a:lstStyle/>
          <a:p>
            <a:pPr marL="1587" indent="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– document proiectiv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spcBef>
                <a:spcPts val="0"/>
              </a:spcBef>
              <a:buSzPct val="10000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reprezintă un document proiectiv, necesar realizării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activităţilor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didactice care permite asocierea, într-un mod personalizat, a elementelor programei (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în cadrul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Acestora le sunt alocate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timp (număr de ore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săptămâni) considerate ca optime de către cadrul didactic, pe parcursul unui an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Instrucțiunea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nr.8 a MEC din 01.09.2025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alocarea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25 % din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ore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remedierea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consolidarea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fixarea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aprofundarea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zi cu zi,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interesele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specificul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grupului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61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94246"/>
            <a:ext cx="7429499" cy="1478570"/>
          </a:xfrm>
        </p:spPr>
        <p:txBody>
          <a:bodyPr/>
          <a:lstStyle/>
          <a:p>
            <a:pPr marL="1587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>
            <a:normAutofit fontScale="92500"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Elaborarea planificării calendaristice</a:t>
            </a: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elaborarea planificării calendaristice programa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reprezintă documentul de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referinţă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După lectura atentă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integrală a programei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elaborarea planificării calendaristice presupune parcurgerea următoarelor etape: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asocierea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competenţelor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conţinuturilor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prezentate în programa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succesiunii parcurgerii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unităţilor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3763" indent="-277813" algn="just">
              <a:spcBef>
                <a:spcPts val="0"/>
              </a:spcBef>
              <a:buSzPct val="100000"/>
              <a:buFont typeface="+mj-lt"/>
              <a:buAutoNum type="arabicPeriod"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stabilirea bugetului de timp necesar pentru fiecare unitate de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5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50528"/>
            <a:ext cx="7429499" cy="1478570"/>
          </a:xfrm>
        </p:spPr>
        <p:txBody>
          <a:bodyPr/>
          <a:lstStyle/>
          <a:p>
            <a:pPr marL="1587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anuală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realizează pe baza manualelor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acestea fiind materiale curriculare adresate elevilor.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contează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parcurgere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decurgă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lecțiile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spcBef>
                <a:spcPts val="0"/>
              </a:spcBef>
              <a:buSzPct val="100000"/>
              <a:buNone/>
              <a:tabLst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 anului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aprobă anual, prin ordin al ministrului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5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F108-B6C4-496F-8382-3AC1209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DB81-49E9-45C5-BD92-1EC2E8FB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76328"/>
          </a:xfrm>
        </p:spPr>
        <p:txBody>
          <a:bodyPr>
            <a:normAutofit fontScale="92500" lnSpcReduction="10000"/>
          </a:bodyPr>
          <a:lstStyle/>
          <a:p>
            <a:pPr indent="228600" algn="just"/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Conform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bazei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date, la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nivelul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disciplinei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informatică/TIC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perfecționarea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gradelor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didactice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este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următoare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: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debutanți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: 51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definitivat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: </a:t>
            </a:r>
            <a:r>
              <a:rPr lang="fr-FR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II 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22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 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98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titlu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doctor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6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3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16632"/>
            <a:ext cx="7429499" cy="1478570"/>
          </a:xfrm>
        </p:spPr>
        <p:txBody>
          <a:bodyPr/>
          <a:lstStyle/>
          <a:p>
            <a:pPr marL="1587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824536"/>
          </a:xfrm>
        </p:spPr>
        <p:txBody>
          <a:bodyPr/>
          <a:lstStyle/>
          <a:p>
            <a:pPr marL="1588" indent="803275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calendaristică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poate realiza formal, după următorul model:</a:t>
            </a: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1DF144-161B-45B0-B517-CDBB9F0F9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01198"/>
              </p:ext>
            </p:extLst>
          </p:nvPr>
        </p:nvGraphicFramePr>
        <p:xfrm>
          <a:off x="397768" y="2492897"/>
          <a:ext cx="834846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11">
                  <a:extLst>
                    <a:ext uri="{9D8B030D-6E8A-4147-A177-3AD203B41FA5}">
                      <a16:colId xmlns:a16="http://schemas.microsoft.com/office/drawing/2014/main" val="4097992093"/>
                    </a:ext>
                  </a:extLst>
                </a:gridCol>
                <a:gridCol w="1391411">
                  <a:extLst>
                    <a:ext uri="{9D8B030D-6E8A-4147-A177-3AD203B41FA5}">
                      <a16:colId xmlns:a16="http://schemas.microsoft.com/office/drawing/2014/main" val="1510288295"/>
                    </a:ext>
                  </a:extLst>
                </a:gridCol>
                <a:gridCol w="1391411">
                  <a:extLst>
                    <a:ext uri="{9D8B030D-6E8A-4147-A177-3AD203B41FA5}">
                      <a16:colId xmlns:a16="http://schemas.microsoft.com/office/drawing/2014/main" val="3924119728"/>
                    </a:ext>
                  </a:extLst>
                </a:gridCol>
                <a:gridCol w="1391411">
                  <a:extLst>
                    <a:ext uri="{9D8B030D-6E8A-4147-A177-3AD203B41FA5}">
                      <a16:colId xmlns:a16="http://schemas.microsoft.com/office/drawing/2014/main" val="2076392906"/>
                    </a:ext>
                  </a:extLst>
                </a:gridCol>
                <a:gridCol w="1391411">
                  <a:extLst>
                    <a:ext uri="{9D8B030D-6E8A-4147-A177-3AD203B41FA5}">
                      <a16:colId xmlns:a16="http://schemas.microsoft.com/office/drawing/2014/main" val="629410735"/>
                    </a:ext>
                  </a:extLst>
                </a:gridCol>
                <a:gridCol w="1391411">
                  <a:extLst>
                    <a:ext uri="{9D8B030D-6E8A-4147-A177-3AD203B41FA5}">
                      <a16:colId xmlns:a16="http://schemas.microsoft.com/office/drawing/2014/main" val="3717603451"/>
                    </a:ext>
                  </a:extLst>
                </a:gridCol>
              </a:tblGrid>
              <a:tr h="757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Unitatea de învățare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specifice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ore alocate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Săptămâna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Observații/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Intervalul</a:t>
                      </a:r>
                      <a:endParaRPr lang="ro-R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03630"/>
                  </a:ext>
                </a:extLst>
              </a:tr>
              <a:tr h="2554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titluri/teme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</a:t>
                      </a:r>
                      <a:r>
                        <a:rPr lang="ro-RO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CS din programa școlară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conținuturile programei școlare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stabilite de către cadrul didactic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săptămâna sau săptămânile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menționează, de exemplu, semestrul și modificări în urma realizării activității didactice la clasă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864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5537D5-2A0B-4917-9EBF-D97F4163E0D6}"/>
              </a:ext>
            </a:extLst>
          </p:cNvPr>
          <p:cNvSpPr txBox="1"/>
          <p:nvPr/>
        </p:nvSpPr>
        <p:spPr>
          <a:xfrm>
            <a:off x="683568" y="6045016"/>
            <a:ext cx="7848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o-RO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o-RO" altLang="ro-RO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notaţia</a:t>
            </a:r>
            <a:r>
              <a:rPr lang="ro-RO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poate realiza prin precizarea explicită a săptămânii/săptămânilor, spre exemplu 1</a:t>
            </a:r>
            <a:r>
              <a:rPr lang="en-US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ro-RO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lang="en-US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ro-RO" altLang="ro-RO" sz="14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.09, sau se poate nota sub forma generică S1, pentru săptămâna 1 sau perioada S1-S3 pentru săptămânile 1-3</a:t>
            </a:r>
          </a:p>
        </p:txBody>
      </p:sp>
    </p:spTree>
    <p:extLst>
      <p:ext uri="{BB962C8B-B14F-4D97-AF65-F5344CB8AC3E}">
        <p14:creationId xmlns:p14="http://schemas.microsoft.com/office/powerpoint/2010/main" val="2378737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20C-23FF-4EA5-A402-395A59D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73966"/>
            <a:ext cx="7429499" cy="1478570"/>
          </a:xfrm>
        </p:spPr>
        <p:txBody>
          <a:bodyPr/>
          <a:lstStyle/>
          <a:p>
            <a:pPr marL="1587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F1E-BDCF-423D-A709-911ECAE1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8062664" cy="4272200"/>
          </a:xfrm>
        </p:spPr>
        <p:txBody>
          <a:bodyPr/>
          <a:lstStyle/>
          <a:p>
            <a:pPr marL="1588" indent="446088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 unei unități de învățare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poate realiza formal, după următorul model:</a:t>
            </a: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0" algn="just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100000"/>
              <a:buNone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8CC51B-C426-410E-A34A-2F91F9A9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35582"/>
              </p:ext>
            </p:extLst>
          </p:nvPr>
        </p:nvGraphicFramePr>
        <p:xfrm>
          <a:off x="689361" y="2722044"/>
          <a:ext cx="806489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328990945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362243919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1904380528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322148018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12097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Conținuturi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specifice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Activități de învățare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77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detalieri de conținut care explicitează anumite parcursuri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numărul </a:t>
                      </a:r>
                      <a:r>
                        <a:rPr lang="ro-RO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CS din programa școlară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vizate/ recomandate de programa școlară sau altele adecvate pentru realizarea CS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precizează resursele de timp, de loc, material didactic, forme de organizare a clasei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o-R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menționează metodele, instrumentele sau modalitățile de evaluare utilizate</a:t>
                      </a:r>
                      <a:r>
                        <a:rPr lang="en-US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o-RO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3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35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Planificarea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 proiectarea didactică</a:t>
            </a:r>
            <a:endParaRPr lang="ro-RO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910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Accentul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proiectul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unității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învățare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nu pe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proiectul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didactic/de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lecție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Orice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activitate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învățare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vizează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competență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proiect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unei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unități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învățare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începe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inițială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itemi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alegere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multiplă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conține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noțiunile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ancoră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folosesc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unitatea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respectivă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încheie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sumativă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preferat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această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conțină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elemente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grafice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Feed-back-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urma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evaluării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vină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imediat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limităm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predarea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programei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predăm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mult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decât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cazul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25% din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numărul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ore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dispoziția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profesorului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445FA-B342-4D85-25E8-408331C2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D659-8A66-0757-29BF-2BA5C81B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8742A-70B6-7EBA-7098-92E44C3D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91000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OMEC 3238/2021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aprobarea Metodologiei privind  dezvoltarea curriculumului la decizia scolii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119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26D98-F181-ECE9-FEBC-1B15952D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C420-F2FC-4F78-DCC0-CDF95295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0BBA3-FE26-5690-67C4-D616AB2E5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908720"/>
            <a:ext cx="5760640" cy="56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51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0B342-20C8-0DEC-9250-4700A3A5F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A62C-E0D8-AB9E-D4E0-272EC26F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EA534B-B367-75C2-3D7E-16184484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CDȘ-urile de tip APROFUNDARE, nu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trunchiul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TC),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acceași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orele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TC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ore)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cere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avizul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catalog nu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rubrică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note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mare.</a:t>
            </a:r>
          </a:p>
          <a:p>
            <a:pPr algn="just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CDȘ-urile de tip DISCIPLINĂ NOUĂ care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avizate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minister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MEC, se face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cere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avizul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ISJ.</a:t>
            </a:r>
            <a:endParaRPr lang="ro-RO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avizate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minister se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găsesc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hlinkClick r:id="rId2"/>
              </a:rPr>
              <a:t>Programe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scolare</a:t>
            </a:r>
            <a:endParaRPr lang="en-US" sz="2000" dirty="0"/>
          </a:p>
          <a:p>
            <a:pPr algn="just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CDȘ-urile de tip DISCIPLINĂ NOUĂ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NU sunt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avizate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minister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face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face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cere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avizul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ISJ.</a:t>
            </a:r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26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6D82-FC45-C5BE-9A3B-DF2723BB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A15E-3D5E-0D94-50F2-7AA693A6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71C5F5-631F-9165-43E5-144FEC0C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avizarea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CDȘ, la ISJ 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depune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completată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opționalul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chenarul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stânga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sus)</a:t>
            </a:r>
          </a:p>
          <a:p>
            <a:pPr marL="0" indent="0" algn="just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CDȘ-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regăsesc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avizată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MEC:</a:t>
            </a:r>
          </a:p>
          <a:p>
            <a:pPr algn="just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(minim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jumătate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utilitatea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CDS)</a:t>
            </a:r>
          </a:p>
          <a:p>
            <a:pPr algn="just"/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02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3173B-D33C-ED11-CDE5-123099A82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A628-2A80-AF55-E437-6D73C1AA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6DAA64-35BE-0D0A-F4B7-07531881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generale (cel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disciplinelor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formulate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(cel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general;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CG; sunt correct formulate) </a:t>
            </a:r>
          </a:p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(sunt corelate cu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specilfice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de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conținuturi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4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DCC9-88B7-2446-B376-7D3425AA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CF9C-FBD7-4F83-E3C5-E034D79C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78BDB5-2DFC-F415-34D1-5206ACD7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Sugestii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metodologice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proiectarea și realizarea demersului didactic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desfășoară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predare-învățare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schematic cu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liniuțe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899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9D9BD-507F-71D1-EB67-FC16C5DE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A15A-3E15-245F-DC45-78DE67D1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364A85-4222-A5B3-7A36-DFECD6B8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dvs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modalități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calendaristică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aspectele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precizate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avizare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8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F5E8-E009-42B8-8440-5E524CA1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BF60-3716-4B4F-8424-2AF67590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191000"/>
          </a:xfrm>
        </p:spPr>
        <p:txBody>
          <a:bodyPr>
            <a:normAutofit fontScale="85000" lnSpcReduction="10000"/>
          </a:bodyPr>
          <a:lstStyle/>
          <a:p>
            <a:pPr marL="228600" algn="just"/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S-au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realizat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inspecţii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specialitate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după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cum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urmează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105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Definitivat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2025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II 202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II 202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II 202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 202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 202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/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Gradul I 202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ro-RO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763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BFC7B-27BE-3FC1-ED8A-39A9EA41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6615-78E9-6621-A251-DD63E13E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429499" cy="1478570"/>
          </a:xfrm>
        </p:spPr>
        <p:txBody>
          <a:bodyPr/>
          <a:lstStyle/>
          <a:p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Curriculum-ul la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decizia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b="1" cap="none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altLang="en-GB" b="1" cap="non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(CDȘ)</a:t>
            </a:r>
            <a:endParaRPr lang="ro-RO" altLang="en-GB" cap="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F8315E-2186-0E5B-7C17-2B611B73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11080"/>
          </a:xfrm>
        </p:spPr>
        <p:txBody>
          <a:bodyPr>
            <a:normAutofit/>
          </a:bodyPr>
          <a:lstStyle/>
          <a:p>
            <a:pPr algn="just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C70BD-2F0B-940B-C395-390FD782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24744"/>
            <a:ext cx="4462809" cy="56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7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 dirty="0"/>
              <a:t>Recomandări pentru profesorul de </a:t>
            </a:r>
            <a:r>
              <a:rPr lang="en-US" altLang="en-GB" dirty="0" err="1"/>
              <a:t>INFORmatică</a:t>
            </a:r>
            <a:r>
              <a:rPr lang="en-US" altLang="en-GB" dirty="0"/>
              <a:t>/TIC</a:t>
            </a:r>
            <a:endParaRPr lang="ro-RO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46449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Recitirea cu atenție a programelor școlare în vigoare, atât pentru gimnaziu, cât și pentru liceu;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Corelarea programei școlare de la fiecare clasă cu manualul ales pentru aplicare în procesul de predare-învățare-evaluare;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Abordarea critică a manualului și adaptarea acestuia la specificul claselor din încadrarea fiecărui profesor;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Aprecierea gradului de parcurgere a programei din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școlar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precedent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prin raportare la nivelul de formare a competențelor generale și specifice;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15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323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Asocierea elementelor din programa școlară cu propunerile de aplicare din manualul ales la fiecare clasă;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Proiectarea de strategii individualizate/clasă pentru predarea părților din programă neparcurse în anul precedent (dacă e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cazul) și de remediere/consolidare a competențelor formate într-un grad nesatisfăcător;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Reproiectarea părților din programă care au fost parcurse superficial; </a:t>
            </a:r>
            <a:endParaRPr lang="ro-RO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Asigurarea corelării programei disciplinei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matematică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 programa de examen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ro-RO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323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Utilizarea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manualelor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digitale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gimnaziu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);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 Noi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adaptăm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lumii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atunci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atragem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elevi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către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școală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Integrarea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cerințele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cadrul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testelor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elementelor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grafice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formulări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asemănătoare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străinătate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făcut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referiri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cadrul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lecțiilor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platformele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educaționale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(de ex.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EduCred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EduLib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Utilizarea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cadrul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actului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predare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2"/>
              </a:rPr>
              <a:t>https://digital.educred.ro/</a:t>
            </a: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ro-RO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73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323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Utilizarea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testelor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antrenament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lucrări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scrise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16. A nu reduce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predarea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materiei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examen.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ro-RO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848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/>
              <a:t>Obligațiile profesorului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15" y="1775460"/>
            <a:ext cx="8336349" cy="462407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Proiectarea de strategii adecvate pentru diminuarea crizei de adaptare a elevilor din clasele inițiale (a V-a și a IX-a) la viața școlară cu specificități generate de pandemie;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Tratarea diferențiată a elevilor, în vederea asigurării adaptării acestora la noile condiții de învățare, cu precădere a elevilor din clasele inițiale și terminale (a V-a și a IX-a, respectiv a VIII-a și a XII-a);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Conceperea de activități didactice eficiente pentru a pune în relație permanentă cele trei componente ale procesului: PREDARE-ÎNVĂȚARE-EVALUARE;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Proiectarea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(ca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principiu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a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tuturor activităților didactice în două variante de desfășurare: </a:t>
            </a:r>
            <a:r>
              <a:rPr lang="ro-RO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</a:t>
            </a:r>
            <a:r>
              <a:rPr lang="ro-RO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situ</a:t>
            </a:r>
            <a:r>
              <a:rPr lang="ro-RO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 </a:t>
            </a:r>
            <a:r>
              <a:rPr lang="ro-RO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online, 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 ca, în funcție de situația sanitară din școală/localitate, profesorul să poată desfășura logic procesul de predare-învățare-evaluare;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1" y="2237740"/>
            <a:ext cx="8178998" cy="38881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Parcurgerea cu atenție și în mod critic a REPERELOR METODOLOGICE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(de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clasa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IX-a, a X-a, a XI-a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XII-a)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Asigurarea unui proces didactic flexibil, adaptabil, astfel încât în contextul pandemiei, învățarea </a:t>
            </a:r>
            <a:r>
              <a:rPr lang="ro-RO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face to face 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 învățarea </a:t>
            </a:r>
            <a:r>
              <a:rPr lang="ro-RO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online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să fie resimțite de către elevi ca fiind complementare;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Urmărirea progresiei competențelor astfel încât metoda pașilor mărunți, dar siguri să funcționeze pentru formarea corectă a profilului absolventului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ro-RO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Repere metodologice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ciclul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gimnazial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liceal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7"/>
            <a:ext cx="7772400" cy="4873029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000" dirty="0"/>
              <a:t>Identificarea competențelor care trebuie remediate în fiecare an școlar din ciclul gimnazial și cel liceal;</a:t>
            </a:r>
          </a:p>
          <a:p>
            <a:pPr algn="just"/>
            <a:r>
              <a:rPr lang="ro-RO" sz="3000" dirty="0"/>
              <a:t>Propunerea de itemi pentru evaluarea inițială (competența specifică, conținutul asociat, sarcina de evaluare, răspunsul/răspunsurile așteptate, descriptorii);</a:t>
            </a:r>
          </a:p>
          <a:p>
            <a:pPr algn="just"/>
            <a:r>
              <a:rPr lang="ro-RO" sz="3000" dirty="0"/>
              <a:t>Oferirea de sugestii/ recomandări practice de activități remediale/ de recuperare.</a:t>
            </a:r>
            <a:endParaRPr lang="en-US" sz="30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2300" dirty="0"/>
          </a:p>
          <a:p>
            <a:pPr marL="0" indent="0" algn="just">
              <a:buNone/>
            </a:pPr>
            <a:endParaRPr lang="it-IT" sz="23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16632"/>
            <a:ext cx="7429499" cy="1368152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/>
              <a:t>Repere</a:t>
            </a:r>
            <a:r>
              <a:rPr lang="en-US" sz="2600" dirty="0"/>
              <a:t> </a:t>
            </a:r>
            <a:r>
              <a:rPr lang="en-US" sz="2600" dirty="0" err="1"/>
              <a:t>metodologice</a:t>
            </a:r>
            <a:r>
              <a:rPr lang="en-US" sz="2600" dirty="0"/>
              <a:t> </a:t>
            </a:r>
            <a:r>
              <a:rPr lang="en-US" sz="2600" dirty="0" err="1"/>
              <a:t>pentru</a:t>
            </a:r>
            <a:r>
              <a:rPr lang="en-US" sz="2600" dirty="0"/>
              <a:t> </a:t>
            </a:r>
            <a:r>
              <a:rPr lang="en-US" sz="2600" dirty="0" err="1"/>
              <a:t>aplicarea</a:t>
            </a:r>
            <a:r>
              <a:rPr lang="en-US" sz="2600" dirty="0"/>
              <a:t> </a:t>
            </a:r>
            <a:r>
              <a:rPr lang="en-US" sz="2600" dirty="0" err="1"/>
              <a:t>curriculumului</a:t>
            </a:r>
            <a:r>
              <a:rPr lang="en-US" sz="2600" dirty="0"/>
              <a:t> la </a:t>
            </a:r>
            <a:r>
              <a:rPr lang="en-US" sz="2600" dirty="0" err="1"/>
              <a:t>clasele</a:t>
            </a:r>
            <a:r>
              <a:rPr lang="en-US" sz="2600" dirty="0"/>
              <a:t> a IX-a, a X-a, a XI-a </a:t>
            </a:r>
            <a:r>
              <a:rPr lang="en-US" sz="2600" dirty="0" err="1"/>
              <a:t>și</a:t>
            </a:r>
            <a:r>
              <a:rPr lang="en-US" sz="2600" dirty="0"/>
              <a:t> a XII-a la </a:t>
            </a:r>
            <a:r>
              <a:rPr lang="en-US" sz="2600" dirty="0" err="1"/>
              <a:t>disciplina</a:t>
            </a:r>
            <a:r>
              <a:rPr lang="en-US" sz="2600" dirty="0"/>
              <a:t> </a:t>
            </a:r>
            <a:r>
              <a:rPr lang="en-US" sz="2600" dirty="0" err="1"/>
              <a:t>INFORmatică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5"/>
            <a:ext cx="7772400" cy="508905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/>
              <a:t>Se pot </a:t>
            </a:r>
            <a:r>
              <a:rPr lang="en-US" sz="9600" dirty="0" err="1"/>
              <a:t>descărca</a:t>
            </a:r>
            <a:r>
              <a:rPr lang="en-US" sz="9600" dirty="0"/>
              <a:t> </a:t>
            </a:r>
            <a:r>
              <a:rPr lang="en-US" sz="9600" dirty="0" err="1"/>
              <a:t>accesând</a:t>
            </a:r>
            <a:r>
              <a:rPr lang="en-US" sz="9600" dirty="0"/>
              <a:t> </a:t>
            </a:r>
            <a:r>
              <a:rPr lang="en-US" sz="9600" dirty="0" err="1"/>
              <a:t>următoarele</a:t>
            </a:r>
            <a:r>
              <a:rPr lang="en-US" sz="9600" dirty="0"/>
              <a:t> link-</a:t>
            </a:r>
            <a:r>
              <a:rPr lang="en-US" sz="9600" dirty="0" err="1"/>
              <a:t>uri</a:t>
            </a:r>
            <a:r>
              <a:rPr lang="en-US" sz="11200" dirty="0"/>
              <a:t>:</a:t>
            </a:r>
          </a:p>
          <a:p>
            <a:pPr marL="0" indent="0" algn="just">
              <a:buNone/>
            </a:pPr>
            <a:r>
              <a:rPr lang="en-US" sz="4800" dirty="0" err="1"/>
              <a:t>Clasa</a:t>
            </a:r>
            <a:r>
              <a:rPr lang="en-US" sz="4800" dirty="0"/>
              <a:t> a IX-a:</a:t>
            </a:r>
          </a:p>
          <a:p>
            <a:pPr marL="0" indent="0" algn="just">
              <a:buNone/>
            </a:pPr>
            <a:r>
              <a:rPr lang="it-IT" sz="4800" dirty="0">
                <a:hlinkClick r:id="rId2"/>
              </a:rPr>
              <a:t>https://www.edu.ro/sites/default/files/31_Repere_metodologice_informatica_0.pdf</a:t>
            </a:r>
            <a:endParaRPr lang="it-IT" sz="4800" dirty="0"/>
          </a:p>
          <a:p>
            <a:pPr marL="0" indent="0" algn="just">
              <a:buNone/>
            </a:pPr>
            <a:r>
              <a:rPr lang="it-IT" sz="4800" dirty="0">
                <a:hlinkClick r:id="rId3"/>
              </a:rPr>
              <a:t>https://www.edu.ro/sites/default/files/32_Repere_metodologice_TIC_0.pdf</a:t>
            </a:r>
            <a:endParaRPr lang="it-IT" sz="4800" dirty="0"/>
          </a:p>
          <a:p>
            <a:pPr marL="0" indent="0" algn="just">
              <a:buNone/>
            </a:pPr>
            <a:r>
              <a:rPr lang="it-IT" sz="4800" dirty="0"/>
              <a:t>Clasa a X-a:</a:t>
            </a:r>
          </a:p>
          <a:p>
            <a:pPr marL="0" indent="0" algn="just">
              <a:buNone/>
            </a:pPr>
            <a:r>
              <a:rPr lang="it-IT" sz="4800" dirty="0">
                <a:hlinkClick r:id="rId4"/>
              </a:rPr>
              <a:t>https://rocnee.eu/images/rocnee/fisiere/curriculum/repere%20metodologice%2022-23/REPERE_METODOLOGICE_INFORMATIC%C4%82_2022_2023.pdf</a:t>
            </a:r>
            <a:endParaRPr lang="it-IT" sz="4800" dirty="0"/>
          </a:p>
          <a:p>
            <a:pPr marL="0" indent="0" algn="just">
              <a:buNone/>
            </a:pPr>
            <a:r>
              <a:rPr lang="it-IT" sz="4800" dirty="0">
                <a:hlinkClick r:id="rId5"/>
              </a:rPr>
              <a:t>https://rocnee.eu/images/rocnee/fisiere/curriculum/repere%20metodologice%2022-23/REPERE_METODOLOGICE_TIC_2022_2023.pdf</a:t>
            </a:r>
            <a:endParaRPr lang="it-IT" sz="4800" dirty="0"/>
          </a:p>
          <a:p>
            <a:pPr marL="0" indent="0" algn="just">
              <a:buNone/>
            </a:pPr>
            <a:r>
              <a:rPr lang="en-US" sz="4800" dirty="0">
                <a:hlinkClick r:id="rId6"/>
              </a:rPr>
              <a:t>REPERE METODOLOGICE </a:t>
            </a:r>
            <a:r>
              <a:rPr lang="en-US" sz="4800" dirty="0" err="1">
                <a:hlinkClick r:id="rId6"/>
              </a:rPr>
              <a:t>pentru</a:t>
            </a:r>
            <a:r>
              <a:rPr lang="en-US" sz="4800" dirty="0">
                <a:hlinkClick r:id="rId6"/>
              </a:rPr>
              <a:t> </a:t>
            </a:r>
            <a:r>
              <a:rPr lang="en-US" sz="4800" dirty="0" err="1">
                <a:hlinkClick r:id="rId6"/>
              </a:rPr>
              <a:t>aplicarea</a:t>
            </a:r>
            <a:r>
              <a:rPr lang="en-US" sz="4800" dirty="0">
                <a:hlinkClick r:id="rId6"/>
              </a:rPr>
              <a:t> </a:t>
            </a:r>
            <a:r>
              <a:rPr lang="en-US" sz="4800" dirty="0" err="1">
                <a:hlinkClick r:id="rId6"/>
              </a:rPr>
              <a:t>curriculumului</a:t>
            </a:r>
            <a:r>
              <a:rPr lang="en-US" sz="4800" dirty="0">
                <a:hlinkClick r:id="rId6"/>
              </a:rPr>
              <a:t> la </a:t>
            </a:r>
            <a:r>
              <a:rPr lang="en-US" sz="4800" dirty="0" err="1">
                <a:hlinkClick r:id="rId6"/>
              </a:rPr>
              <a:t>clasa</a:t>
            </a:r>
            <a:r>
              <a:rPr lang="en-US" sz="4800" dirty="0">
                <a:hlinkClick r:id="rId6"/>
              </a:rPr>
              <a:t> a X-a </a:t>
            </a:r>
            <a:r>
              <a:rPr lang="en-US" sz="4800" dirty="0" err="1">
                <a:hlinkClick r:id="rId6"/>
              </a:rPr>
              <a:t>în</a:t>
            </a:r>
            <a:r>
              <a:rPr lang="en-US" sz="4800" dirty="0">
                <a:hlinkClick r:id="rId6"/>
              </a:rPr>
              <a:t> </a:t>
            </a:r>
            <a:r>
              <a:rPr lang="en-US" sz="4800" dirty="0" err="1">
                <a:hlinkClick r:id="rId6"/>
              </a:rPr>
              <a:t>anul</a:t>
            </a:r>
            <a:r>
              <a:rPr lang="en-US" sz="4800" dirty="0">
                <a:hlinkClick r:id="rId6"/>
              </a:rPr>
              <a:t> </a:t>
            </a:r>
            <a:r>
              <a:rPr lang="en-US" sz="4800" dirty="0" err="1">
                <a:hlinkClick r:id="rId6"/>
              </a:rPr>
              <a:t>școlar</a:t>
            </a:r>
            <a:r>
              <a:rPr lang="en-US" sz="4800" dirty="0">
                <a:hlinkClick r:id="rId6"/>
              </a:rPr>
              <a:t> 2022-2023 (edu.ro)</a:t>
            </a:r>
            <a:endParaRPr lang="it-IT" sz="4800" dirty="0"/>
          </a:p>
          <a:p>
            <a:pPr marL="0" indent="0" algn="just">
              <a:buNone/>
            </a:pPr>
            <a:r>
              <a:rPr lang="it-IT" sz="4800" dirty="0"/>
              <a:t>Clasa a XI-a:</a:t>
            </a:r>
          </a:p>
          <a:p>
            <a:pPr marL="0" indent="0" algn="just">
              <a:buNone/>
            </a:pPr>
            <a:r>
              <a:rPr lang="it-IT" sz="4800" dirty="0">
                <a:hlinkClick r:id="rId7"/>
              </a:rPr>
              <a:t>REPERE_METODOLOGICE_INFORMATICA_2023_2024_CLS_XI.pdf (edu.ro)</a:t>
            </a:r>
            <a:endParaRPr lang="it-IT" sz="4800" dirty="0"/>
          </a:p>
          <a:p>
            <a:pPr marL="0" indent="0" algn="just">
              <a:buNone/>
            </a:pPr>
            <a:r>
              <a:rPr lang="en-US" sz="4800" dirty="0">
                <a:hlinkClick r:id="rId8"/>
              </a:rPr>
              <a:t>REPERE METODOLOGICE PENTRU APLICAREA CURRICULUMULUI LA CLASA A XI-A, ÎN ANUL ȘCOLAR 2023-2024 (edu.ro)</a:t>
            </a:r>
            <a:endParaRPr lang="en-US" sz="4800" dirty="0"/>
          </a:p>
          <a:p>
            <a:pPr marL="0" indent="0" algn="just">
              <a:buNone/>
            </a:pPr>
            <a:r>
              <a:rPr lang="it-IT" sz="4800" b="1" dirty="0"/>
              <a:t>Clasa a XII-a:</a:t>
            </a:r>
          </a:p>
          <a:p>
            <a:pPr marL="0" indent="0" algn="just">
              <a:buNone/>
            </a:pPr>
            <a:r>
              <a:rPr lang="it-IT" sz="4800" b="1" dirty="0">
                <a:hlinkClick r:id="rId9"/>
              </a:rPr>
              <a:t>https://rocnee.eu/index.php/dcee-oriz/curriculum-oriz/repere-metodologice/repere-metodologice-2024-2025-cls-a-xii-a</a:t>
            </a:r>
            <a:endParaRPr lang="it-IT" sz="4800" b="1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endParaRPr lang="it-IT" sz="2300" dirty="0"/>
          </a:p>
          <a:p>
            <a:pPr marL="0" indent="0" algn="just">
              <a:buNone/>
            </a:pP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21703011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1408"/>
            <a:ext cx="7429499" cy="1478570"/>
          </a:xfrm>
        </p:spPr>
        <p:txBody>
          <a:bodyPr/>
          <a:lstStyle/>
          <a:p>
            <a:r>
              <a:rPr lang="ro-RO" altLang="en-GB" dirty="0"/>
              <a:t>Consiliul Consultativ - </a:t>
            </a:r>
            <a:br>
              <a:rPr lang="ro-RO" altLang="en-GB" dirty="0"/>
            </a:br>
            <a:r>
              <a:rPr lang="ro-RO" altLang="en-GB" dirty="0"/>
              <a:t>Anul școlar 202</a:t>
            </a:r>
            <a:r>
              <a:rPr lang="en-US" altLang="en-GB" dirty="0"/>
              <a:t>4</a:t>
            </a:r>
            <a:r>
              <a:rPr lang="ro-RO" altLang="en-GB" dirty="0"/>
              <a:t>-202</a:t>
            </a:r>
            <a:r>
              <a:rPr lang="en-US" altLang="en-GB" dirty="0"/>
              <a:t>5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" y="1624330"/>
            <a:ext cx="7772400" cy="504825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B</a:t>
            </a:r>
            <a:r>
              <a:rPr lang="ro-RO" sz="2000" dirty="0" err="1"/>
              <a:t>odea</a:t>
            </a:r>
            <a:r>
              <a:rPr lang="ro-RO" sz="2000" dirty="0"/>
              <a:t> Carla</a:t>
            </a:r>
            <a:r>
              <a:rPr lang="en-US" sz="2000" dirty="0"/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Colegiul Național „Vasile Goldiș” Arad</a:t>
            </a:r>
            <a:endParaRPr lang="en-US" altLang="en-GB" sz="2000" dirty="0">
              <a:sym typeface="+mn-ea"/>
            </a:endParaRPr>
          </a:p>
          <a:p>
            <a:r>
              <a:rPr lang="ro-RO" sz="2000" dirty="0"/>
              <a:t>Bohățel Diana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Colegiul Economic Arad</a:t>
            </a:r>
            <a:endParaRPr lang="en-US" altLang="en-GB" sz="2000" dirty="0">
              <a:sym typeface="+mn-ea"/>
            </a:endParaRPr>
          </a:p>
          <a:p>
            <a:r>
              <a:rPr lang="ro-RO" sz="2000" dirty="0" err="1"/>
              <a:t>Braițiu</a:t>
            </a:r>
            <a:r>
              <a:rPr lang="ro-RO" sz="2000" dirty="0"/>
              <a:t> Ramona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Liceul Teoretic Sebiș</a:t>
            </a:r>
            <a:endParaRPr lang="ro-RO" altLang="en-GB" sz="2000" dirty="0">
              <a:sym typeface="+mn-ea"/>
            </a:endParaRPr>
          </a:p>
          <a:p>
            <a:r>
              <a:rPr lang="ro-RO" sz="2000" dirty="0" err="1"/>
              <a:t>Cameniță</a:t>
            </a:r>
            <a:r>
              <a:rPr lang="en-US" sz="2000" dirty="0"/>
              <a:t> Daniela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Colegiul Național „Moise Nicoară” Arad</a:t>
            </a:r>
            <a:endParaRPr lang="en-US" altLang="en-GB" sz="2000" dirty="0">
              <a:sym typeface="+mn-ea"/>
            </a:endParaRPr>
          </a:p>
          <a:p>
            <a:r>
              <a:rPr lang="ro-RO" sz="2000" dirty="0"/>
              <a:t>Cioran Ramona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Colegiul Național „Elena </a:t>
            </a:r>
            <a:r>
              <a:rPr lang="ro-RO" sz="2000" dirty="0" err="1"/>
              <a:t>Ghiba</a:t>
            </a:r>
            <a:r>
              <a:rPr lang="ro-RO" sz="2000" dirty="0"/>
              <a:t> </a:t>
            </a:r>
            <a:r>
              <a:rPr lang="ro-RO" sz="2000" dirty="0" err="1"/>
              <a:t>Birta</a:t>
            </a:r>
            <a:r>
              <a:rPr lang="ro-RO" sz="2000" dirty="0"/>
              <a:t>” Arad</a:t>
            </a:r>
            <a:endParaRPr lang="ro-RO" altLang="en-GB" sz="2000" dirty="0">
              <a:sym typeface="+mn-ea"/>
            </a:endParaRPr>
          </a:p>
          <a:p>
            <a:r>
              <a:rPr lang="en-US" sz="2000" dirty="0"/>
              <a:t>Ma</a:t>
            </a:r>
            <a:r>
              <a:rPr lang="ro-RO" sz="2000" dirty="0" err="1"/>
              <a:t>rinescu</a:t>
            </a:r>
            <a:r>
              <a:rPr lang="ro-RO" sz="2000" dirty="0"/>
              <a:t> Minodora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GB" sz="2000" b="1" dirty="0">
                <a:sym typeface="+mn-ea"/>
              </a:rPr>
              <a:t>-</a:t>
            </a:r>
            <a:r>
              <a:rPr lang="ro-RO" altLang="en-GB" sz="2000" dirty="0">
                <a:sym typeface="+mn-ea"/>
              </a:rPr>
              <a:t> </a:t>
            </a:r>
            <a:r>
              <a:rPr lang="ro-RO" sz="2000" dirty="0"/>
              <a:t>Colegiul Național „Preparandia- Dimitrie Țichindeal” Arad</a:t>
            </a:r>
            <a:endParaRPr lang="ro-RO" altLang="en-GB" sz="2000" dirty="0"/>
          </a:p>
          <a:p>
            <a:r>
              <a:rPr lang="ro-RO" sz="2000" dirty="0"/>
              <a:t>Sălăjan Romana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-</a:t>
            </a:r>
            <a:r>
              <a:rPr lang="en-US" altLang="en-GB" sz="2000" b="1" dirty="0">
                <a:sym typeface="+mn-ea"/>
              </a:rPr>
              <a:t> </a:t>
            </a:r>
            <a:r>
              <a:rPr lang="ro-RO" sz="2000" dirty="0"/>
              <a:t>Colegiul Național „Preparandia- Dimitrie Țichindeal” Arad</a:t>
            </a:r>
            <a:endParaRPr lang="en-US" altLang="en-GB" sz="2000" dirty="0">
              <a:sym typeface="+mn-ea"/>
            </a:endParaRPr>
          </a:p>
          <a:p>
            <a:r>
              <a:rPr lang="ro-RO" sz="2000" dirty="0"/>
              <a:t>Stoia Mirela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/>
              <a:t>- </a:t>
            </a:r>
            <a:r>
              <a:rPr lang="ro-RO" sz="2000" dirty="0"/>
              <a:t>Liceul Național de Informatică Arad</a:t>
            </a:r>
            <a:endParaRPr lang="ro-RO" altLang="en-GB" sz="2000" dirty="0">
              <a:sym typeface="+mn-ea"/>
            </a:endParaRPr>
          </a:p>
          <a:p>
            <a:r>
              <a:rPr lang="ro-RO" sz="2000" dirty="0"/>
              <a:t>Șerban Ionuț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/>
              <a:t>- </a:t>
            </a:r>
            <a:r>
              <a:rPr lang="ro-RO" sz="2000" dirty="0"/>
              <a:t>Colegiul Național „Preparandia- Dimitrie Țichindeal” Arad</a:t>
            </a:r>
            <a:endParaRPr lang="ro-RO" altLang="en-GB" sz="2000" dirty="0"/>
          </a:p>
          <a:p>
            <a:r>
              <a:rPr lang="ro-RO" sz="2000" dirty="0" err="1"/>
              <a:t>Țica</a:t>
            </a:r>
            <a:r>
              <a:rPr lang="ro-RO" sz="2000" dirty="0"/>
              <a:t> Gheorghița</a:t>
            </a:r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o-RO" altLang="en-GB" sz="2000" dirty="0">
                <a:sym typeface="+mn-ea"/>
              </a:rPr>
              <a:t>- </a:t>
            </a:r>
            <a:r>
              <a:rPr lang="ro-RO" sz="2000" dirty="0"/>
              <a:t>Liceul Tehnologic de </a:t>
            </a:r>
            <a:r>
              <a:rPr lang="en-US" sz="2000" dirty="0" err="1"/>
              <a:t>Științe</a:t>
            </a:r>
            <a:r>
              <a:rPr lang="en-US" sz="2000" dirty="0"/>
              <a:t> </a:t>
            </a:r>
            <a:r>
              <a:rPr lang="en-US" sz="2000" dirty="0" err="1"/>
              <a:t>Aplicate</a:t>
            </a:r>
            <a:r>
              <a:rPr lang="en-US" sz="2000" dirty="0"/>
              <a:t> </a:t>
            </a:r>
            <a:r>
              <a:rPr lang="ro-RO" sz="2000" dirty="0"/>
              <a:t>Arad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2000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A3C-4EE4-4DE1-B919-54E07DD6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699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5CB2-478D-4709-9C67-F307CC1F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22" y="1988840"/>
            <a:ext cx="7772400" cy="4044280"/>
          </a:xfrm>
        </p:spPr>
        <p:txBody>
          <a:bodyPr/>
          <a:lstStyle/>
          <a:p>
            <a:r>
              <a:rPr lang="en-US" dirty="0" err="1"/>
              <a:t>Examenul</a:t>
            </a:r>
            <a:r>
              <a:rPr lang="en-US" dirty="0"/>
              <a:t> </a:t>
            </a:r>
            <a:r>
              <a:rPr lang="en-US" dirty="0" err="1"/>
              <a:t>național</a:t>
            </a:r>
            <a:r>
              <a:rPr lang="en-US" dirty="0"/>
              <a:t> de </a:t>
            </a:r>
            <a:r>
              <a:rPr lang="en-US" dirty="0" err="1"/>
              <a:t>bacalaureat</a:t>
            </a:r>
            <a:r>
              <a:rPr lang="en-US" dirty="0"/>
              <a:t>, </a:t>
            </a:r>
            <a:r>
              <a:rPr lang="en-US" dirty="0" err="1"/>
              <a:t>sesiunea</a:t>
            </a:r>
            <a:r>
              <a:rPr lang="en-US" dirty="0"/>
              <a:t> </a:t>
            </a:r>
            <a:r>
              <a:rPr lang="en-US" dirty="0" err="1"/>
              <a:t>iunie</a:t>
            </a:r>
            <a:r>
              <a:rPr lang="en-US" dirty="0"/>
              <a:t> 2025, </a:t>
            </a:r>
            <a:r>
              <a:rPr lang="en-US" dirty="0" err="1"/>
              <a:t>Competențe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indent="0">
              <a:buNone/>
            </a:pPr>
            <a:endParaRPr lang="fr-FR" sz="18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0A105E-82F2-A8BC-64C1-170C8CD7A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6893"/>
              </p:ext>
            </p:extLst>
          </p:nvPr>
        </p:nvGraphicFramePr>
        <p:xfrm>
          <a:off x="536060" y="2945338"/>
          <a:ext cx="807187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32">
                  <a:extLst>
                    <a:ext uri="{9D8B030D-6E8A-4147-A177-3AD203B41FA5}">
                      <a16:colId xmlns:a16="http://schemas.microsoft.com/office/drawing/2014/main" val="1203293344"/>
                    </a:ext>
                  </a:extLst>
                </a:gridCol>
                <a:gridCol w="671448">
                  <a:extLst>
                    <a:ext uri="{9D8B030D-6E8A-4147-A177-3AD203B41FA5}">
                      <a16:colId xmlns:a16="http://schemas.microsoft.com/office/drawing/2014/main" val="2269152238"/>
                    </a:ext>
                  </a:extLst>
                </a:gridCol>
                <a:gridCol w="698749">
                  <a:extLst>
                    <a:ext uri="{9D8B030D-6E8A-4147-A177-3AD203B41FA5}">
                      <a16:colId xmlns:a16="http://schemas.microsoft.com/office/drawing/2014/main" val="1123797054"/>
                    </a:ext>
                  </a:extLst>
                </a:gridCol>
                <a:gridCol w="841229">
                  <a:extLst>
                    <a:ext uri="{9D8B030D-6E8A-4147-A177-3AD203B41FA5}">
                      <a16:colId xmlns:a16="http://schemas.microsoft.com/office/drawing/2014/main" val="3187061517"/>
                    </a:ext>
                  </a:extLst>
                </a:gridCol>
                <a:gridCol w="877063">
                  <a:extLst>
                    <a:ext uri="{9D8B030D-6E8A-4147-A177-3AD203B41FA5}">
                      <a16:colId xmlns:a16="http://schemas.microsoft.com/office/drawing/2014/main" val="3040034515"/>
                    </a:ext>
                  </a:extLst>
                </a:gridCol>
                <a:gridCol w="877063">
                  <a:extLst>
                    <a:ext uri="{9D8B030D-6E8A-4147-A177-3AD203B41FA5}">
                      <a16:colId xmlns:a16="http://schemas.microsoft.com/office/drawing/2014/main" val="2006159773"/>
                    </a:ext>
                  </a:extLst>
                </a:gridCol>
                <a:gridCol w="1088650">
                  <a:extLst>
                    <a:ext uri="{9D8B030D-6E8A-4147-A177-3AD203B41FA5}">
                      <a16:colId xmlns:a16="http://schemas.microsoft.com/office/drawing/2014/main" val="2943037122"/>
                    </a:ext>
                  </a:extLst>
                </a:gridCol>
                <a:gridCol w="739702">
                  <a:extLst>
                    <a:ext uri="{9D8B030D-6E8A-4147-A177-3AD203B41FA5}">
                      <a16:colId xmlns:a16="http://schemas.microsoft.com/office/drawing/2014/main" val="318004910"/>
                    </a:ext>
                  </a:extLst>
                </a:gridCol>
                <a:gridCol w="760178">
                  <a:extLst>
                    <a:ext uri="{9D8B030D-6E8A-4147-A177-3AD203B41FA5}">
                      <a16:colId xmlns:a16="http://schemas.microsoft.com/office/drawing/2014/main" val="2444611189"/>
                    </a:ext>
                  </a:extLst>
                </a:gridCol>
                <a:gridCol w="581865">
                  <a:extLst>
                    <a:ext uri="{9D8B030D-6E8A-4147-A177-3AD203B41FA5}">
                      <a16:colId xmlns:a16="http://schemas.microsoft.com/office/drawing/2014/main" val="4061321803"/>
                    </a:ext>
                  </a:extLst>
                </a:gridCol>
              </a:tblGrid>
              <a:tr h="623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 dirty="0">
                          <a:effectLst/>
                        </a:rPr>
                        <a:t>Formă de învățământ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Cand. Înscriși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Cand. Reușiți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Începător</a:t>
                      </a:r>
                      <a:br>
                        <a:rPr lang="ro-RO" sz="1400">
                          <a:effectLst/>
                        </a:rPr>
                      </a:br>
                      <a:r>
                        <a:rPr lang="ro-RO" sz="1400">
                          <a:effectLst/>
                        </a:rPr>
                        <a:t>Calif.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Mediu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Avansat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Experimentat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Nr. Cand. Respinși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Nr. Cand. Neprez.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Nr. Cand. Elim.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931627"/>
                  </a:ext>
                </a:extLst>
              </a:tr>
              <a:tr h="6923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Zi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 dirty="0">
                          <a:effectLst/>
                        </a:rPr>
                        <a:t>2082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2075 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550 (26,51%)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693 (33,4%)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337 (16,24%)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495 (23,85%)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7 (0,34%)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487854"/>
                  </a:ext>
                </a:extLst>
              </a:tr>
              <a:tr h="6923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Seral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 dirty="0">
                          <a:effectLst/>
                        </a:rPr>
                        <a:t>23 (100%)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17 (73,91%)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1 (4,35%)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2 (8,7%)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3   (13,04%)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4 (14,81%)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913543"/>
                  </a:ext>
                </a:extLst>
              </a:tr>
              <a:tr h="6923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Frecvență redusă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16 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8 (50%)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 dirty="0">
                          <a:effectLst/>
                        </a:rPr>
                        <a:t>7 (43,75%)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1 (6,25%)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 dirty="0">
                          <a:effectLst/>
                        </a:rPr>
                        <a:t>0      (0%)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 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929218"/>
                  </a:ext>
                </a:extLst>
              </a:tr>
              <a:tr h="6923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4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2125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  <a:tabLst>
                          <a:tab pos="297180" algn="l"/>
                        </a:tabLst>
                      </a:pPr>
                      <a:r>
                        <a:rPr lang="ro-RO" sz="1600">
                          <a:effectLst/>
                        </a:rPr>
                        <a:t>2114 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575 (27,2%)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701 (33,16%)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340 (16,08%)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498 (23,56%)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>
                          <a:effectLst/>
                        </a:rPr>
                        <a:t>0  (0%)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 dirty="0">
                          <a:effectLst/>
                        </a:rPr>
                        <a:t>11 (0,52%)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600" dirty="0">
                          <a:effectLst/>
                        </a:rPr>
                        <a:t>0 (0%)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9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149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 dirty="0"/>
              <a:t>Cercuri pedagogice</a:t>
            </a:r>
            <a:r>
              <a:rPr lang="en-US" altLang="en-GB" dirty="0"/>
              <a:t> 2024-2025</a:t>
            </a:r>
            <a:r>
              <a:rPr lang="ro-RO" alt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>
            <a:normAutofit/>
          </a:bodyPr>
          <a:lstStyle/>
          <a:p>
            <a:pPr algn="just">
              <a:buClr>
                <a:srgbClr val="C42F1A"/>
              </a:buClr>
              <a:buSzPct val="110000"/>
            </a:pPr>
            <a:r>
              <a:rPr lang="en-US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Informatică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– Romana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Sălăjan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Național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Preparandia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-Dimitrie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Țichindeal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” Arad</a:t>
            </a:r>
          </a:p>
          <a:p>
            <a:pPr algn="just">
              <a:buClr>
                <a:srgbClr val="C42F1A"/>
              </a:buClr>
              <a:buSzPct val="110000"/>
            </a:pPr>
            <a:r>
              <a:rPr lang="en-US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TIC Arad </a:t>
            </a:r>
            <a:r>
              <a:rPr lang="en-US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Municipiu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– Minodora Marinescu,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Colegiul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Național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Preparandia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-Dimitrie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Țichindeal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” Arad</a:t>
            </a:r>
          </a:p>
          <a:p>
            <a:pPr algn="just">
              <a:buClr>
                <a:srgbClr val="C42F1A"/>
              </a:buClr>
              <a:buSzPct val="110000"/>
            </a:pPr>
            <a:r>
              <a:rPr lang="en-US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TIC Arad Nord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– Ramona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Braițiu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Teoretic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Sebiș</a:t>
            </a:r>
            <a:endParaRPr lang="en-US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42F1A"/>
              </a:buClr>
              <a:buSzPct val="110000"/>
            </a:pPr>
            <a:r>
              <a:rPr lang="en-US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TIC Arad Sud 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Gheorghița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Țica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Tehnologic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Științe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dirty="0" err="1">
                <a:latin typeface="Arial" panose="020B0604020202020204" pitchFamily="34" charset="0"/>
                <a:cs typeface="Arial" panose="020B0604020202020204" pitchFamily="34" charset="0"/>
              </a:rPr>
              <a:t>Aplicate</a:t>
            </a:r>
            <a:r>
              <a:rPr lang="en-US" altLang="ro-RO" dirty="0"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ro-RO" alt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/>
              <a:t>Cercuri pedagogice 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endParaRPr lang="en-US" altLang="ro-R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Informatică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– Romana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Sălăjan</a:t>
            </a: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C42F1A"/>
              </a:buClr>
              <a:buSzPct val="110000"/>
              <a:buNone/>
            </a:pP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cadrele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INFORMATICĂ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o-R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altLang="ro-RO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altLang="ro-RO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predau</a:t>
            </a:r>
            <a:r>
              <a:rPr lang="en-US" altLang="ro-RO" sz="2800" i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ro-R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oră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municipiu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județ</a:t>
            </a: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en-GB" sz="22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8993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/>
              <a:t>Cercuri pedagogice 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endParaRPr lang="en-US" altLang="ro-R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TIC Arad </a:t>
            </a:r>
            <a:r>
              <a:rPr lang="en-US" altLang="ro-RO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Municipiu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Minodora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Marinescu</a:t>
            </a:r>
          </a:p>
          <a:p>
            <a:pPr marL="0" indent="0" algn="just">
              <a:lnSpc>
                <a:spcPct val="120000"/>
              </a:lnSpc>
              <a:buClr>
                <a:srgbClr val="C42F1A"/>
              </a:buClr>
              <a:buSzPct val="110000"/>
              <a:buNone/>
            </a:pP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cadrele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oră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municipiu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INFORMATICĂ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TIC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școlile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municipiu</a:t>
            </a: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en-GB" sz="2200" dirty="0">
              <a:sym typeface="+mn-ea"/>
            </a:endParaRPr>
          </a:p>
          <a:p>
            <a:pPr algn="just"/>
            <a:endParaRPr lang="en-US" altLang="en-GB" sz="2200" dirty="0">
              <a:sym typeface="+mn-ea"/>
            </a:endParaRPr>
          </a:p>
          <a:p>
            <a:pPr algn="just"/>
            <a:endParaRPr lang="en-US" altLang="en-GB" sz="22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43488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/>
              <a:t>Cercuri pedagogice 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endParaRPr lang="en-US" altLang="ro-R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TIC Arad Nord 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– Ramona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Braițiu</a:t>
            </a: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C42F1A"/>
              </a:buClr>
              <a:buSzPct val="110000"/>
              <a:buNone/>
            </a:pPr>
            <a:endParaRPr lang="en-US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42F1A"/>
              </a:buClr>
              <a:buSzPct val="110000"/>
            </a:pP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cadrele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oră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INFORMATICĂ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TIC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școlile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județului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alt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en-GB" sz="22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0399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 Arad Nord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/>
          <a:lstStyle/>
          <a:p>
            <a:pPr marL="0" indent="0" algn="just">
              <a:buNone/>
            </a:pPr>
            <a:endParaRPr lang="en-US" altLang="en-GB" sz="2200" dirty="0">
              <a:sym typeface="+mn-e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294867-F478-F680-A7E6-EA8C82D84108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772816"/>
          <a:ext cx="8481000" cy="468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500">
                  <a:extLst>
                    <a:ext uri="{9D8B030D-6E8A-4147-A177-3AD203B41FA5}">
                      <a16:colId xmlns:a16="http://schemas.microsoft.com/office/drawing/2014/main" val="3130934621"/>
                    </a:ext>
                  </a:extLst>
                </a:gridCol>
                <a:gridCol w="4240500">
                  <a:extLst>
                    <a:ext uri="{9D8B030D-6E8A-4147-A177-3AD203B41FA5}">
                      <a16:colId xmlns:a16="http://schemas.microsoft.com/office/drawing/2014/main" val="2668677168"/>
                    </a:ext>
                  </a:extLst>
                </a:gridCol>
              </a:tblGrid>
              <a:tr h="290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"IOAN BUTEANU" GURAHONŢ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AGRIŞU MARE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0210172"/>
                  </a:ext>
                </a:extLst>
              </a:tr>
              <a:tr h="199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LICEUL TEHNOLOGIC "MOGA VOIEVOD" HĂLMAGIU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CRAIVA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5693835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LICEUL TEORETIC SEBIŞ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GROŞENI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527100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"GHEORGHE GROZA" MONEASA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HĂŞMAŞ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06659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"LAZĂR TÂMPA" ALMAŞ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ŞILINDIA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4643915"/>
                  </a:ext>
                </a:extLst>
              </a:tr>
              <a:tr h="18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BÎRSA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TAUŢ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1694906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BUTENI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TÎRNOVA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7635922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CĂRAND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LICEUL TEHNOLOGIC "STEFAN HELL" SÂNTANA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4971239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CHISINDIA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LICEUL TEHNOLOGIC CHIŞINEU CRIŞ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3495282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DEZNA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LICEUL TEORETIC "MIHAI VELICIU" CHISINEU-CRIS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0786591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DIECI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"IUSTIN MARSIEU" SOCODOR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3634843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HĂLMĂGEL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"MIHAI VELICIU" SEPREUŞ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5974112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IACOBINI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"OLOSZ LAJOS" ADEA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3464474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PLEŞCUŢA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"PĂDURENI" CHIŞINEU CRIŞ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1776991"/>
                  </a:ext>
                </a:extLst>
              </a:tr>
              <a:tr h="18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ŞCOALA GIMNAZIALĂ VÂRFURILE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"SIMONYI IMRE" SATU NOU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8023899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COLEGIUL "MIHAI VITEAZUL" INEU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"TABAZDI KAROLY" ZERIND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0822941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LICEUL TEHNOLOGIC "SAVA BRANCOVICI" INEU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GRĂNICERI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4854018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LICEUL TEHNOLOGIC BELIU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OLARI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957057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LICEUL TEORETIC CERMEI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PILU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1743145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LICEUL TEORETIC PÂNCOTA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SÂNTANA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3593517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"EMIL MONTIA" ŞICULA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SINTEA MARE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5562781"/>
                  </a:ext>
                </a:extLst>
              </a:tr>
              <a:tr h="18852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"GHEORGHE POPOVICI" APATEU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ŞIMAND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6427556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"IOAN SLAVICI" ŞIRIA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ŢIPAR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791695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"VASILE POP" BOCSIG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VÂNĂTORI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9666094"/>
                  </a:ext>
                </a:extLst>
              </a:tr>
              <a:tr h="1829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”NICOLAE HORGA POPOVICI” SELEUŞ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ŞCOALA GIMNAZIALĂ ZARAND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704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322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GB"/>
              <a:t>Cercuri pedagogice 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191000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C42F1A"/>
              </a:buClr>
              <a:buSzPct val="110000"/>
            </a:pPr>
            <a:r>
              <a:rPr lang="en-US" alt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TIC Arad Sud </a:t>
            </a:r>
            <a:r>
              <a:rPr lang="en-US" altLang="ro-RO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Gheorghița</a:t>
            </a:r>
            <a:r>
              <a:rPr lang="en-US" alt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Țica</a:t>
            </a:r>
            <a:endParaRPr lang="en-US" alt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C42F1A"/>
              </a:buClr>
              <a:buSzPct val="110000"/>
              <a:buNone/>
            </a:pPr>
            <a:endParaRPr lang="en-US" alt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42F1A"/>
              </a:buClr>
              <a:buSzPct val="110000"/>
            </a:pP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cadrele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oră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INFORMATICĂ </a:t>
            </a:r>
            <a:r>
              <a:rPr lang="en-US" altLang="ro-RO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TIC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școlile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liceele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județului</a:t>
            </a:r>
            <a:r>
              <a:rPr lang="en-US" altLang="ro-RO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097759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 Arad Sud</a:t>
            </a:r>
            <a:endParaRPr lang="ro-RO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21602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ro-RO" altLang="en-GB" sz="2200" dirty="0">
              <a:sym typeface="+mn-ea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5B18582-1483-6331-1A78-E800D53711D3}"/>
              </a:ext>
            </a:extLst>
          </p:cNvPr>
          <p:cNvGraphicFramePr>
            <a:graphicFrameLocks noGrp="1"/>
          </p:cNvGraphicFramePr>
          <p:nvPr/>
        </p:nvGraphicFramePr>
        <p:xfrm>
          <a:off x="179387" y="1772814"/>
          <a:ext cx="8714908" cy="496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454">
                  <a:extLst>
                    <a:ext uri="{9D8B030D-6E8A-4147-A177-3AD203B41FA5}">
                      <a16:colId xmlns:a16="http://schemas.microsoft.com/office/drawing/2014/main" val="3402547802"/>
                    </a:ext>
                  </a:extLst>
                </a:gridCol>
                <a:gridCol w="4357454">
                  <a:extLst>
                    <a:ext uri="{9D8B030D-6E8A-4147-A177-3AD203B41FA5}">
                      <a16:colId xmlns:a16="http://schemas.microsoft.com/office/drawing/2014/main" val="2922607501"/>
                    </a:ext>
                  </a:extLst>
                </a:gridCol>
              </a:tblGrid>
              <a:tr h="28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"ATANASIE MARIENESCU" LIPOVA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"DR.IOAN DANICICO" SEMLAC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6317332"/>
                  </a:ext>
                </a:extLst>
              </a:tr>
              <a:tr h="259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"SEVER BOCU" LIPOVA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"PATER GODO MIHALY" DOROBANŢI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9137820"/>
                  </a:ext>
                </a:extLst>
              </a:tr>
              <a:tr h="259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TEHNOLOGIC "VASILE JUNCU" MINIŞ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"ŞTEFAN BOZIAN" ŞEITIN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021366"/>
                  </a:ext>
                </a:extLst>
              </a:tr>
              <a:tr h="259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TEHNOLOGIC ”REGELE MIHAI I” SĂVÂRŞIN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NR 2 PECICA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1582620"/>
                  </a:ext>
                </a:extLst>
              </a:tr>
              <a:tr h="2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"ADAM MULLER GUTTENBRUN" ZĂBRANI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PEREGU MARE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4696457"/>
                  </a:ext>
                </a:extLst>
              </a:tr>
              <a:tr h="247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"ALEXANDRU MOCIONI" BIRCHIŞ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VLADIMIRESCU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4225229"/>
                  </a:ext>
                </a:extLst>
              </a:tr>
              <a:tr h="259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"CORNELIU MICLOSI" COVĂSINŢ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"AUREL SEBEŞAN" FELNAC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1256957"/>
                  </a:ext>
                </a:extLst>
              </a:tr>
              <a:tr h="259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"CRISTIAN HERBEI" VĂRĂDIA DE MUREŞ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FISCUT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5276558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"PATRICHIE POPESCU" BATA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SECUSIGIU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8603923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"SABIN DRĂGOI" PETRIŞ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ZĂDĂRENI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0421442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"SABIN MANUILĂ" SÎMBĂTENI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TEHNOLOGIC "ION CREANGĂ" CURTICI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2703577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"ŞTEFAN CICIO-POP" CONOP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"ANDREI ŞAGUNA" ANDREI ŞAGUNA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0016323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"TEODOR PĂCĂŢIAN" USUSĂU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"MORA FERENC" ZIMANDU NOU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7039450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BÂRZAVA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"PAVEL COVACI" MACEA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715298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PĂULIŞ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"VIRGIL IOVĂNAŞ" ŞOFRONEA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2665013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TEHNOLOGIC VINGA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FÂNTÂNELE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8674163"/>
                  </a:ext>
                </a:extLst>
              </a:tr>
              <a:tr h="23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MAILAT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FRUMUŞENI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8963845"/>
                  </a:ext>
                </a:extLst>
              </a:tr>
              <a:tr h="26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ŞAGU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IRATOŞU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2913923"/>
                  </a:ext>
                </a:extLst>
              </a:tr>
              <a:tr h="234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TEORETIC "GHEORGHE LAZĂR" PECICA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LIVADA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8003561"/>
                  </a:ext>
                </a:extLst>
              </a:tr>
              <a:tr h="28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LICEUL TEORETIC "JOZEF GREGOR TAJOVSKY" NĂDLAC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4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171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2602-1D12-C6A6-E528-734FB99D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A21C-0B8A-88E7-D716-156E0CE8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Comunicarea</a:t>
            </a:r>
            <a:r>
              <a:rPr lang="en-US" dirty="0"/>
              <a:t> cu </a:t>
            </a:r>
            <a:r>
              <a:rPr lang="en-US" dirty="0" err="1"/>
              <a:t>elevii</a:t>
            </a:r>
            <a:endParaRPr lang="en-US" dirty="0"/>
          </a:p>
          <a:p>
            <a:r>
              <a:rPr lang="en-US" dirty="0" err="1"/>
              <a:t>Încadrări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termene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modalitatea</a:t>
            </a:r>
            <a:r>
              <a:rPr lang="en-US" dirty="0"/>
              <a:t> de </a:t>
            </a:r>
            <a:r>
              <a:rPr lang="en-US" dirty="0" err="1"/>
              <a:t>completare</a:t>
            </a:r>
            <a:r>
              <a:rPr lang="en-US" dirty="0"/>
              <a:t> (</a:t>
            </a:r>
            <a:r>
              <a:rPr lang="en-US" dirty="0" err="1"/>
              <a:t>nume</a:t>
            </a:r>
            <a:r>
              <a:rPr lang="en-US" dirty="0"/>
              <a:t>, </a:t>
            </a:r>
            <a:r>
              <a:rPr lang="en-US" dirty="0" err="1"/>
              <a:t>prenume</a:t>
            </a:r>
            <a:r>
              <a:rPr lang="en-US" dirty="0"/>
              <a:t>, </a:t>
            </a:r>
            <a:r>
              <a:rPr lang="en-US" dirty="0" err="1"/>
              <a:t>diacritice</a:t>
            </a:r>
            <a:r>
              <a:rPr lang="en-US" dirty="0"/>
              <a:t>)</a:t>
            </a:r>
          </a:p>
          <a:p>
            <a:r>
              <a:rPr lang="en-US" sz="2800" dirty="0">
                <a:hlinkClick r:id="rId2"/>
              </a:rPr>
              <a:t>https://www.edu.ro/legislatie-ordine-ministru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974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916832"/>
            <a:ext cx="8424936" cy="3326904"/>
          </a:xfrm>
        </p:spPr>
        <p:txBody>
          <a:bodyPr>
            <a:normAutofit fontScale="77500" lnSpcReduction="20000"/>
          </a:bodyPr>
          <a:lstStyle/>
          <a:p>
            <a:r>
              <a:rPr lang="ro-RO" sz="3200" dirty="0"/>
              <a:t>Învățământ gimnazial: </a:t>
            </a:r>
            <a:r>
              <a:rPr lang="ro-RO" sz="3200" dirty="0">
                <a:hlinkClick r:id="rId2"/>
              </a:rPr>
              <a:t>https://www.rocnee.eu/index.php/dcee-oriz/curriculum-oriz/programe-scolare-front/programe-scolare-in-vigoare</a:t>
            </a:r>
            <a:endParaRPr lang="ro-RO" sz="3200" dirty="0"/>
          </a:p>
          <a:p>
            <a:r>
              <a:rPr lang="ro-RO" sz="3200" dirty="0"/>
              <a:t>Învățământ liceal: </a:t>
            </a:r>
            <a:r>
              <a:rPr lang="ro-RO" sz="3200" dirty="0">
                <a:hlinkClick r:id="rId3"/>
              </a:rPr>
              <a:t>https://www.rocnee.eu/index.php/dcee-oriz/curriculum-oriz/programe-scolare-front/planuri-cadru-de-invatamant-si-programe-scolare-invatamant-liceal-2023-docx</a:t>
            </a:r>
            <a:endParaRPr lang="ro-RO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4F61-CA78-5D67-A6F6-BBDAE99BF6AD}"/>
              </a:ext>
            </a:extLst>
          </p:cNvPr>
          <p:cNvSpPr txBox="1"/>
          <p:nvPr/>
        </p:nvSpPr>
        <p:spPr>
          <a:xfrm>
            <a:off x="1835696" y="591343"/>
            <a:ext cx="6336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/>
              <a:t>Programe școlare în vigoare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34521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420888"/>
            <a:ext cx="8424936" cy="332690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https://manuale.edu.ro</a:t>
            </a:r>
            <a:endParaRPr lang="en-US" dirty="0"/>
          </a:p>
          <a:p>
            <a:r>
              <a:rPr lang="en-US" sz="3200" dirty="0">
                <a:hlinkClick r:id="rId3"/>
              </a:rPr>
              <a:t>https://rocnee.eu/index.php/manuale-scolare/catalog-manuale-scolare-invatamant-preuniversitar-2022-2023-clasele-ix-xii</a:t>
            </a:r>
            <a:endParaRPr lang="en-US" sz="3200" dirty="0"/>
          </a:p>
          <a:p>
            <a:pPr marL="0" indent="0">
              <a:buNone/>
            </a:pPr>
            <a:r>
              <a:rPr lang="en-US" dirty="0" err="1"/>
              <a:t>sau</a:t>
            </a:r>
            <a:endParaRPr lang="en-US" sz="3200" dirty="0"/>
          </a:p>
          <a:p>
            <a:r>
              <a:rPr lang="ro-RO" altLang="ro-RO" sz="3200" dirty="0">
                <a:latin typeface="+mj-lt"/>
                <a:cs typeface="Arial" panose="020B0604020202020204" pitchFamily="34" charset="0"/>
                <a:hlinkClick r:id="rId4"/>
              </a:rPr>
              <a:t>https://rocnee.eu/index.php/dcee-oriz/curriculum-oriz/programe-scolare-front</a:t>
            </a:r>
            <a:endParaRPr lang="ro-RO" altLang="ro-RO" sz="3200" dirty="0">
              <a:latin typeface="+mj-lt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E4F61-CA78-5D67-A6F6-BBDAE99BF6AD}"/>
              </a:ext>
            </a:extLst>
          </p:cNvPr>
          <p:cNvSpPr txBox="1"/>
          <p:nvPr/>
        </p:nvSpPr>
        <p:spPr>
          <a:xfrm>
            <a:off x="1259632" y="279211"/>
            <a:ext cx="705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800" b="1" dirty="0"/>
              <a:t>Manuale școlare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24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A3C-4EE4-4DE1-B919-54E07DD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Analiza activității în anul școlar 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o-RO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-202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5CB2-478D-4709-9C67-F307CC1F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442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Competențe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2CF4F9-F464-11F7-5D4C-45B42077B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884380"/>
              </p:ext>
            </p:extLst>
          </p:nvPr>
        </p:nvGraphicFramePr>
        <p:xfrm>
          <a:off x="1331639" y="2559068"/>
          <a:ext cx="6953919" cy="404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4964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191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o-RO" dirty="0"/>
              <a:t>Vă </a:t>
            </a:r>
            <a:r>
              <a:rPr lang="en-US" dirty="0" err="1"/>
              <a:t>mulțumesc</a:t>
            </a:r>
            <a:r>
              <a:rPr lang="en-US" dirty="0"/>
              <a:t>!</a:t>
            </a:r>
            <a:endParaRPr lang="ro-RO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ro-RO" sz="2000" dirty="0"/>
              <a:t> prof. </a:t>
            </a:r>
            <a:r>
              <a:rPr lang="en-US" sz="2000" dirty="0" err="1"/>
              <a:t>Alexandru</a:t>
            </a:r>
            <a:r>
              <a:rPr lang="en-US" sz="2000" dirty="0"/>
              <a:t> Lucian POPA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7168</Words>
  <Application>Microsoft Office PowerPoint</Application>
  <PresentationFormat>On-screen Show (4:3)</PresentationFormat>
  <Paragraphs>845</Paragraphs>
  <Slides>90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4" baseType="lpstr">
      <vt:lpstr>SimSun</vt:lpstr>
      <vt:lpstr>Arial</vt:lpstr>
      <vt:lpstr>Arial Black</vt:lpstr>
      <vt:lpstr>Calibri</vt:lpstr>
      <vt:lpstr>Courier New</vt:lpstr>
      <vt:lpstr>Noto Sans Symbols</vt:lpstr>
      <vt:lpstr>Roboto Condensed</vt:lpstr>
      <vt:lpstr>Symbol</vt:lpstr>
      <vt:lpstr>Times</vt:lpstr>
      <vt:lpstr>Times New Roman</vt:lpstr>
      <vt:lpstr>Tw Cen MT</vt:lpstr>
      <vt:lpstr>Wingdings</vt:lpstr>
      <vt:lpstr>Wingdings 3</vt:lpstr>
      <vt:lpstr>Circuit</vt:lpstr>
      <vt:lpstr>CONSFĂTUIRI JUDEȚENE DISCIPLINA INFORMATICĂ  AN ȘCOLAR 2025-2026</vt:lpstr>
      <vt:lpstr>PROGRAMUL ACTIVITĂȚII</vt:lpstr>
      <vt:lpstr>PROGRAMUL ACTIVITĂȚII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Analiza activității în anul școlar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Examene și concursuri naționale  2024-2025</vt:lpstr>
      <vt:lpstr>Documente utile</vt:lpstr>
      <vt:lpstr>Documente utile</vt:lpstr>
      <vt:lpstr>Documente utile</vt:lpstr>
      <vt:lpstr>PISA 2025</vt:lpstr>
      <vt:lpstr>Proiectul RECRED</vt:lpstr>
      <vt:lpstr>Proiectul RECRED – ce urmează?</vt:lpstr>
      <vt:lpstr>Proiectul RECRED</vt:lpstr>
      <vt:lpstr>Structura anului școlar 2025 – 2026</vt:lpstr>
      <vt:lpstr>PowerPoint Presentation</vt:lpstr>
      <vt:lpstr>Cadrul normativ care reglementează organizarea și desfășurarea  evaluării naționale pentru absolvenții clasei a VIII-a (ENVIII) și a admiterii în învățământul profesional și liceal, în anul școlar 2025 – 2026</vt:lpstr>
      <vt:lpstr>Cadrul normativ care reglementează organizarea și desfășurarea  evaluării naționale pentru absolvenții clasei a VIII-a (ENVIII) și a admiterii în învățământul profesional și liceal, în anul școlar 2025 – 2026</vt:lpstr>
      <vt:lpstr>Cadrul normativ care reglementează organizarea și desfășurarea  evaluării naționale pentru absolvenții clasei a VIII-a (ENVIII) și a admiterii în învățământul profesional și liceal, în anul școlar 2025– 2026</vt:lpstr>
      <vt:lpstr>Cadrul normativ care reglementează organizarea și desfășurarea examenului național de bacalaureat 2026</vt:lpstr>
      <vt:lpstr>Cadrul normativ care reglementează organizarea și desfășurarea examenului național de bacalaureat 2026</vt:lpstr>
      <vt:lpstr>Cadrul normativ care reglementează organizarea și desfășurarea examenului național de bacalaureat 2026</vt:lpstr>
      <vt:lpstr>PowerPoint Presentation</vt:lpstr>
      <vt:lpstr>Olimpiade și concursuri școlare 2025-2026</vt:lpstr>
      <vt:lpstr>Olimpiade și concursuri școlare 2025-2026</vt:lpstr>
      <vt:lpstr>Olimpiade și concursuri școlare 2025-2026</vt:lpstr>
      <vt:lpstr>Olimpiade și concursuri școlare 2025-2026</vt:lpstr>
      <vt:lpstr>Direcții viitoare de acțiune la nivelul disciplinei </vt:lpstr>
      <vt:lpstr>Direcții viitoare de acțiune la nivelul disciplinei </vt:lpstr>
      <vt:lpstr>Direcții viitoare de acțiune la nivelul disciplinei </vt:lpstr>
      <vt:lpstr>Planificarea și proiectarea didactică</vt:lpstr>
      <vt:lpstr>Planificarea și proiectarea didactică</vt:lpstr>
      <vt:lpstr>Planificarea și proiectarea didactică</vt:lpstr>
      <vt:lpstr>Planificarea și proiectarea didactică</vt:lpstr>
      <vt:lpstr>Planificarea și proiectarea didactică</vt:lpstr>
      <vt:lpstr>Planificarea și proiectarea didactică</vt:lpstr>
      <vt:lpstr>Curriculum-ul la decizia școlii (CDȘ)</vt:lpstr>
      <vt:lpstr>Curriculum-ul la decizia școlii (CDȘ)</vt:lpstr>
      <vt:lpstr>Curriculum-ul la decizia școlii (CDȘ)</vt:lpstr>
      <vt:lpstr>Curriculum-ul la decizia școlii (CDȘ)</vt:lpstr>
      <vt:lpstr>Curriculum-ul la decizia școlii (CDȘ)</vt:lpstr>
      <vt:lpstr>Curriculum-ul la decizia școlii (CDȘ)</vt:lpstr>
      <vt:lpstr>Curriculum-ul la decizia școlii (CDȘ)</vt:lpstr>
      <vt:lpstr>Curriculum-ul la decizia școlii (CDȘ)</vt:lpstr>
      <vt:lpstr>Recomandări pentru profesorul de INFORmatică/TIC</vt:lpstr>
      <vt:lpstr>PowerPoint Presentation</vt:lpstr>
      <vt:lpstr>PowerPoint Presentation</vt:lpstr>
      <vt:lpstr>PowerPoint Presentation</vt:lpstr>
      <vt:lpstr>Obligațiile profesorului</vt:lpstr>
      <vt:lpstr>PowerPoint Presentation</vt:lpstr>
      <vt:lpstr>Repere metodologice pentru ciclul gimnazial și liceal</vt:lpstr>
      <vt:lpstr>Repere metodologice pentru aplicarea curriculumului la clasele a IX-a, a X-a, a XI-a și a XII-a la disciplina INFORmatică</vt:lpstr>
      <vt:lpstr>Consiliul Consultativ -  Anul școlar 2024-2025</vt:lpstr>
      <vt:lpstr>Cercuri pedagogice 2024-2025 </vt:lpstr>
      <vt:lpstr>Cercuri pedagogice </vt:lpstr>
      <vt:lpstr>Cercuri pedagogice </vt:lpstr>
      <vt:lpstr>Cercuri pedagogice </vt:lpstr>
      <vt:lpstr>TIC Arad Nord</vt:lpstr>
      <vt:lpstr>Cercuri pedagogice </vt:lpstr>
      <vt:lpstr>TIC Arad Sud</vt:lpstr>
      <vt:lpstr>Diverse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ACTIV-PARTICIPATIVE ÎN STIMULAREA INTERESULUI PENTRU LECTURĂ LA ELEVII DE GIMNAZIU</dc:title>
  <dc:creator>User</dc:creator>
  <cp:lastModifiedBy>Alex Popa</cp:lastModifiedBy>
  <cp:revision>120</cp:revision>
  <cp:lastPrinted>2020-09-24T05:05:00Z</cp:lastPrinted>
  <dcterms:created xsi:type="dcterms:W3CDTF">2018-02-04T18:52:00Z</dcterms:created>
  <dcterms:modified xsi:type="dcterms:W3CDTF">2025-09-21T07:54:36Z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2057-11.2.0.9665</vt:lpwstr>
  </property>
</Properties>
</file>