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8" r:id="rId2"/>
    <p:sldId id="270" r:id="rId3"/>
    <p:sldId id="271" r:id="rId4"/>
    <p:sldId id="269" r:id="rId5"/>
    <p:sldId id="262" r:id="rId6"/>
    <p:sldId id="263" r:id="rId7"/>
    <p:sldId id="265" r:id="rId8"/>
    <p:sldId id="291" r:id="rId9"/>
    <p:sldId id="264" r:id="rId10"/>
    <p:sldId id="288" r:id="rId11"/>
    <p:sldId id="294" r:id="rId12"/>
    <p:sldId id="25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8B3EAD6-AD6D-424E-9CAD-0D093978E995}">
          <p14:sldIdLst>
            <p14:sldId id="268"/>
            <p14:sldId id="270"/>
            <p14:sldId id="271"/>
            <p14:sldId id="269"/>
            <p14:sldId id="262"/>
            <p14:sldId id="263"/>
            <p14:sldId id="265"/>
            <p14:sldId id="291"/>
            <p14:sldId id="264"/>
            <p14:sldId id="288"/>
            <p14:sldId id="294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5C6DF1"/>
    <a:srgbClr val="33CC33"/>
    <a:srgbClr val="FF6600"/>
    <a:srgbClr val="FF33CC"/>
    <a:srgbClr val="CC9900"/>
    <a:srgbClr val="3BCD49"/>
    <a:srgbClr val="DEBDFF"/>
    <a:srgbClr val="FF9933"/>
    <a:srgbClr val="87E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6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D79D5-00BD-40B0-AA97-3DB26F596F1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4B315-B6D8-4FB7-8EE4-05E706788E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10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0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6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9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0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2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3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5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6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0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5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2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0387-E3C6-40B8-9C55-3496FD70152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0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ducredgimnaziu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@educredro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primareducred" TargetMode="External"/><Relationship Id="rId9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hiduri.educred.ro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@educredro" TargetMode="External"/><Relationship Id="rId3" Type="http://schemas.openxmlformats.org/officeDocument/2006/relationships/hyperlink" Target="https://digital.educred.ro/" TargetMode="External"/><Relationship Id="rId7" Type="http://schemas.openxmlformats.org/officeDocument/2006/relationships/hyperlink" Target="https://www.facebook.com/ProiectulCRED?ref=embed_pag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ducred.ro/programe-scolare-pentru-optionale-integrate/" TargetMode="External"/><Relationship Id="rId5" Type="http://schemas.openxmlformats.org/officeDocument/2006/relationships/hyperlink" Target="https://www.educred.ro/red-optionale" TargetMode="External"/><Relationship Id="rId4" Type="http://schemas.openxmlformats.org/officeDocument/2006/relationships/hyperlink" Target="https://www.educred.ro/resurse-cred" TargetMode="Externa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06677"/>
            <a:ext cx="9319846" cy="1384916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– 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Curriculum</a:t>
            </a:r>
            <a:r>
              <a:rPr lang="en-US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relevant, educ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ație deschisă pentru toți</a:t>
            </a:r>
            <a:endParaRPr lang="en-US" sz="3600" b="1" i="1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CCF7F3-8777-4534-05A0-F04447FF48EE}"/>
              </a:ext>
            </a:extLst>
          </p:cNvPr>
          <p:cNvSpPr txBox="1"/>
          <p:nvPr/>
        </p:nvSpPr>
        <p:spPr>
          <a:xfrm>
            <a:off x="678730" y="2224726"/>
            <a:ext cx="790185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</a:p>
          <a:p>
            <a:pPr algn="ctr"/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o-RO" sz="24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promotor al unui Curriculum centrat pe competențe cheie -</a:t>
            </a:r>
            <a:endParaRPr lang="ro-RO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o-RO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Perioada de implementare a proiectului</a:t>
            </a:r>
            <a:r>
              <a:rPr lang="en-US" sz="24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2017 – 2023</a:t>
            </a:r>
          </a:p>
          <a:p>
            <a:endParaRPr lang="ro-RO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o-RO" sz="24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rgbClr val="3BCD4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Perioada de sustenabilitate a proiectului: 2024 - 2027</a:t>
            </a:r>
          </a:p>
          <a:p>
            <a:pPr algn="just"/>
            <a:endParaRPr lang="ro-RO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o-RO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o-RO" sz="1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o-RO" sz="1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o-RO" sz="1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4D59DE42-E123-628D-0935-63C08E3038B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9646" y="320204"/>
            <a:ext cx="1127760" cy="61863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46754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50926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altLang="ro-RO" sz="44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POVESTEA CRED CONTINUĂ!</a:t>
            </a:r>
            <a:endParaRPr lang="ro-RO" altLang="ro-RO" sz="4400" b="1" dirty="0">
              <a:solidFill>
                <a:srgbClr val="DEBD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D7D1D6-59B2-AB67-2E72-D748C2E5C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2179"/>
            <a:ext cx="7886700" cy="297180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	În 17 iunie 2024 s-a semnat contractul de finanțare pentru </a:t>
            </a:r>
            <a:r>
              <a:rPr lang="ro-RO" dirty="0">
                <a:solidFill>
                  <a:srgbClr val="FF33CC"/>
                </a:solidFill>
              </a:rPr>
              <a:t>ReCred</a:t>
            </a:r>
            <a:r>
              <a:rPr lang="ro-RO" dirty="0"/>
              <a:t>. </a:t>
            </a:r>
          </a:p>
          <a:p>
            <a:pPr marL="0" indent="0">
              <a:buNone/>
            </a:pPr>
            <a:r>
              <a:rPr lang="ro-RO" dirty="0"/>
              <a:t>	Grupul țintă va fi de </a:t>
            </a:r>
            <a:r>
              <a:rPr lang="ro-RO" dirty="0">
                <a:solidFill>
                  <a:srgbClr val="5C6DF1"/>
                </a:solidFill>
              </a:rPr>
              <a:t>15.000 de profesori </a:t>
            </a:r>
            <a:r>
              <a:rPr lang="ro-RO" dirty="0"/>
              <a:t>care predau la </a:t>
            </a:r>
            <a:r>
              <a:rPr lang="ro-RO" dirty="0">
                <a:solidFill>
                  <a:srgbClr val="5C6DF1"/>
                </a:solidFill>
              </a:rPr>
              <a:t>nivel liceal</a:t>
            </a:r>
            <a:r>
              <a:rPr lang="ro-RO" dirty="0"/>
              <a:t>.</a:t>
            </a:r>
          </a:p>
          <a:p>
            <a:pPr marL="0" indent="0">
              <a:buNone/>
            </a:pPr>
            <a:r>
              <a:rPr lang="ro-RO" dirty="0"/>
              <a:t>	Vă ținem la curent...</a:t>
            </a:r>
          </a:p>
        </p:txBody>
      </p:sp>
      <p:pic>
        <p:nvPicPr>
          <p:cNvPr id="7" name="Picture 6" descr="sigla micsorata">
            <a:extLst>
              <a:ext uri="{FF2B5EF4-FFF2-40B4-BE49-F238E27FC236}">
                <a16:creationId xmlns:a16="http://schemas.microsoft.com/office/drawing/2014/main" id="{47C20DBB-7DEC-AFEA-DF48-4FB29D521E1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9166" y="281940"/>
            <a:ext cx="1127760" cy="7012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45737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1465FF2-049F-E372-D528-E2755A0C3E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79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0700D4-6B00-4FE1-A79E-3A21FDA5C4A7}"/>
              </a:ext>
            </a:extLst>
          </p:cNvPr>
          <p:cNvSpPr txBox="1"/>
          <p:nvPr/>
        </p:nvSpPr>
        <p:spPr>
          <a:xfrm>
            <a:off x="1770810" y="2110041"/>
            <a:ext cx="58808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Titlul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proiectului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„Curriculum Relevant,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Educație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Deschisă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pentru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toți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 - CRED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 SMIS 2014+:118327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Proiect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cofinanțat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din Fondul Social European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Programul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Operațional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Capital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Uman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2014-2020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Beneficiarul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proiectului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Ministerul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Educației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Conținutul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acestui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material nu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reprezintă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în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obligatoriu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poziția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oficială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Uniunii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Europene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sau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Guvernului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României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1CD486C9-263E-8AF8-D3F4-C6B72748FB3E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8011" y="293356"/>
            <a:ext cx="1127760" cy="61863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4908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946733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Proiectul CRED</a:t>
            </a:r>
            <a:r>
              <a:rPr lang="en-GB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</a:t>
            </a:r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activități și rezultate </a:t>
            </a:r>
            <a:endParaRPr lang="en-US" sz="3600" dirty="0">
              <a:solidFill>
                <a:srgbClr val="DEBD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1F22E-8C97-6BF1-4300-201BF21AF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2226040"/>
            <a:ext cx="3689927" cy="3020140"/>
          </a:xfrm>
        </p:spPr>
        <p:txBody>
          <a:bodyPr>
            <a:normAutofit lnSpcReduction="10000"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A1 - Politici educaționale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24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A2 - Resurse educaționale deschise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A3 - Formarea profesorilor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99CC00"/>
                </a:solidFill>
                <a:latin typeface="Calibri"/>
                <a:ea typeface="Calibri"/>
                <a:cs typeface="Calibri"/>
                <a:sym typeface="Calibri"/>
              </a:rPr>
              <a:t>A4 - Pilotare în școli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A5 - Studii și cercetări</a:t>
            </a:r>
            <a:endParaRPr lang="it-IT" sz="2800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</p:txBody>
      </p:sp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0F614852-C0DE-856F-15D0-15F9AA8ACD7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3926" y="234773"/>
            <a:ext cx="1127760" cy="7119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" name="Imagine 2">
            <a:extLst>
              <a:ext uri="{FF2B5EF4-FFF2-40B4-BE49-F238E27FC236}">
                <a16:creationId xmlns:a16="http://schemas.microsoft.com/office/drawing/2014/main" id="{E2428DC4-30A1-CF83-BF3E-EDE43F3825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427" y="2179784"/>
            <a:ext cx="4311073" cy="302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2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39273"/>
            <a:ext cx="7886700" cy="822036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- FORMARE</a:t>
            </a:r>
            <a:endParaRPr lang="en-US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19D2B-E0B3-0CEF-E171-0190546EC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61309"/>
            <a:ext cx="7886700" cy="3066473"/>
          </a:xfrm>
        </p:spPr>
        <p:txBody>
          <a:bodyPr>
            <a:normAutofit fontScale="92500" lnSpcReduction="10000"/>
          </a:bodyPr>
          <a:lstStyle/>
          <a:p>
            <a:r>
              <a:rPr lang="ro-RO" sz="1800" dirty="0"/>
              <a:t>două etape de formare în perioada de implementare a proiectului: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ro-RO" sz="1600" dirty="0"/>
              <a:t>Nivel 1: 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formarea formatorilor </a:t>
            </a:r>
          </a:p>
          <a:p>
            <a:pPr lvl="2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o-RO" sz="1600" dirty="0"/>
              <a:t>Nivel 2: </a:t>
            </a:r>
            <a:r>
              <a:rPr lang="ro-RO" sz="1600" dirty="0">
                <a:solidFill>
                  <a:srgbClr val="CC0000"/>
                </a:solidFill>
              </a:rPr>
              <a:t>formarea cadrelor didactice </a:t>
            </a:r>
            <a:r>
              <a:rPr lang="ro-RO" sz="1600" dirty="0"/>
              <a:t>din învățământul primar și gimnazial 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 err="1"/>
              <a:t>patru</a:t>
            </a:r>
            <a:r>
              <a:rPr lang="ro-RO" sz="1800" dirty="0"/>
              <a:t> programe de formare continuă pe nivel II: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CRED – abilitare curriculară pentru învățământ primar;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CRED – </a:t>
            </a:r>
            <a:r>
              <a:rPr lang="en-US" sz="1600" dirty="0" err="1"/>
              <a:t>abilitare</a:t>
            </a:r>
            <a:r>
              <a:rPr lang="en-US" sz="1600" dirty="0"/>
              <a:t> curricular</a:t>
            </a:r>
            <a:r>
              <a:rPr lang="ro-RO" sz="1600" dirty="0"/>
              <a:t>ă pentru învățământ gimnazial;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RED – </a:t>
            </a:r>
            <a:r>
              <a:rPr lang="ro-RO" sz="1600" i="1" dirty="0"/>
              <a:t>Resurse educaționale digitale: realizare, utilizare, evaluare</a:t>
            </a:r>
            <a:r>
              <a:rPr lang="ro-RO" sz="16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Manager CRED - </a:t>
            </a:r>
            <a:r>
              <a:rPr lang="ro-RO" sz="1600" i="1" dirty="0"/>
              <a:t>Managementul implementării eficiente a Curriculumului național.</a:t>
            </a:r>
            <a:endParaRPr lang="ro-RO" sz="1600" dirty="0"/>
          </a:p>
          <a:p>
            <a:pPr marL="0" indent="0">
              <a:lnSpc>
                <a:spcPct val="100000"/>
              </a:lnSpc>
              <a:buNone/>
            </a:pPr>
            <a:r>
              <a:rPr lang="ro-RO" sz="2200" dirty="0"/>
              <a:t>   </a:t>
            </a: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DA900555-FE16-48D0-E17E-C1E455958CB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026" y="289560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876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Abilitare curriculară</a:t>
            </a:r>
            <a:b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 – formare nivel II învățământ primar și gimnazial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20B180-B2B2-6E2F-6068-EC870F297D1C}"/>
              </a:ext>
            </a:extLst>
          </p:cNvPr>
          <p:cNvSpPr txBox="1"/>
          <p:nvPr/>
        </p:nvSpPr>
        <p:spPr>
          <a:xfrm>
            <a:off x="594640" y="2075631"/>
            <a:ext cx="781784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o-RO" b="1" dirty="0">
              <a:solidFill>
                <a:srgbClr val="002060"/>
              </a:solidFill>
            </a:endParaRPr>
          </a:p>
          <a:p>
            <a:pPr algn="ctr"/>
            <a:r>
              <a:rPr lang="ro-RO" b="1" dirty="0">
                <a:solidFill>
                  <a:srgbClr val="002060"/>
                </a:solidFill>
              </a:rPr>
              <a:t>Beneficii ale programelor - în perioada de implementare a proiectului</a:t>
            </a:r>
          </a:p>
          <a:p>
            <a:pPr algn="ctr"/>
            <a:endParaRPr lang="ro-RO" b="1" dirty="0">
              <a:solidFill>
                <a:srgbClr val="002060"/>
              </a:solidFill>
            </a:endParaRPr>
          </a:p>
          <a:p>
            <a:pPr algn="just"/>
            <a:r>
              <a:rPr lang="ro-RO" b="1" dirty="0">
                <a:solidFill>
                  <a:srgbClr val="002060"/>
                </a:solidFill>
              </a:rPr>
              <a:t>Competențe specifice dezvoltate</a:t>
            </a:r>
            <a:endParaRPr lang="ro-RO" sz="1200" b="1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400" dirty="0">
                <a:solidFill>
                  <a:srgbClr val="002060"/>
                </a:solidFill>
              </a:rPr>
              <a:t>Identificarea principalelor caracteristici ale modelului de proiectare curriculară centrat pe competențe;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400" dirty="0">
                <a:solidFill>
                  <a:srgbClr val="002060"/>
                </a:solidFill>
              </a:rPr>
              <a:t>Aplicarea sistematică și personalizată a programelor școlare, promovând activități de învățare adaptate la nevoile specifice ale elevilor, cu accent pe cei aflați în risc de excluziune;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400" dirty="0">
                <a:solidFill>
                  <a:srgbClr val="002060"/>
                </a:solidFill>
              </a:rPr>
              <a:t>Integrarea în practica didactică a unor strategii inovative, centrate pe utilizarea noilor tehnologii cu rol de facilitare a învățării </a:t>
            </a:r>
            <a:r>
              <a:rPr lang="en-US" sz="1400" dirty="0">
                <a:solidFill>
                  <a:srgbClr val="002060"/>
                </a:solidFill>
              </a:rPr>
              <a:t>(</a:t>
            </a:r>
            <a:r>
              <a:rPr lang="en-US" sz="1400" dirty="0" err="1">
                <a:solidFill>
                  <a:srgbClr val="002060"/>
                </a:solidFill>
              </a:rPr>
              <a:t>ultilizare</a:t>
            </a:r>
            <a:r>
              <a:rPr lang="ro-RO" sz="1400" dirty="0">
                <a:solidFill>
                  <a:srgbClr val="002060"/>
                </a:solidFill>
              </a:rPr>
              <a:t>a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err="1">
                <a:solidFill>
                  <a:srgbClr val="002060"/>
                </a:solidFill>
              </a:rPr>
              <a:t>platformelor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err="1">
                <a:solidFill>
                  <a:srgbClr val="002060"/>
                </a:solidFill>
              </a:rPr>
              <a:t>educa</a:t>
            </a:r>
            <a:r>
              <a:rPr lang="ro-RO" sz="1400" dirty="0">
                <a:solidFill>
                  <a:srgbClr val="002060"/>
                </a:solidFill>
              </a:rPr>
              <a:t>ț</a:t>
            </a:r>
            <a:r>
              <a:rPr lang="en-US" sz="1400" dirty="0" err="1">
                <a:solidFill>
                  <a:srgbClr val="002060"/>
                </a:solidFill>
              </a:rPr>
              <a:t>ionale</a:t>
            </a:r>
            <a:r>
              <a:rPr lang="en-US" sz="1400" dirty="0">
                <a:solidFill>
                  <a:srgbClr val="002060"/>
                </a:solidFill>
              </a:rPr>
              <a:t> –</a:t>
            </a:r>
            <a:r>
              <a:rPr lang="ro-RO" sz="1400" dirty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Google Classroom, </a:t>
            </a:r>
            <a:r>
              <a:rPr lang="en-US" sz="1400" dirty="0" err="1">
                <a:solidFill>
                  <a:srgbClr val="002060"/>
                </a:solidFill>
              </a:rPr>
              <a:t>selectare</a:t>
            </a:r>
            <a:r>
              <a:rPr lang="en-US" sz="1400" dirty="0">
                <a:solidFill>
                  <a:srgbClr val="002060"/>
                </a:solidFill>
              </a:rPr>
              <a:t>/</a:t>
            </a:r>
            <a:r>
              <a:rPr lang="en-US" sz="1400" dirty="0" err="1">
                <a:solidFill>
                  <a:srgbClr val="002060"/>
                </a:solidFill>
              </a:rPr>
              <a:t>creare</a:t>
            </a:r>
            <a:r>
              <a:rPr lang="en-US" sz="1400" dirty="0">
                <a:solidFill>
                  <a:srgbClr val="002060"/>
                </a:solidFill>
              </a:rPr>
              <a:t>, </a:t>
            </a:r>
            <a:r>
              <a:rPr lang="en-US" sz="1400" dirty="0" err="1">
                <a:solidFill>
                  <a:srgbClr val="002060"/>
                </a:solidFill>
              </a:rPr>
              <a:t>adaptare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err="1">
                <a:solidFill>
                  <a:srgbClr val="002060"/>
                </a:solidFill>
              </a:rPr>
              <a:t>utilizare</a:t>
            </a:r>
            <a:r>
              <a:rPr lang="en-US" sz="1400" dirty="0">
                <a:solidFill>
                  <a:srgbClr val="002060"/>
                </a:solidFill>
              </a:rPr>
              <a:t> RED)</a:t>
            </a:r>
            <a:r>
              <a:rPr lang="ro-RO" sz="14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o-RO" sz="1400" b="1" dirty="0">
                <a:solidFill>
                  <a:srgbClr val="002060"/>
                </a:solidFill>
              </a:rPr>
              <a:t>	</a:t>
            </a:r>
            <a:r>
              <a:rPr lang="ro-RO" sz="1400" b="1" dirty="0">
                <a:solidFill>
                  <a:srgbClr val="FF0000"/>
                </a:solidFill>
              </a:rPr>
              <a:t>Programele de abilitare curriculară pentru învățământul primar și gimnazial nivel II vor continua și în perioada de sustenabilitate a proiectului.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42" name="Picture 41" descr="sigla micsorata">
            <a:extLst>
              <a:ext uri="{FF2B5EF4-FFF2-40B4-BE49-F238E27FC236}">
                <a16:creationId xmlns:a16="http://schemas.microsoft.com/office/drawing/2014/main" id="{3F4079F9-54EA-4285-E421-904183A79D3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4406" y="297181"/>
            <a:ext cx="1127760" cy="64008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718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1341120"/>
            <a:ext cx="8404860" cy="807720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24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Managementul implementării eficiente a Curriculumului național</a:t>
            </a:r>
            <a:br>
              <a:rPr lang="ro-RO" sz="24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24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Manager CRED – formare nivel II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00CDDB-7E09-C91C-5E20-D6496681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47899"/>
            <a:ext cx="7886700" cy="2987041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o-RO" b="1" dirty="0">
                <a:solidFill>
                  <a:srgbClr val="002060"/>
                </a:solidFill>
              </a:rPr>
              <a:t>Formarea MANAGER CRED – beneficii în managementul curriculumului</a:t>
            </a:r>
            <a:r>
              <a:rPr lang="en-US" b="1" dirty="0">
                <a:solidFill>
                  <a:srgbClr val="002060"/>
                </a:solidFill>
              </a:rPr>
              <a:t> la </a:t>
            </a:r>
            <a:r>
              <a:rPr lang="en-US" b="1" dirty="0" err="1">
                <a:solidFill>
                  <a:srgbClr val="002060"/>
                </a:solidFill>
              </a:rPr>
              <a:t>nivelul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ro-RO" b="1" dirty="0">
                <a:solidFill>
                  <a:srgbClr val="002060"/>
                </a:solidFill>
              </a:rPr>
              <a:t>școlii</a:t>
            </a:r>
          </a:p>
          <a:p>
            <a:pPr algn="just"/>
            <a:r>
              <a:rPr lang="ro-RO" b="1" dirty="0">
                <a:solidFill>
                  <a:srgbClr val="002060"/>
                </a:solidFill>
              </a:rPr>
              <a:t>Competențe specifice dezvoltate</a:t>
            </a:r>
          </a:p>
          <a:p>
            <a:pPr algn="just"/>
            <a:endParaRPr lang="ro-RO" sz="800" b="1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2800" dirty="0">
                <a:solidFill>
                  <a:srgbClr val="002060"/>
                </a:solidFill>
              </a:rPr>
              <a:t>Compararea documentelor curriculare specifice noului curriculum national (planuri-cadru și programe școlare) în relație cu profilul de formare al absolventului;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2800" dirty="0">
                <a:solidFill>
                  <a:srgbClr val="002060"/>
                </a:solidFill>
              </a:rPr>
              <a:t>Proiectarea unor demersuri educaționale în perspectivă integrată (opționale sau activităţi extracurriculare) 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2800" dirty="0">
                <a:solidFill>
                  <a:srgbClr val="002060"/>
                </a:solidFill>
              </a:rPr>
              <a:t>Aplicarea integrată a cunoştinţelor de management pentru derularea eficientă a programelor de studii şi a proiectelelor educaţionale;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dirty="0">
                <a:solidFill>
                  <a:srgbClr val="002060"/>
                </a:solidFill>
              </a:rPr>
              <a:t>U</a:t>
            </a:r>
            <a:r>
              <a:rPr lang="ro-RO" sz="2800" dirty="0">
                <a:solidFill>
                  <a:srgbClr val="002060"/>
                </a:solidFill>
              </a:rPr>
              <a:t>tilizarea eficientă a resurselor educaţionale în proiectarea, organizarea, coordonarea, monitorizarea şi evaluarea implementării curriculumul bazat pe competențe;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2800" dirty="0">
                <a:solidFill>
                  <a:srgbClr val="002060"/>
                </a:solidFill>
              </a:rPr>
              <a:t>Valorificarea rezultatelor monitorizării pentru promovarea bunelor practici și/sau îmbunătățirea rezultatelor.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2800" b="1" dirty="0">
                <a:solidFill>
                  <a:srgbClr val="FF0000"/>
                </a:solidFill>
              </a:rPr>
              <a:t>Programul Manager CRED nivel II va continua și în perioada de sustenabilitate a proiectului.</a:t>
            </a:r>
            <a:endParaRPr lang="ro-RO" sz="28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145" y="4533900"/>
            <a:ext cx="1094325" cy="1187142"/>
          </a:xfrm>
          <a:prstGeom prst="rect">
            <a:avLst/>
          </a:prstGeom>
        </p:spPr>
      </p:pic>
      <p:pic>
        <p:nvPicPr>
          <p:cNvPr id="6" name="Picture 5" descr="sigla micsorata">
            <a:extLst>
              <a:ext uri="{FF2B5EF4-FFF2-40B4-BE49-F238E27FC236}">
                <a16:creationId xmlns:a16="http://schemas.microsoft.com/office/drawing/2014/main" id="{1CD486C9-263E-8AF8-D3F4-C6B72748FB3E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9646" y="289724"/>
            <a:ext cx="1127760" cy="61863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6964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927860"/>
            <a:ext cx="7999598" cy="291356"/>
          </a:xfrm>
          <a:noFill/>
        </p:spPr>
        <p:txBody>
          <a:bodyPr anchor="ctr" anchorCtr="0">
            <a:normAutofit fontScale="90000"/>
          </a:bodyPr>
          <a:lstStyle/>
          <a:p>
            <a:pPr algn="ctr"/>
            <a:r>
              <a:rPr lang="ro-RO" sz="28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Resurse educaționale digitale: realizare, utilizare, evaluare</a:t>
            </a:r>
            <a:b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– formare nivel II</a:t>
            </a:r>
            <a:br>
              <a:rPr lang="ro-RO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00" y="5212649"/>
            <a:ext cx="1344519" cy="12438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FB52CE-12A7-8898-32A8-DC1FF377BEBE}"/>
              </a:ext>
            </a:extLst>
          </p:cNvPr>
          <p:cNvSpPr txBox="1"/>
          <p:nvPr/>
        </p:nvSpPr>
        <p:spPr>
          <a:xfrm>
            <a:off x="549761" y="2135396"/>
            <a:ext cx="792367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002060"/>
                </a:solidFill>
              </a:rPr>
              <a:t>Formarea RED – beneficii reale în dezvoltarea resurselor digitale</a:t>
            </a:r>
          </a:p>
          <a:p>
            <a:pPr algn="ctr"/>
            <a:endParaRPr lang="ro-RO" b="1" dirty="0">
              <a:solidFill>
                <a:srgbClr val="002060"/>
              </a:solidFill>
            </a:endParaRPr>
          </a:p>
          <a:p>
            <a:pPr algn="just"/>
            <a:r>
              <a:rPr lang="ro-RO" b="1" dirty="0">
                <a:solidFill>
                  <a:srgbClr val="002060"/>
                </a:solidFill>
              </a:rPr>
              <a:t>Competențe specifice dezvoltate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dirty="0">
                <a:solidFill>
                  <a:srgbClr val="002060"/>
                </a:solidFill>
              </a:rPr>
              <a:t>Utilizarea tehnologiilor digitale în vederea elaborării de resurse educaționale deschise;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dirty="0">
                <a:solidFill>
                  <a:srgbClr val="002060"/>
                </a:solidFill>
              </a:rPr>
              <a:t>Proiectarea pedagogică a resurselor educaționale digitale în scopul desfășurării</a:t>
            </a:r>
            <a:r>
              <a:rPr lang="en-US" dirty="0">
                <a:solidFill>
                  <a:srgbClr val="002060"/>
                </a:solidFill>
              </a:rPr>
              <a:t> cu </a:t>
            </a:r>
            <a:r>
              <a:rPr lang="en-US" dirty="0" err="1">
                <a:solidFill>
                  <a:srgbClr val="002060"/>
                </a:solidFill>
              </a:rPr>
              <a:t>elevii</a:t>
            </a:r>
            <a:r>
              <a:rPr lang="ro-RO" dirty="0">
                <a:solidFill>
                  <a:srgbClr val="002060"/>
                </a:solidFill>
              </a:rPr>
              <a:t> de activități didactice adecvate disciplinei, grupului-clasă și condițiilor externe ale învățării;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dirty="0">
                <a:solidFill>
                  <a:srgbClr val="002060"/>
                </a:solidFill>
              </a:rPr>
              <a:t>Utilizarea responsabilă și sigură a mediului digital pentru activități educaționale. </a:t>
            </a:r>
          </a:p>
          <a:p>
            <a:pPr algn="just"/>
            <a:r>
              <a:rPr lang="ro-RO" sz="1800" b="1" dirty="0">
                <a:solidFill>
                  <a:srgbClr val="FF0000"/>
                </a:solidFill>
              </a:rPr>
              <a:t>	Programul RED nivel II va continua și în perioada de sustenabilitate a proiectului.</a:t>
            </a:r>
            <a:endParaRPr lang="ro-RO" sz="1800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o-RO" dirty="0">
              <a:solidFill>
                <a:srgbClr val="002060"/>
              </a:solidFill>
            </a:endParaRPr>
          </a:p>
        </p:txBody>
      </p:sp>
      <p:pic>
        <p:nvPicPr>
          <p:cNvPr id="7" name="Picture 6" descr="sigla micsorata">
            <a:extLst>
              <a:ext uri="{FF2B5EF4-FFF2-40B4-BE49-F238E27FC236}">
                <a16:creationId xmlns:a16="http://schemas.microsoft.com/office/drawing/2014/main" id="{CA830EBA-9050-316F-3EE1-8E707163CC45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61546" y="289560"/>
            <a:ext cx="1127760" cy="64957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863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cs typeface="Arial" panose="020B0604020202020204" pitchFamily="34" charset="0"/>
                <a:sym typeface="Calibri"/>
              </a:rPr>
              <a:t>Resurse online EduCRED</a:t>
            </a:r>
            <a:endParaRPr lang="en-US" b="1" dirty="0">
              <a:solidFill>
                <a:srgbClr val="DEBDFF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ECBC62-AA6C-B78B-F272-323BA3317DCB}"/>
              </a:ext>
            </a:extLst>
          </p:cNvPr>
          <p:cNvGrpSpPr/>
          <p:nvPr/>
        </p:nvGrpSpPr>
        <p:grpSpPr>
          <a:xfrm>
            <a:off x="-54541" y="2213889"/>
            <a:ext cx="4293546" cy="3411054"/>
            <a:chOff x="105629" y="2898296"/>
            <a:chExt cx="4766344" cy="241654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51B34C9C-A7A8-AAC8-F62A-AEE5DDFF9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29" y="3770558"/>
              <a:ext cx="2007898" cy="1544278"/>
            </a:xfrm>
            <a:prstGeom prst="rect">
              <a:avLst/>
            </a:prstGeom>
            <a:pattFill prst="pct5">
              <a:fgClr>
                <a:srgbClr val="FFFFFF"/>
              </a:fgClr>
              <a:bgClr>
                <a:schemeClr val="bg1"/>
              </a:bgClr>
            </a:pattFill>
            <a:scene3d>
              <a:camera prst="perspectiveContrastingRightFacing"/>
              <a:lightRig rig="threePt" dir="t"/>
            </a:scene3d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BCB5331-A2B2-EA55-F197-CB1B6B4C6429}"/>
                </a:ext>
              </a:extLst>
            </p:cNvPr>
            <p:cNvSpPr txBox="1"/>
            <p:nvPr/>
          </p:nvSpPr>
          <p:spPr>
            <a:xfrm>
              <a:off x="347486" y="2898296"/>
              <a:ext cx="4524487" cy="48584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500" dirty="0">
                  <a:solidFill>
                    <a:srgbClr val="1155CC"/>
                  </a:solidFill>
                  <a:latin typeface="Arial" panose="020B0604020202020204" pitchFamily="34" charset="0"/>
                  <a:hlinkClick r:id="rId4"/>
                </a:rPr>
                <a:t>https://www.youtube.com/primareducred</a:t>
              </a:r>
              <a:endParaRPr lang="ro-RO" sz="1500" dirty="0">
                <a:solidFill>
                  <a:srgbClr val="1155CC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o-RO" sz="1500" dirty="0">
                  <a:solidFill>
                    <a:srgbClr val="1155CC"/>
                  </a:solidFill>
                  <a:latin typeface="Arial" panose="020B0604020202020204" pitchFamily="34" charset="0"/>
                </a:rPr>
                <a:t>Resurse video ciclu primar </a:t>
              </a:r>
              <a:r>
                <a:rPr lang="en-US" sz="1500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sz="15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3ED9A7-957C-BEFA-CFE3-F19E0DF3B400}"/>
              </a:ext>
            </a:extLst>
          </p:cNvPr>
          <p:cNvGrpSpPr/>
          <p:nvPr/>
        </p:nvGrpSpPr>
        <p:grpSpPr>
          <a:xfrm>
            <a:off x="3137961" y="3979887"/>
            <a:ext cx="3129714" cy="1726811"/>
            <a:chOff x="3816016" y="4572910"/>
            <a:chExt cx="4172952" cy="23024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7A843A1-B2D3-6DF0-EEA2-DDFFD2F48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3144" y="4572910"/>
              <a:ext cx="1676400" cy="1676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 prstMaterial="metal"/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79E549-F37C-9FB4-A6A6-0AB60B516B98}"/>
                </a:ext>
              </a:extLst>
            </p:cNvPr>
            <p:cNvSpPr txBox="1"/>
            <p:nvPr/>
          </p:nvSpPr>
          <p:spPr>
            <a:xfrm>
              <a:off x="3816016" y="6198216"/>
              <a:ext cx="4172952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50" dirty="0">
                  <a:hlinkClick r:id="rId6"/>
                </a:rPr>
                <a:t>https://www.youtube.com/@educredro</a:t>
              </a:r>
              <a:endParaRPr lang="ro-RO" sz="1350" dirty="0"/>
            </a:p>
            <a:p>
              <a:pPr algn="ctr"/>
              <a:r>
                <a:rPr lang="ro-RO" sz="1350" dirty="0"/>
                <a:t>Resurse video suport </a:t>
              </a:r>
              <a:endParaRPr lang="en-US" sz="1350" dirty="0"/>
            </a:p>
          </p:txBody>
        </p:sp>
      </p:grpSp>
      <p:sp>
        <p:nvSpPr>
          <p:cNvPr id="17" name="CasetăText 132">
            <a:extLst>
              <a:ext uri="{FF2B5EF4-FFF2-40B4-BE49-F238E27FC236}">
                <a16:creationId xmlns:a16="http://schemas.microsoft.com/office/drawing/2014/main" id="{961C2FE3-1569-44F1-8A63-310D98FAFFA3}"/>
              </a:ext>
            </a:extLst>
          </p:cNvPr>
          <p:cNvSpPr txBox="1"/>
          <p:nvPr/>
        </p:nvSpPr>
        <p:spPr>
          <a:xfrm rot="19828841">
            <a:off x="2529989" y="4508660"/>
            <a:ext cx="148405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1600" b="1" dirty="0"/>
              <a:t>58 materiale video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D5A190-F79D-F590-DA7B-1E4D7B0DA4AA}"/>
              </a:ext>
            </a:extLst>
          </p:cNvPr>
          <p:cNvSpPr/>
          <p:nvPr/>
        </p:nvSpPr>
        <p:spPr>
          <a:xfrm>
            <a:off x="3826661" y="3255272"/>
            <a:ext cx="1501995" cy="7617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b="1" dirty="0">
                <a:solidFill>
                  <a:schemeClr val="tx1"/>
                </a:solidFill>
              </a:rPr>
              <a:t>360.000 vizitatori</a:t>
            </a:r>
          </a:p>
        </p:txBody>
      </p:sp>
      <p:sp>
        <p:nvSpPr>
          <p:cNvPr id="19" name="CasetăText 131">
            <a:extLst>
              <a:ext uri="{FF2B5EF4-FFF2-40B4-BE49-F238E27FC236}">
                <a16:creationId xmlns:a16="http://schemas.microsoft.com/office/drawing/2014/main" id="{22746493-D5D9-9FDE-8370-D64800C5D7C1}"/>
              </a:ext>
            </a:extLst>
          </p:cNvPr>
          <p:cNvSpPr txBox="1"/>
          <p:nvPr/>
        </p:nvSpPr>
        <p:spPr>
          <a:xfrm rot="2564495">
            <a:off x="5012762" y="4349025"/>
            <a:ext cx="132916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1600" b="1" dirty="0"/>
              <a:t>8.400 </a:t>
            </a:r>
            <a:r>
              <a:rPr lang="ro-RO" sz="16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urmăritori</a:t>
            </a:r>
            <a:endParaRPr lang="ro-RO" sz="1600" b="1" dirty="0"/>
          </a:p>
        </p:txBody>
      </p:sp>
      <p:sp>
        <p:nvSpPr>
          <p:cNvPr id="21" name="Panglică: înclinată în jos 1030">
            <a:extLst>
              <a:ext uri="{FF2B5EF4-FFF2-40B4-BE49-F238E27FC236}">
                <a16:creationId xmlns:a16="http://schemas.microsoft.com/office/drawing/2014/main" id="{0FA8C64A-259D-273A-1192-5B1BB7409980}"/>
              </a:ext>
            </a:extLst>
          </p:cNvPr>
          <p:cNvSpPr/>
          <p:nvPr/>
        </p:nvSpPr>
        <p:spPr>
          <a:xfrm rot="432067">
            <a:off x="6063401" y="4712882"/>
            <a:ext cx="2925413" cy="914775"/>
          </a:xfrm>
          <a:prstGeom prst="ribbon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b="1" dirty="0">
                <a:solidFill>
                  <a:schemeClr val="accent2"/>
                </a:solidFill>
              </a:rPr>
              <a:t>Peste 1,4 milioane vizualizări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040238-C2BF-C678-B84A-7B10DBD10F8A}"/>
              </a:ext>
            </a:extLst>
          </p:cNvPr>
          <p:cNvGrpSpPr/>
          <p:nvPr/>
        </p:nvGrpSpPr>
        <p:grpSpPr>
          <a:xfrm>
            <a:off x="4990819" y="2217580"/>
            <a:ext cx="4091609" cy="2697888"/>
            <a:chOff x="6749412" y="2751945"/>
            <a:chExt cx="5181969" cy="2408161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0B0A44D8-61B5-93B1-4E47-1C9C45FC5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217" y="3632012"/>
              <a:ext cx="1974164" cy="1528094"/>
            </a:xfrm>
            <a:prstGeom prst="rect">
              <a:avLst/>
            </a:prstGeom>
            <a:solidFill>
              <a:srgbClr val="FFFFFF">
                <a:alpha val="15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  <a:scene3d>
              <a:camera prst="perspectiveHeroicExtremeLeftFacing"/>
              <a:lightRig rig="threePt" dir="t"/>
            </a:scene3d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66C71F6-5E24-E029-1F27-BB07D1F93991}"/>
                </a:ext>
              </a:extLst>
            </p:cNvPr>
            <p:cNvSpPr txBox="1"/>
            <p:nvPr/>
          </p:nvSpPr>
          <p:spPr>
            <a:xfrm>
              <a:off x="6749412" y="2751945"/>
              <a:ext cx="4896232" cy="4945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500" dirty="0">
                  <a:solidFill>
                    <a:srgbClr val="1155CC"/>
                  </a:solidFill>
                  <a:latin typeface="Arial" panose="020B0604020202020204" pitchFamily="34" charset="0"/>
                  <a:hlinkClick r:id="rId8"/>
                </a:rPr>
                <a:t>https://www.youtube.com/educredgimnaziu</a:t>
              </a:r>
              <a:endParaRPr lang="ro-RO" sz="1500" dirty="0">
                <a:solidFill>
                  <a:srgbClr val="1155CC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o-RO" sz="1500" dirty="0">
                  <a:solidFill>
                    <a:srgbClr val="1155CC"/>
                  </a:solidFill>
                  <a:latin typeface="Arial" panose="020B0604020202020204" pitchFamily="34" charset="0"/>
                </a:rPr>
                <a:t>Resurse video ciclu gimnazial</a:t>
              </a:r>
              <a:r>
                <a:rPr lang="en-US" sz="1500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sz="1500" dirty="0"/>
            </a:p>
          </p:txBody>
        </p:sp>
      </p:grpSp>
      <p:sp>
        <p:nvSpPr>
          <p:cNvPr id="28" name="CasetăText 136">
            <a:extLst>
              <a:ext uri="{FF2B5EF4-FFF2-40B4-BE49-F238E27FC236}">
                <a16:creationId xmlns:a16="http://schemas.microsoft.com/office/drawing/2014/main" id="{1F400312-FB68-8BDB-0536-2566ECB52691}"/>
              </a:ext>
            </a:extLst>
          </p:cNvPr>
          <p:cNvSpPr txBox="1"/>
          <p:nvPr/>
        </p:nvSpPr>
        <p:spPr>
          <a:xfrm>
            <a:off x="219435" y="2992621"/>
            <a:ext cx="22048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o-RO" b="1" dirty="0"/>
              <a:t>728 materiale video</a:t>
            </a:r>
          </a:p>
        </p:txBody>
      </p:sp>
      <p:sp>
        <p:nvSpPr>
          <p:cNvPr id="29" name="CasetăText 23">
            <a:extLst>
              <a:ext uri="{FF2B5EF4-FFF2-40B4-BE49-F238E27FC236}">
                <a16:creationId xmlns:a16="http://schemas.microsoft.com/office/drawing/2014/main" id="{36D83B7D-ADF9-0ACD-E78A-A24345CF2EB0}"/>
              </a:ext>
            </a:extLst>
          </p:cNvPr>
          <p:cNvSpPr txBox="1"/>
          <p:nvPr/>
        </p:nvSpPr>
        <p:spPr>
          <a:xfrm>
            <a:off x="1494677" y="3561644"/>
            <a:ext cx="17712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o-RO" b="1" dirty="0"/>
              <a:t>3.000 urmăritori</a:t>
            </a:r>
          </a:p>
        </p:txBody>
      </p:sp>
      <p:sp>
        <p:nvSpPr>
          <p:cNvPr id="30" name="CasetăText 25">
            <a:extLst>
              <a:ext uri="{FF2B5EF4-FFF2-40B4-BE49-F238E27FC236}">
                <a16:creationId xmlns:a16="http://schemas.microsoft.com/office/drawing/2014/main" id="{D2AE9652-EE48-992B-298F-F3E11625DD95}"/>
              </a:ext>
            </a:extLst>
          </p:cNvPr>
          <p:cNvSpPr txBox="1"/>
          <p:nvPr/>
        </p:nvSpPr>
        <p:spPr>
          <a:xfrm>
            <a:off x="1346887" y="3979887"/>
            <a:ext cx="208849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o-RO" b="1" dirty="0"/>
              <a:t>212.000 vizitatori</a:t>
            </a:r>
          </a:p>
        </p:txBody>
      </p:sp>
      <p:sp>
        <p:nvSpPr>
          <p:cNvPr id="32" name="CasetăText 8">
            <a:extLst>
              <a:ext uri="{FF2B5EF4-FFF2-40B4-BE49-F238E27FC236}">
                <a16:creationId xmlns:a16="http://schemas.microsoft.com/office/drawing/2014/main" id="{195339D7-2B6A-C2BC-F5C4-FB7EA55FFB60}"/>
              </a:ext>
            </a:extLst>
          </p:cNvPr>
          <p:cNvSpPr txBox="1"/>
          <p:nvPr/>
        </p:nvSpPr>
        <p:spPr>
          <a:xfrm>
            <a:off x="6270374" y="2826825"/>
            <a:ext cx="22549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b="1" dirty="0"/>
              <a:t>2.900 materiale video</a:t>
            </a:r>
          </a:p>
        </p:txBody>
      </p:sp>
      <p:sp>
        <p:nvSpPr>
          <p:cNvPr id="33" name="CasetăText 5">
            <a:extLst>
              <a:ext uri="{FF2B5EF4-FFF2-40B4-BE49-F238E27FC236}">
                <a16:creationId xmlns:a16="http://schemas.microsoft.com/office/drawing/2014/main" id="{2A231D60-07D1-F2BB-9583-62217A845D17}"/>
              </a:ext>
            </a:extLst>
          </p:cNvPr>
          <p:cNvSpPr txBox="1"/>
          <p:nvPr/>
        </p:nvSpPr>
        <p:spPr>
          <a:xfrm>
            <a:off x="5998377" y="3338106"/>
            <a:ext cx="174945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b="1" dirty="0"/>
              <a:t>6.180 urmăritori</a:t>
            </a:r>
          </a:p>
        </p:txBody>
      </p:sp>
      <p:sp>
        <p:nvSpPr>
          <p:cNvPr id="34" name="CasetăText 2">
            <a:extLst>
              <a:ext uri="{FF2B5EF4-FFF2-40B4-BE49-F238E27FC236}">
                <a16:creationId xmlns:a16="http://schemas.microsoft.com/office/drawing/2014/main" id="{8CE33816-31E8-0492-CDC4-152105F78314}"/>
              </a:ext>
            </a:extLst>
          </p:cNvPr>
          <p:cNvSpPr txBox="1"/>
          <p:nvPr/>
        </p:nvSpPr>
        <p:spPr>
          <a:xfrm>
            <a:off x="5736452" y="3909698"/>
            <a:ext cx="192827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b="1" dirty="0"/>
              <a:t>872.000 vizitatori</a:t>
            </a:r>
          </a:p>
        </p:txBody>
      </p:sp>
      <p:sp>
        <p:nvSpPr>
          <p:cNvPr id="3" name="Up-Down Arrow 2"/>
          <p:cNvSpPr/>
          <p:nvPr/>
        </p:nvSpPr>
        <p:spPr>
          <a:xfrm>
            <a:off x="4448299" y="3963569"/>
            <a:ext cx="145877" cy="3856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eft-Right Arrow 37"/>
          <p:cNvSpPr/>
          <p:nvPr/>
        </p:nvSpPr>
        <p:spPr>
          <a:xfrm>
            <a:off x="3548792" y="4790741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Left-Right Arrow 38"/>
          <p:cNvSpPr/>
          <p:nvPr/>
        </p:nvSpPr>
        <p:spPr>
          <a:xfrm>
            <a:off x="4969786" y="4822716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eft-Right Arrow 39"/>
          <p:cNvSpPr/>
          <p:nvPr/>
        </p:nvSpPr>
        <p:spPr>
          <a:xfrm>
            <a:off x="1019846" y="3705360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Left-Right Arrow 40"/>
          <p:cNvSpPr/>
          <p:nvPr/>
        </p:nvSpPr>
        <p:spPr>
          <a:xfrm>
            <a:off x="1213298" y="4227771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Up-Down Arrow 41"/>
          <p:cNvSpPr/>
          <p:nvPr/>
        </p:nvSpPr>
        <p:spPr>
          <a:xfrm>
            <a:off x="842587" y="3360976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Left-Right Arrow 42"/>
          <p:cNvSpPr/>
          <p:nvPr/>
        </p:nvSpPr>
        <p:spPr>
          <a:xfrm>
            <a:off x="7523656" y="361541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Left-Right Arrow 43"/>
          <p:cNvSpPr/>
          <p:nvPr/>
        </p:nvSpPr>
        <p:spPr>
          <a:xfrm>
            <a:off x="7341019" y="419245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Up-Down Arrow 44"/>
          <p:cNvSpPr/>
          <p:nvPr/>
        </p:nvSpPr>
        <p:spPr>
          <a:xfrm>
            <a:off x="7970518" y="3121419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sigla micsorata">
            <a:extLst>
              <a:ext uri="{FF2B5EF4-FFF2-40B4-BE49-F238E27FC236}">
                <a16:creationId xmlns:a16="http://schemas.microsoft.com/office/drawing/2014/main" id="{377DC060-9DF7-275E-9084-2C0AF9139D33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4081" y="263511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19471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200" b="1" dirty="0">
                <a:solidFill>
                  <a:srgbClr val="DEBDFF"/>
                </a:solidFill>
              </a:rPr>
              <a:t>Ghiduri metodologice</a:t>
            </a:r>
            <a:endParaRPr lang="en-US" sz="3200" b="1" dirty="0">
              <a:solidFill>
                <a:srgbClr val="DEBD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DFDF6-D9C9-21AE-B574-3A6932E57EE4}"/>
              </a:ext>
            </a:extLst>
          </p:cNvPr>
          <p:cNvSpPr txBox="1"/>
          <p:nvPr/>
        </p:nvSpPr>
        <p:spPr>
          <a:xfrm>
            <a:off x="549762" y="2167072"/>
            <a:ext cx="795471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dirty="0">
                <a:solidFill>
                  <a:srgbClr val="CC9900"/>
                </a:solidFill>
              </a:rPr>
              <a:t> </a:t>
            </a:r>
            <a:r>
              <a:rPr lang="ro-RO" sz="1600" b="1" dirty="0">
                <a:solidFill>
                  <a:schemeClr val="accent6">
                    <a:lumMod val="75000"/>
                  </a:schemeClr>
                </a:solidFill>
              </a:rPr>
              <a:t>Elaborarea si publicarea de ghiduri metodologice în cadrul proiectului:</a:t>
            </a:r>
          </a:p>
          <a:p>
            <a:endParaRPr lang="ro-RO" sz="1600" b="1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600" dirty="0"/>
              <a:t> </a:t>
            </a:r>
            <a:r>
              <a:rPr lang="ro-RO" sz="1600" dirty="0">
                <a:solidFill>
                  <a:srgbClr val="FF0000"/>
                </a:solidFill>
              </a:rPr>
              <a:t>19 ghiduri metodologice</a:t>
            </a:r>
            <a:r>
              <a:rPr lang="ro-RO" sz="1600" dirty="0">
                <a:solidFill>
                  <a:srgbClr val="002060"/>
                </a:solidFill>
              </a:rPr>
              <a:t>, din care:</a:t>
            </a:r>
          </a:p>
          <a:p>
            <a:pPr algn="just"/>
            <a:r>
              <a:rPr lang="ro-RO" sz="1600" dirty="0">
                <a:solidFill>
                  <a:srgbClr val="002060"/>
                </a:solidFill>
              </a:rPr>
              <a:t>	7 ghiduri pe arii curriculare și discipline pe învățământ </a:t>
            </a:r>
            <a:r>
              <a:rPr lang="ro-RO" sz="1600" dirty="0">
                <a:solidFill>
                  <a:srgbClr val="FF6600"/>
                </a:solidFill>
              </a:rPr>
              <a:t>primar</a:t>
            </a:r>
          </a:p>
          <a:p>
            <a:pPr algn="just"/>
            <a:r>
              <a:rPr lang="ro-RO" sz="1600" dirty="0">
                <a:solidFill>
                  <a:srgbClr val="002060"/>
                </a:solidFill>
              </a:rPr>
              <a:t>	8 ghiduri pe arii curriculare și discipline pe învățământ </a:t>
            </a:r>
            <a:r>
              <a:rPr lang="ro-RO" sz="1600" dirty="0">
                <a:solidFill>
                  <a:srgbClr val="FF6600"/>
                </a:solidFill>
              </a:rPr>
              <a:t>gimnazial</a:t>
            </a:r>
            <a:r>
              <a:rPr lang="ro-RO" sz="1600" dirty="0">
                <a:solidFill>
                  <a:srgbClr val="002060"/>
                </a:solidFill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600" dirty="0">
                <a:solidFill>
                  <a:srgbClr val="002060"/>
                </a:solidFill>
              </a:rPr>
              <a:t> 2 g</a:t>
            </a:r>
            <a:r>
              <a:rPr lang="en-GB" sz="1600" dirty="0" err="1">
                <a:solidFill>
                  <a:srgbClr val="002060"/>
                </a:solidFill>
              </a:rPr>
              <a:t>hiduri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pentru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Programul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i="1" dirty="0">
                <a:solidFill>
                  <a:srgbClr val="5C6DF1"/>
                </a:solidFill>
              </a:rPr>
              <a:t>A </a:t>
            </a:r>
            <a:r>
              <a:rPr lang="en-GB" sz="1600" i="1" dirty="0" err="1">
                <a:solidFill>
                  <a:srgbClr val="5C6DF1"/>
                </a:solidFill>
              </a:rPr>
              <a:t>doua</a:t>
            </a:r>
            <a:r>
              <a:rPr lang="en-GB" sz="1600" i="1" dirty="0">
                <a:solidFill>
                  <a:srgbClr val="5C6DF1"/>
                </a:solidFill>
              </a:rPr>
              <a:t> </a:t>
            </a:r>
            <a:r>
              <a:rPr lang="en-GB" sz="1600" i="1" dirty="0" err="1">
                <a:solidFill>
                  <a:srgbClr val="5C6DF1"/>
                </a:solidFill>
              </a:rPr>
              <a:t>șansă</a:t>
            </a:r>
            <a:r>
              <a:rPr lang="en-GB" sz="1600" dirty="0">
                <a:solidFill>
                  <a:srgbClr val="002060"/>
                </a:solidFill>
              </a:rPr>
              <a:t> (</a:t>
            </a:r>
            <a:r>
              <a:rPr lang="en-GB" sz="1600" dirty="0" err="1">
                <a:solidFill>
                  <a:srgbClr val="002060"/>
                </a:solidFill>
              </a:rPr>
              <a:t>învățământ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primar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și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secundar</a:t>
            </a:r>
            <a:r>
              <a:rPr lang="en-GB" sz="1600" dirty="0">
                <a:solidFill>
                  <a:srgbClr val="002060"/>
                </a:solidFill>
              </a:rPr>
              <a:t> inferior)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600" dirty="0">
                <a:solidFill>
                  <a:srgbClr val="002060"/>
                </a:solidFill>
              </a:rPr>
              <a:t> Ghid pe </a:t>
            </a:r>
            <a:r>
              <a:rPr lang="ro-RO" sz="1600" dirty="0">
                <a:solidFill>
                  <a:srgbClr val="3BCD49"/>
                </a:solidFill>
              </a:rPr>
              <a:t>management</a:t>
            </a:r>
            <a:r>
              <a:rPr lang="ro-RO" sz="1600" dirty="0">
                <a:solidFill>
                  <a:srgbClr val="002060"/>
                </a:solidFill>
              </a:rPr>
              <a:t>ul curriculumului</a:t>
            </a:r>
            <a:r>
              <a:rPr lang="en-GB" sz="1600" dirty="0">
                <a:solidFill>
                  <a:srgbClr val="002060"/>
                </a:solidFill>
              </a:rPr>
              <a:t>;</a:t>
            </a:r>
            <a:endParaRPr lang="ro-RO" sz="1600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600" dirty="0">
                <a:solidFill>
                  <a:srgbClr val="002060"/>
                </a:solidFill>
              </a:rPr>
              <a:t> Ghid pe </a:t>
            </a:r>
            <a:r>
              <a:rPr lang="ro-RO" sz="1600" dirty="0">
                <a:solidFill>
                  <a:srgbClr val="CC9900"/>
                </a:solidFill>
              </a:rPr>
              <a:t>educația non-formală</a:t>
            </a:r>
            <a:r>
              <a:rPr lang="ro-RO" sz="1600" dirty="0">
                <a:solidFill>
                  <a:srgbClr val="002060"/>
                </a:solidFill>
              </a:rPr>
              <a:t>/ educația </a:t>
            </a:r>
            <a:r>
              <a:rPr lang="ro-RO" sz="1600" dirty="0">
                <a:solidFill>
                  <a:srgbClr val="CC9900"/>
                </a:solidFill>
              </a:rPr>
              <a:t>outdoor</a:t>
            </a:r>
            <a:r>
              <a:rPr lang="ro-RO" sz="1600" dirty="0">
                <a:solidFill>
                  <a:srgbClr val="002060"/>
                </a:solidFill>
              </a:rPr>
              <a:t>. </a:t>
            </a:r>
          </a:p>
          <a:p>
            <a:pPr algn="just"/>
            <a:endParaRPr lang="ro-RO" sz="1600" dirty="0">
              <a:solidFill>
                <a:srgbClr val="002060"/>
              </a:solidFill>
            </a:endParaRPr>
          </a:p>
          <a:p>
            <a:pPr algn="just"/>
            <a:r>
              <a:rPr lang="ro-RO" sz="1600" dirty="0">
                <a:solidFill>
                  <a:srgbClr val="002060"/>
                </a:solidFill>
              </a:rPr>
              <a:t>Ghidurile sunt publicate în format tipărit, dar sunt disponibile ca resurse educaționale deschise și pe site-ul proiectului, la adresa:</a:t>
            </a:r>
          </a:p>
          <a:p>
            <a:pPr algn="just"/>
            <a:r>
              <a:rPr lang="en-GB" sz="1600" dirty="0">
                <a:solidFill>
                  <a:schemeClr val="bg1"/>
                </a:solidFill>
                <a:hlinkClick r:id="rId3"/>
              </a:rPr>
              <a:t>https://ghiduri.educred.ro/</a:t>
            </a:r>
            <a:r>
              <a:rPr lang="ro-RO" sz="1600" dirty="0">
                <a:solidFill>
                  <a:schemeClr val="bg1"/>
                </a:solidFill>
              </a:rPr>
              <a:t> </a:t>
            </a:r>
            <a:endParaRPr lang="en-GB" sz="16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00" y="5212649"/>
            <a:ext cx="1344519" cy="1243855"/>
          </a:xfrm>
          <a:prstGeom prst="rect">
            <a:avLst/>
          </a:prstGeom>
        </p:spPr>
      </p:pic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E15B9056-FF32-23AF-4001-DD274E658DB6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7266" y="294045"/>
            <a:ext cx="1127760" cy="65548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452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65" y="1364198"/>
            <a:ext cx="842666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5400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Linkuri utile</a:t>
            </a:r>
            <a:endParaRPr lang="ro-RO" sz="5400" dirty="0">
              <a:solidFill>
                <a:srgbClr val="DEBDFF"/>
              </a:solidFill>
              <a:latin typeface="Arial Nova Cond" panose="020B0506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976FA8-3641-CB20-B246-1ADE39AC3010}"/>
              </a:ext>
            </a:extLst>
          </p:cNvPr>
          <p:cNvSpPr txBox="1"/>
          <p:nvPr/>
        </p:nvSpPr>
        <p:spPr>
          <a:xfrm>
            <a:off x="457200" y="2210122"/>
            <a:ext cx="8112188" cy="461665"/>
          </a:xfrm>
          <a:prstGeom prst="rect">
            <a:avLst/>
          </a:prstGeom>
          <a:solidFill>
            <a:srgbClr val="87E187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sz="2400" dirty="0">
                <a:hlinkClick r:id="rId3"/>
              </a:rPr>
              <a:t>https://digital.educred.ro</a:t>
            </a:r>
            <a:r>
              <a:rPr lang="ro-RO" sz="2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E338DD-832D-CD53-B6F6-061390332DD1}"/>
              </a:ext>
            </a:extLst>
          </p:cNvPr>
          <p:cNvSpPr txBox="1"/>
          <p:nvPr/>
        </p:nvSpPr>
        <p:spPr>
          <a:xfrm>
            <a:off x="457197" y="2671787"/>
            <a:ext cx="811218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800" b="1" dirty="0">
                <a:solidFill>
                  <a:srgbClr val="0070C0"/>
                </a:solidFill>
                <a:hlinkClick r:id="rId4"/>
              </a:rPr>
              <a:t>https://www.educred.ro/resurse-cred</a:t>
            </a:r>
            <a:endParaRPr lang="ro-RO" sz="1800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6FB16-A4EF-40B4-D77C-47A4A99939AA}"/>
              </a:ext>
            </a:extLst>
          </p:cNvPr>
          <p:cNvSpPr txBox="1"/>
          <p:nvPr/>
        </p:nvSpPr>
        <p:spPr>
          <a:xfrm>
            <a:off x="457198" y="3041119"/>
            <a:ext cx="811218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o-RO" sz="1800" b="1" dirty="0">
                <a:hlinkClick r:id="rId5"/>
              </a:rPr>
              <a:t>https://www.educred.ro/red-optionale</a:t>
            </a:r>
            <a:r>
              <a:rPr lang="ro-RO" sz="1800" b="1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748B1C-0729-C9D6-E6A1-25E72AA1B378}"/>
              </a:ext>
            </a:extLst>
          </p:cNvPr>
          <p:cNvSpPr txBox="1"/>
          <p:nvPr/>
        </p:nvSpPr>
        <p:spPr>
          <a:xfrm>
            <a:off x="457197" y="3384822"/>
            <a:ext cx="811218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o-RO" sz="1800" b="1" dirty="0">
                <a:solidFill>
                  <a:schemeClr val="bg1"/>
                </a:solidFill>
                <a:hlinkClick r:id="rId6"/>
              </a:rPr>
              <a:t>https://www.educred.ro/programe-scolare-pentru-optionale-integrate/</a:t>
            </a:r>
            <a:endParaRPr lang="ro-RO" sz="18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5C1339-21A7-0417-1619-31E099B84533}"/>
              </a:ext>
            </a:extLst>
          </p:cNvPr>
          <p:cNvSpPr txBox="1"/>
          <p:nvPr/>
        </p:nvSpPr>
        <p:spPr>
          <a:xfrm>
            <a:off x="457195" y="3754154"/>
            <a:ext cx="8112188" cy="369332"/>
          </a:xfrm>
          <a:prstGeom prst="rect">
            <a:avLst/>
          </a:prstGeom>
          <a:solidFill>
            <a:srgbClr val="FF9933"/>
          </a:solidFill>
        </p:spPr>
        <p:txBody>
          <a:bodyPr wrap="square">
            <a:spAutoFit/>
          </a:bodyPr>
          <a:lstStyle/>
          <a:p>
            <a:pPr algn="just"/>
            <a:r>
              <a:rPr lang="ro-RO" sz="1800" b="1" dirty="0">
                <a:solidFill>
                  <a:srgbClr val="5C6DF1"/>
                </a:solidFill>
                <a:hlinkClick r:id="rId7"/>
              </a:rPr>
              <a:t>https://www.facebook.com/ProiectulCRED?ref=embed_page</a:t>
            </a:r>
            <a:endParaRPr lang="ro-RO" sz="1800" b="1" dirty="0">
              <a:solidFill>
                <a:srgbClr val="5C6DF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9A0DAE-F560-CCC8-E47D-FA103635CE9D}"/>
              </a:ext>
            </a:extLst>
          </p:cNvPr>
          <p:cNvSpPr txBox="1"/>
          <p:nvPr/>
        </p:nvSpPr>
        <p:spPr>
          <a:xfrm>
            <a:off x="457196" y="4123486"/>
            <a:ext cx="811218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hlinkClick r:id="rId8"/>
              </a:rPr>
              <a:t>https://www.youtube.com/@educredro</a:t>
            </a:r>
            <a:endParaRPr lang="ro-RO" sz="1800" dirty="0"/>
          </a:p>
        </p:txBody>
      </p:sp>
      <p:pic>
        <p:nvPicPr>
          <p:cNvPr id="17" name="Picture 16" descr="sigla micsorata">
            <a:extLst>
              <a:ext uri="{FF2B5EF4-FFF2-40B4-BE49-F238E27FC236}">
                <a16:creationId xmlns:a16="http://schemas.microsoft.com/office/drawing/2014/main" id="{8EF8008B-93F0-1655-206B-2FD14E84CB11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2506" y="306903"/>
            <a:ext cx="1103674" cy="6991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6551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951</TotalTime>
  <Words>819</Words>
  <Application>Microsoft Office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Nova Cond</vt:lpstr>
      <vt:lpstr>Calibri</vt:lpstr>
      <vt:lpstr>Calibri Light</vt:lpstr>
      <vt:lpstr>Wingdings</vt:lpstr>
      <vt:lpstr>Office Theme</vt:lpstr>
      <vt:lpstr>CRED – Curriculum relevant, educație deschisă pentru toți</vt:lpstr>
      <vt:lpstr>Proiectul CRED: activități și rezultate </vt:lpstr>
      <vt:lpstr>CRED - FORMARE</vt:lpstr>
      <vt:lpstr>Abilitare curriculară CRED – formare nivel II învățământ primar și gimnazial</vt:lpstr>
      <vt:lpstr>Managementul implementării eficiente a Curriculumului național  Manager CRED – formare nivel II</vt:lpstr>
      <vt:lpstr>Resurse educaționale digitale: realizare, utilizare, evaluare RED – formare nivel II </vt:lpstr>
      <vt:lpstr>Resurse online EduCRED</vt:lpstr>
      <vt:lpstr>Ghiduri metodologice</vt:lpstr>
      <vt:lpstr>Linkuri utile</vt:lpstr>
      <vt:lpstr>POVESTEA CRED CONTINUĂ!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Director</dc:creator>
  <cp:lastModifiedBy>ADELA MURESAN</cp:lastModifiedBy>
  <cp:revision>137</cp:revision>
  <dcterms:created xsi:type="dcterms:W3CDTF">2021-05-13T07:20:25Z</dcterms:created>
  <dcterms:modified xsi:type="dcterms:W3CDTF">2024-09-20T10:06:43Z</dcterms:modified>
</cp:coreProperties>
</file>