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90" r:id="rId2"/>
  </p:sldMasterIdLst>
  <p:notesMasterIdLst>
    <p:notesMasterId r:id="rId92"/>
  </p:notesMasterIdLst>
  <p:handoutMasterIdLst>
    <p:handoutMasterId r:id="rId93"/>
  </p:handoutMasterIdLst>
  <p:sldIdLst>
    <p:sldId id="256" r:id="rId3"/>
    <p:sldId id="265" r:id="rId4"/>
    <p:sldId id="363" r:id="rId5"/>
    <p:sldId id="300" r:id="rId6"/>
    <p:sldId id="301" r:id="rId7"/>
    <p:sldId id="365" r:id="rId8"/>
    <p:sldId id="302" r:id="rId9"/>
    <p:sldId id="341" r:id="rId10"/>
    <p:sldId id="367" r:id="rId11"/>
    <p:sldId id="306" r:id="rId12"/>
    <p:sldId id="368" r:id="rId13"/>
    <p:sldId id="342" r:id="rId14"/>
    <p:sldId id="369" r:id="rId15"/>
    <p:sldId id="343" r:id="rId16"/>
    <p:sldId id="370" r:id="rId17"/>
    <p:sldId id="312" r:id="rId18"/>
    <p:sldId id="371" r:id="rId19"/>
    <p:sldId id="313" r:id="rId20"/>
    <p:sldId id="372" r:id="rId21"/>
    <p:sldId id="539" r:id="rId22"/>
    <p:sldId id="373" r:id="rId23"/>
    <p:sldId id="540" r:id="rId24"/>
    <p:sldId id="548" r:id="rId25"/>
    <p:sldId id="531" r:id="rId26"/>
    <p:sldId id="355" r:id="rId27"/>
    <p:sldId id="529" r:id="rId28"/>
    <p:sldId id="560" r:id="rId29"/>
    <p:sldId id="525" r:id="rId30"/>
    <p:sldId id="501" r:id="rId31"/>
    <p:sldId id="552" r:id="rId32"/>
    <p:sldId id="549" r:id="rId33"/>
    <p:sldId id="516" r:id="rId34"/>
    <p:sldId id="526" r:id="rId35"/>
    <p:sldId id="553" r:id="rId36"/>
    <p:sldId id="440" r:id="rId37"/>
    <p:sldId id="337" r:id="rId38"/>
    <p:sldId id="550" r:id="rId39"/>
    <p:sldId id="551" r:id="rId40"/>
    <p:sldId id="527" r:id="rId41"/>
    <p:sldId id="528" r:id="rId42"/>
    <p:sldId id="459" r:id="rId43"/>
    <p:sldId id="571" r:id="rId44"/>
    <p:sldId id="460" r:id="rId45"/>
    <p:sldId id="354" r:id="rId46"/>
    <p:sldId id="554" r:id="rId47"/>
    <p:sldId id="314" r:id="rId48"/>
    <p:sldId id="344" r:id="rId49"/>
    <p:sldId id="356" r:id="rId50"/>
    <p:sldId id="357" r:id="rId51"/>
    <p:sldId id="358" r:id="rId52"/>
    <p:sldId id="359" r:id="rId53"/>
    <p:sldId id="360" r:id="rId54"/>
    <p:sldId id="284" r:id="rId55"/>
    <p:sldId id="543" r:id="rId56"/>
    <p:sldId id="285" r:id="rId57"/>
    <p:sldId id="544" r:id="rId58"/>
    <p:sldId id="545" r:id="rId59"/>
    <p:sldId id="286" r:id="rId60"/>
    <p:sldId id="292" r:id="rId61"/>
    <p:sldId id="293" r:id="rId62"/>
    <p:sldId id="555" r:id="rId63"/>
    <p:sldId id="318" r:id="rId64"/>
    <p:sldId id="334" r:id="rId65"/>
    <p:sldId id="335" r:id="rId66"/>
    <p:sldId id="556" r:id="rId67"/>
    <p:sldId id="268" r:id="rId68"/>
    <p:sldId id="270" r:id="rId69"/>
    <p:sldId id="353" r:id="rId70"/>
    <p:sldId id="352" r:id="rId71"/>
    <p:sldId id="350" r:id="rId72"/>
    <p:sldId id="349" r:id="rId73"/>
    <p:sldId id="348" r:id="rId74"/>
    <p:sldId id="351" r:id="rId75"/>
    <p:sldId id="346" r:id="rId76"/>
    <p:sldId id="347" r:id="rId77"/>
    <p:sldId id="576" r:id="rId78"/>
    <p:sldId id="577" r:id="rId79"/>
    <p:sldId id="578" r:id="rId80"/>
    <p:sldId id="582" r:id="rId81"/>
    <p:sldId id="583" r:id="rId82"/>
    <p:sldId id="584" r:id="rId83"/>
    <p:sldId id="585" r:id="rId84"/>
    <p:sldId id="530" r:id="rId85"/>
    <p:sldId id="557" r:id="rId86"/>
    <p:sldId id="558" r:id="rId87"/>
    <p:sldId id="559" r:id="rId88"/>
    <p:sldId id="572" r:id="rId89"/>
    <p:sldId id="362" r:id="rId90"/>
    <p:sldId id="299" r:id="rId91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5" autoAdjust="0"/>
    <p:restoredTop sz="93595" autoAdjust="0"/>
  </p:normalViewPr>
  <p:slideViewPr>
    <p:cSldViewPr>
      <p:cViewPr varScale="1">
        <p:scale>
          <a:sx n="77" d="100"/>
          <a:sy n="77" d="100"/>
        </p:scale>
        <p:origin x="141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EN%208\rezultate\Matematica%20EN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SJAR_19\AppData\Local\Microsoft\Windows\INetCache\IE\4C2O19QL\raport_BAC_TOTAL_2024%5b1%5d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BAC\toamna\Statistica%20TOTAL%20Bac%20II%20dup&#259;%20contestatii%20august%202024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EN%208\rezultate\Matematica%20EN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EN%208\rezultate\Matematica%20EN20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Note Matematică EN8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(Export!$B$5:$E$5,Export!$G$5:$L$5)</c:f>
              <c:strCache>
                <c:ptCount val="10"/>
                <c:pt idx="0">
                  <c:v>NOTE INTRE 1 SI 1,99</c:v>
                </c:pt>
                <c:pt idx="1">
                  <c:v>NOTE INTRE 2 SI 2,99</c:v>
                </c:pt>
                <c:pt idx="2">
                  <c:v>NOTE INTRE 3 SI 3,99</c:v>
                </c:pt>
                <c:pt idx="3">
                  <c:v>NOTE INTRE 4 SI 4,99</c:v>
                </c:pt>
                <c:pt idx="4">
                  <c:v>NOTE INTRE 5 SI 5,99</c:v>
                </c:pt>
                <c:pt idx="5">
                  <c:v>NOTE INTRE 6 SI 6,99</c:v>
                </c:pt>
                <c:pt idx="6">
                  <c:v>NOTE INTRE 7 SI 7,99</c:v>
                </c:pt>
                <c:pt idx="7">
                  <c:v>NOTE INTRE 8 SI 8,99</c:v>
                </c:pt>
                <c:pt idx="8">
                  <c:v>NOTE INTRE 9 SI 9,99</c:v>
                </c:pt>
                <c:pt idx="9">
                  <c:v>NOTE DE 10</c:v>
                </c:pt>
              </c:strCache>
            </c:strRef>
          </c:cat>
          <c:val>
            <c:numRef>
              <c:f>(Export!$B$137:$E$137,Export!$G$137:$L$137)</c:f>
              <c:numCache>
                <c:formatCode>General</c:formatCode>
                <c:ptCount val="10"/>
                <c:pt idx="0">
                  <c:v>22</c:v>
                </c:pt>
                <c:pt idx="1">
                  <c:v>205</c:v>
                </c:pt>
                <c:pt idx="2">
                  <c:v>424</c:v>
                </c:pt>
                <c:pt idx="3">
                  <c:v>533</c:v>
                </c:pt>
                <c:pt idx="4">
                  <c:v>542</c:v>
                </c:pt>
                <c:pt idx="5">
                  <c:v>512</c:v>
                </c:pt>
                <c:pt idx="6">
                  <c:v>421</c:v>
                </c:pt>
                <c:pt idx="7">
                  <c:v>311</c:v>
                </c:pt>
                <c:pt idx="8">
                  <c:v>153</c:v>
                </c:pt>
                <c:pt idx="9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F0-4496-86B0-37A05583D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3430592"/>
        <c:axId val="383432032"/>
      </c:barChart>
      <c:catAx>
        <c:axId val="38343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432032"/>
        <c:crosses val="autoZero"/>
        <c:auto val="1"/>
        <c:lblAlgn val="ctr"/>
        <c:lblOffset val="100"/>
        <c:noMultiLvlLbl val="0"/>
      </c:catAx>
      <c:valAx>
        <c:axId val="38343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43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Distribuția notelor la disciplina matematică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(mate!$G$3,mate!$I$3:$N$3)</c:f>
              <c:strCache>
                <c:ptCount val="7"/>
                <c:pt idx="0">
                  <c:v>1-4.99</c:v>
                </c:pt>
                <c:pt idx="1">
                  <c:v>5 - 5.99</c:v>
                </c:pt>
                <c:pt idx="2">
                  <c:v>6 - 6.99</c:v>
                </c:pt>
                <c:pt idx="3">
                  <c:v>7 - 7.99</c:v>
                </c:pt>
                <c:pt idx="4">
                  <c:v>8 - 8.99</c:v>
                </c:pt>
                <c:pt idx="5">
                  <c:v>9 - 9.99</c:v>
                </c:pt>
                <c:pt idx="6">
                  <c:v>10</c:v>
                </c:pt>
              </c:strCache>
            </c:strRef>
          </c:cat>
          <c:val>
            <c:numRef>
              <c:f>(mate!$G$8,mate!$I$8:$N$8)</c:f>
              <c:numCache>
                <c:formatCode>General</c:formatCode>
                <c:ptCount val="7"/>
                <c:pt idx="0">
                  <c:v>362</c:v>
                </c:pt>
                <c:pt idx="1">
                  <c:v>297</c:v>
                </c:pt>
                <c:pt idx="2">
                  <c:v>258</c:v>
                </c:pt>
                <c:pt idx="3">
                  <c:v>298</c:v>
                </c:pt>
                <c:pt idx="4">
                  <c:v>279</c:v>
                </c:pt>
                <c:pt idx="5">
                  <c:v>344</c:v>
                </c:pt>
                <c:pt idx="6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D4-403E-B852-C9C6D398C6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66356655"/>
        <c:axId val="1966359055"/>
      </c:barChart>
      <c:catAx>
        <c:axId val="1966356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359055"/>
        <c:crosses val="autoZero"/>
        <c:auto val="1"/>
        <c:lblAlgn val="ctr"/>
        <c:lblOffset val="100"/>
        <c:noMultiLvlLbl val="0"/>
      </c:catAx>
      <c:valAx>
        <c:axId val="1966359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356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Distribuția notelor la disciplina matematică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Sheet1!$G$20:$M$20</c:f>
              <c:strCache>
                <c:ptCount val="7"/>
                <c:pt idx="0">
                  <c:v>1-4.99</c:v>
                </c:pt>
                <c:pt idx="1">
                  <c:v>5 - 5.99</c:v>
                </c:pt>
                <c:pt idx="2">
                  <c:v>6 - 6.99</c:v>
                </c:pt>
                <c:pt idx="3">
                  <c:v>7 - 7.99</c:v>
                </c:pt>
                <c:pt idx="4">
                  <c:v>8 - 8.99</c:v>
                </c:pt>
                <c:pt idx="5">
                  <c:v>9 - 9.99</c:v>
                </c:pt>
                <c:pt idx="6">
                  <c:v>10</c:v>
                </c:pt>
              </c:strCache>
            </c:strRef>
          </c:cat>
          <c:val>
            <c:numRef>
              <c:f>Sheet1!$G$21:$M$21</c:f>
              <c:numCache>
                <c:formatCode>General</c:formatCode>
                <c:ptCount val="7"/>
                <c:pt idx="0">
                  <c:v>216</c:v>
                </c:pt>
                <c:pt idx="1">
                  <c:v>215</c:v>
                </c:pt>
                <c:pt idx="2">
                  <c:v>79</c:v>
                </c:pt>
                <c:pt idx="3">
                  <c:v>41</c:v>
                </c:pt>
                <c:pt idx="4">
                  <c:v>13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72-40E1-8D27-5A62EFAEB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3111807"/>
        <c:axId val="813114207"/>
      </c:barChart>
      <c:catAx>
        <c:axId val="813111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3114207"/>
        <c:crosses val="autoZero"/>
        <c:auto val="1"/>
        <c:lblAlgn val="ctr"/>
        <c:lblOffset val="100"/>
        <c:noMultiLvlLbl val="0"/>
      </c:catAx>
      <c:valAx>
        <c:axId val="8131142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31118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Distribuția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notelor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la </a:t>
            </a: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disciplina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matematică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(cu </a:t>
            </a: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inspecția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la </a:t>
            </a:r>
            <a:r>
              <a:rPr lang="en-US" sz="14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clasă</a:t>
            </a: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'def total'!$B$5:$K$5</c:f>
              <c:strCache>
                <c:ptCount val="10"/>
                <c:pt idx="0">
                  <c:v>NOTE INTRE 1 SI 1,99</c:v>
                </c:pt>
                <c:pt idx="1">
                  <c:v>NOTE INTRE 2 SI 2,99</c:v>
                </c:pt>
                <c:pt idx="2">
                  <c:v>NOTE INTRE 3 SI 3,99</c:v>
                </c:pt>
                <c:pt idx="3">
                  <c:v>NOTE INTRE 4 SI 4,99</c:v>
                </c:pt>
                <c:pt idx="4">
                  <c:v>NOTE INTRE 5 SI 5,99</c:v>
                </c:pt>
                <c:pt idx="5">
                  <c:v>NOTE INTRE 6 SI 6,99</c:v>
                </c:pt>
                <c:pt idx="6">
                  <c:v>NOTE INTRE 7 SI 7,99</c:v>
                </c:pt>
                <c:pt idx="7">
                  <c:v>NOTE INTRE 8 SI 8,99</c:v>
                </c:pt>
                <c:pt idx="8">
                  <c:v>NOTE INTRE 9 SI 9,99</c:v>
                </c:pt>
                <c:pt idx="9">
                  <c:v>NOTE DE 10</c:v>
                </c:pt>
              </c:strCache>
            </c:strRef>
          </c:cat>
          <c:val>
            <c:numRef>
              <c:f>'def total'!$B$6:$K$6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5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2E-404D-A1DC-C984E80E2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6705552"/>
        <c:axId val="636712752"/>
      </c:barChart>
      <c:catAx>
        <c:axId val="63670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12752"/>
        <c:crosses val="autoZero"/>
        <c:auto val="1"/>
        <c:lblAlgn val="ctr"/>
        <c:lblOffset val="100"/>
        <c:noMultiLvlLbl val="0"/>
      </c:catAx>
      <c:valAx>
        <c:axId val="636712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0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Distribuția notelor la disciplina matematică</a:t>
            </a:r>
            <a:endParaRPr lang="en-US" sz="11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titu!$B$5:$K$5</c:f>
              <c:strCache>
                <c:ptCount val="10"/>
                <c:pt idx="0">
                  <c:v>NOTE INTRE 1 SI 1,99</c:v>
                </c:pt>
                <c:pt idx="1">
                  <c:v>NOTE INTRE 2 SI 2,99</c:v>
                </c:pt>
                <c:pt idx="2">
                  <c:v>NOTE INTRE 3 SI 3,99</c:v>
                </c:pt>
                <c:pt idx="3">
                  <c:v>NOTE INTRE 4 SI 4,99</c:v>
                </c:pt>
                <c:pt idx="4">
                  <c:v>NOTE INTRE 5 SI 5,99</c:v>
                </c:pt>
                <c:pt idx="5">
                  <c:v>NOTE INTRE 6 SI 6,99</c:v>
                </c:pt>
                <c:pt idx="6">
                  <c:v>NOTE INTRE 7 SI 7,99</c:v>
                </c:pt>
                <c:pt idx="7">
                  <c:v>NOTE INTRE 8 SI 8,99</c:v>
                </c:pt>
                <c:pt idx="8">
                  <c:v>NOTE INTRE 9 SI 9,99</c:v>
                </c:pt>
                <c:pt idx="9">
                  <c:v>NOTE DE 10</c:v>
                </c:pt>
              </c:strCache>
            </c:strRef>
          </c:cat>
          <c:val>
            <c:numRef>
              <c:f>titu!$B$6:$K$6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5</c:v>
                </c:pt>
                <c:pt idx="3">
                  <c:v>2</c:v>
                </c:pt>
                <c:pt idx="4">
                  <c:v>13</c:v>
                </c:pt>
                <c:pt idx="5">
                  <c:v>12</c:v>
                </c:pt>
                <c:pt idx="6">
                  <c:v>4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15-4F77-A7EE-4536677961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6705552"/>
        <c:axId val="636712752"/>
      </c:barChart>
      <c:catAx>
        <c:axId val="63670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12752"/>
        <c:crosses val="autoZero"/>
        <c:auto val="1"/>
        <c:lblAlgn val="ctr"/>
        <c:lblOffset val="100"/>
        <c:noMultiLvlLbl val="0"/>
      </c:catAx>
      <c:valAx>
        <c:axId val="636712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0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6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47015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60"/>
            </a:lvl1pPr>
          </a:lstStyle>
          <a:p>
            <a:fld id="{696C064A-D61B-4B21-B757-51A9B82445B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6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47015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6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47015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041" y="1330625"/>
            <a:ext cx="6386999" cy="359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1508" y="5122905"/>
            <a:ext cx="5292064" cy="419146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47015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0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72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17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5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7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7A435310-A594-4D48-9275-B90827AD0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6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74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7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3989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78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30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8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BC4B-9771-445D-846B-9EC10604C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89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58999E95-CD8A-47AB-8F2C-343620A003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67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15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5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4FD2-10BF-4A9E-8896-5A5C855FB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4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02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14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4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45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838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84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40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24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9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2C6DAED8-2F2D-4DF9-8595-4C83AAFE7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5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D3367-87E3-4F1D-9BAD-6A0AC3768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2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BB4C-8677-47A2-B8DF-7B7A63E8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7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238A-9353-4890-BDDD-F79180B6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8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1F12-F4F3-43FF-8D47-8C83411E1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0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A2ECE-EF81-4D86-8E61-3D3F7D90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9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2202-D511-487B-B489-44D0065D3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4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B2207-01C4-4C1D-BA1F-688A98761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260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5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.google.com/msq-iubo-bry?hs=224" TargetMode="External"/><Relationship Id="rId2" Type="http://schemas.openxmlformats.org/officeDocument/2006/relationships/hyperlink" Target="http://www.matearad.ro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examene/teste-antrenament-arhiv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examene/teste-antrenament-arhiva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ro/definitivat_2022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titularizare.edu.ro/2022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.educred.ro/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rocnee.eu/images/rocnee/fisiere/curriculum/repere%20metodologice%2022-23/REPERE_METODOLOGICE_MATEMATICA_2022_2023_2.pdf" TargetMode="External"/><Relationship Id="rId2" Type="http://schemas.openxmlformats.org/officeDocument/2006/relationships/hyperlink" Target="https://www.edu.ro/sites/default/files/17_Repere_metodologice_matematica_0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ocnee.eu/index.php/dcee-oriz/curriculum-oriz/repere-metodologice/repere-metodologice-2024-2025-cls-a-xii-a" TargetMode="External"/><Relationship Id="rId4" Type="http://schemas.openxmlformats.org/officeDocument/2006/relationships/hyperlink" Target="https://www.edu.ro/sites/default/files/_fi%C8%99iere/Minister/2023/preuniversitar_root/repere_metodologice_XI/invatamant_liceal/REPERE_METODOLOGICE_MATEMATICA_2023-2024_CLS_XI.pdf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7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ducredgimnaziu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outube.com/@educredro" TargetMode="External"/><Relationship Id="rId5" Type="http://schemas.openxmlformats.org/officeDocument/2006/relationships/image" Target="../media/image19.png"/><Relationship Id="rId4" Type="http://schemas.openxmlformats.org/officeDocument/2006/relationships/hyperlink" Target="https://www.youtube.com/primareducred" TargetMode="External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s://ghiduri.educred.ro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jpeg"/><Relationship Id="rId4" Type="http://schemas.openxmlformats.org/officeDocument/2006/relationships/image" Target="../media/image21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@educredro" TargetMode="External"/><Relationship Id="rId3" Type="http://schemas.openxmlformats.org/officeDocument/2006/relationships/hyperlink" Target="https://digital.educred.ro/" TargetMode="External"/><Relationship Id="rId7" Type="http://schemas.openxmlformats.org/officeDocument/2006/relationships/hyperlink" Target="https://www.facebook.com/ProiectulCRED?ref=embed_page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educred.ro/programe-scolare-pentru-optionale-integrate/" TargetMode="External"/><Relationship Id="rId5" Type="http://schemas.openxmlformats.org/officeDocument/2006/relationships/hyperlink" Target="https://www.educred.ro/red-optionale" TargetMode="External"/><Relationship Id="rId4" Type="http://schemas.openxmlformats.org/officeDocument/2006/relationships/hyperlink" Target="https://www.educred.ro/resurse-cred" TargetMode="External"/><Relationship Id="rId9" Type="http://schemas.openxmlformats.org/officeDocument/2006/relationships/image" Target="../media/image16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ro/legislatie-ordine-ministru" TargetMode="Externa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nee.eu/index.php/dcee-oriz/curriculum-oriz/programe-scolare-front/planuri-cadru-de-invatamant-si-programe-scolare-invatamant-liceal-2023-docx" TargetMode="External"/><Relationship Id="rId2" Type="http://schemas.openxmlformats.org/officeDocument/2006/relationships/hyperlink" Target="https://www.rocnee.eu/index.php/dcee-oriz/curriculum-oriz/programe-scolare-front/programe-scolare-in-vigoare" TargetMode="Externa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nee.eu/index.php/dcee-oriz/curriculum-oriz/repere-metodologice/repere-metodologice-2024-2025-cls-a-xii-a" TargetMode="Externa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rocnee.eu/index.php/manuale-scolare/catalog-manuale-scolare-invatamant-preuniversitar-2022-2023-clasele-ix-xii" TargetMode="External"/><Relationship Id="rId2" Type="http://schemas.openxmlformats.org/officeDocument/2006/relationships/hyperlink" Target="https://manuale.edu.r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cnee.eu/index.php/dcee-oriz/curriculum-oriz/programe-scolare-front" TargetMode="Externa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dcee-oriz/curriculum-oriz/programe-scolare-front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3960"/>
            <a:ext cx="7772400" cy="2317115"/>
          </a:xfrm>
        </p:spPr>
        <p:txBody>
          <a:bodyPr/>
          <a:lstStyle/>
          <a:p>
            <a:r>
              <a:rPr lang="ro-RO" altLang="en-US" sz="2800" b="1" dirty="0"/>
              <a:t>CONSFĂTUIRI JUDEȚENE</a:t>
            </a:r>
            <a:br>
              <a:rPr lang="en-US" altLang="en-US" sz="2800" b="1" dirty="0"/>
            </a:br>
            <a:r>
              <a:rPr lang="en-US" altLang="en-US" sz="2800" b="1" dirty="0"/>
              <a:t>DISCIPLINA MATEMATICĂ</a:t>
            </a:r>
            <a:r>
              <a:rPr lang="ro-RO" altLang="en-US" sz="2800" b="1" dirty="0"/>
              <a:t> </a:t>
            </a:r>
            <a:br>
              <a:rPr lang="ro-RO" altLang="en-US" sz="2800" b="1" dirty="0"/>
            </a:br>
            <a:r>
              <a:rPr lang="ro-RO" altLang="en-US" sz="2800" b="1" dirty="0"/>
              <a:t>AN ȘCOLAR 202</a:t>
            </a:r>
            <a:r>
              <a:rPr lang="en-US" altLang="en-US" sz="2800" b="1" dirty="0"/>
              <a:t>4</a:t>
            </a:r>
            <a:r>
              <a:rPr lang="ro-RO" altLang="en-US" sz="2800" b="1" dirty="0"/>
              <a:t>-202</a:t>
            </a:r>
            <a:r>
              <a:rPr lang="en-US" altLang="en-US" sz="2800" b="1" dirty="0"/>
              <a:t>5</a:t>
            </a:r>
            <a:endParaRPr lang="ro-RO" altLang="en-US" sz="2800" b="1" dirty="0"/>
          </a:p>
        </p:txBody>
      </p:sp>
      <p:sp>
        <p:nvSpPr>
          <p:cNvPr id="6" name="Title 1"/>
          <p:cNvSpPr txBox="1"/>
          <p:nvPr/>
        </p:nvSpPr>
        <p:spPr bwMode="auto">
          <a:xfrm>
            <a:off x="789940" y="1828800"/>
            <a:ext cx="7772400" cy="93599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o-RO" altLang="en-US" sz="3200" dirty="0"/>
              <a:t>INSPECTORATUL ȘCOLAR JUDEȚEAN ARAD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/>
              <a:t>Examenul</a:t>
            </a:r>
            <a:r>
              <a:rPr lang="en-US" sz="3000" dirty="0"/>
              <a:t> </a:t>
            </a:r>
            <a:r>
              <a:rPr lang="en-US" sz="3000" dirty="0" err="1"/>
              <a:t>național</a:t>
            </a:r>
            <a:r>
              <a:rPr lang="en-US" sz="3000" dirty="0"/>
              <a:t> de </a:t>
            </a:r>
            <a:r>
              <a:rPr lang="en-US" sz="3000" dirty="0" err="1"/>
              <a:t>bacalaureat</a:t>
            </a:r>
            <a:r>
              <a:rPr lang="en-US" sz="3000" dirty="0"/>
              <a:t>, </a:t>
            </a:r>
            <a:r>
              <a:rPr lang="en-US" sz="3000" dirty="0" err="1"/>
              <a:t>sesiunea</a:t>
            </a:r>
            <a:r>
              <a:rPr lang="en-US" sz="3000" dirty="0"/>
              <a:t> </a:t>
            </a:r>
            <a:r>
              <a:rPr lang="en-US" sz="3000" dirty="0" err="1"/>
              <a:t>iunie-iulie</a:t>
            </a:r>
            <a:r>
              <a:rPr lang="en-US" sz="3000" dirty="0"/>
              <a:t> 2024, </a:t>
            </a:r>
            <a:r>
              <a:rPr lang="en-US" sz="3000" dirty="0" err="1"/>
              <a:t>Matematică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E02E4A-A42B-49F8-B322-148642F51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841324"/>
              </p:ext>
            </p:extLst>
          </p:nvPr>
        </p:nvGraphicFramePr>
        <p:xfrm>
          <a:off x="179512" y="3357846"/>
          <a:ext cx="8667275" cy="33841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7231">
                  <a:extLst>
                    <a:ext uri="{9D8B030D-6E8A-4147-A177-3AD203B41FA5}">
                      <a16:colId xmlns:a16="http://schemas.microsoft.com/office/drawing/2014/main" val="1161615603"/>
                    </a:ext>
                  </a:extLst>
                </a:gridCol>
                <a:gridCol w="596096">
                  <a:extLst>
                    <a:ext uri="{9D8B030D-6E8A-4147-A177-3AD203B41FA5}">
                      <a16:colId xmlns:a16="http://schemas.microsoft.com/office/drawing/2014/main" val="1571558008"/>
                    </a:ext>
                  </a:extLst>
                </a:gridCol>
                <a:gridCol w="704485">
                  <a:extLst>
                    <a:ext uri="{9D8B030D-6E8A-4147-A177-3AD203B41FA5}">
                      <a16:colId xmlns:a16="http://schemas.microsoft.com/office/drawing/2014/main" val="197309112"/>
                    </a:ext>
                  </a:extLst>
                </a:gridCol>
                <a:gridCol w="988682">
                  <a:extLst>
                    <a:ext uri="{9D8B030D-6E8A-4147-A177-3AD203B41FA5}">
                      <a16:colId xmlns:a16="http://schemas.microsoft.com/office/drawing/2014/main" val="3281714432"/>
                    </a:ext>
                  </a:extLst>
                </a:gridCol>
                <a:gridCol w="706202">
                  <a:extLst>
                    <a:ext uri="{9D8B030D-6E8A-4147-A177-3AD203B41FA5}">
                      <a16:colId xmlns:a16="http://schemas.microsoft.com/office/drawing/2014/main" val="1118277771"/>
                    </a:ext>
                  </a:extLst>
                </a:gridCol>
                <a:gridCol w="706202">
                  <a:extLst>
                    <a:ext uri="{9D8B030D-6E8A-4147-A177-3AD203B41FA5}">
                      <a16:colId xmlns:a16="http://schemas.microsoft.com/office/drawing/2014/main" val="975875295"/>
                    </a:ext>
                  </a:extLst>
                </a:gridCol>
                <a:gridCol w="918061">
                  <a:extLst>
                    <a:ext uri="{9D8B030D-6E8A-4147-A177-3AD203B41FA5}">
                      <a16:colId xmlns:a16="http://schemas.microsoft.com/office/drawing/2014/main" val="2898434397"/>
                    </a:ext>
                  </a:extLst>
                </a:gridCol>
                <a:gridCol w="635582">
                  <a:extLst>
                    <a:ext uri="{9D8B030D-6E8A-4147-A177-3AD203B41FA5}">
                      <a16:colId xmlns:a16="http://schemas.microsoft.com/office/drawing/2014/main" val="4147138580"/>
                    </a:ext>
                  </a:extLst>
                </a:gridCol>
                <a:gridCol w="635582">
                  <a:extLst>
                    <a:ext uri="{9D8B030D-6E8A-4147-A177-3AD203B41FA5}">
                      <a16:colId xmlns:a16="http://schemas.microsoft.com/office/drawing/2014/main" val="4100523080"/>
                    </a:ext>
                  </a:extLst>
                </a:gridCol>
                <a:gridCol w="635582">
                  <a:extLst>
                    <a:ext uri="{9D8B030D-6E8A-4147-A177-3AD203B41FA5}">
                      <a16:colId xmlns:a16="http://schemas.microsoft.com/office/drawing/2014/main" val="4234455186"/>
                    </a:ext>
                  </a:extLst>
                </a:gridCol>
                <a:gridCol w="706202">
                  <a:extLst>
                    <a:ext uri="{9D8B030D-6E8A-4147-A177-3AD203B41FA5}">
                      <a16:colId xmlns:a16="http://schemas.microsoft.com/office/drawing/2014/main" val="3860359185"/>
                    </a:ext>
                  </a:extLst>
                </a:gridCol>
                <a:gridCol w="587368">
                  <a:extLst>
                    <a:ext uri="{9D8B030D-6E8A-4147-A177-3AD203B41FA5}">
                      <a16:colId xmlns:a16="http://schemas.microsoft.com/office/drawing/2014/main" val="237216441"/>
                    </a:ext>
                  </a:extLst>
                </a:gridCol>
              </a:tblGrid>
              <a:tr h="10773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effectLst/>
                        </a:rPr>
                        <a:t>Formă</a:t>
                      </a:r>
                      <a:r>
                        <a:rPr lang="en-GB" sz="1400" dirty="0">
                          <a:effectLst/>
                        </a:rPr>
                        <a:t> de </a:t>
                      </a:r>
                      <a:r>
                        <a:rPr lang="en-GB" sz="1400" dirty="0" err="1">
                          <a:effectLst/>
                        </a:rPr>
                        <a:t>învățământ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Cand. </a:t>
                      </a:r>
                      <a:r>
                        <a:rPr lang="en-GB" sz="1400" dirty="0" err="1">
                          <a:effectLst/>
                        </a:rPr>
                        <a:t>Înscriși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Cand. </a:t>
                      </a:r>
                      <a:r>
                        <a:rPr lang="en-GB" sz="1400" dirty="0" err="1">
                          <a:effectLst/>
                        </a:rPr>
                        <a:t>Reușiți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5-5,99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6-6,99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7-7,99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8-8,99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9-9,99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Note: 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Nr. Cand. </a:t>
                      </a:r>
                      <a:r>
                        <a:rPr lang="en-GB" sz="1400" dirty="0" err="1">
                          <a:effectLst/>
                        </a:rPr>
                        <a:t>Respinși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Nr. Cand. </a:t>
                      </a:r>
                      <a:r>
                        <a:rPr lang="en-GB" sz="1400" dirty="0" err="1">
                          <a:effectLst/>
                        </a:rPr>
                        <a:t>Neprez</a:t>
                      </a:r>
                      <a:r>
                        <a:rPr lang="en-GB" sz="1400" dirty="0">
                          <a:effectLst/>
                        </a:rPr>
                        <a:t>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</a:rPr>
                        <a:t>Nr. Cand. Elim.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1929816"/>
                  </a:ext>
                </a:extLst>
              </a:tr>
              <a:tr h="507914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Zi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1907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1493 (80,75%)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289 (19,36%)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258 (17,28%)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295 (19,76%)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277 (18,55%)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343 (22,97%)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 (2,08%)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356 (19,25%)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58 (3,04%)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2040627"/>
                  </a:ext>
                </a:extLst>
              </a:tr>
              <a:tr h="507914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Seral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 (66,67%)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(58,33%)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(25%)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(8,33%)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(8,33%)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 (33,33%)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 (30,77%)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1252480"/>
                  </a:ext>
                </a:extLst>
              </a:tr>
              <a:tr h="738785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Frecvență redusă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(100%)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(50%)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(50%)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(33,33%)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56688310"/>
                  </a:ext>
                </a:extLst>
              </a:tr>
              <a:tr h="5521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1507 (80,63%)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297 (19,71%)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258 (17,12%)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298 (19,77%)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279 (18,51%)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344 (22,83%)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 (2,06%)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362 (19,37%)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67 (3,46%)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6983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4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/>
              <a:t>Examenul</a:t>
            </a:r>
            <a:r>
              <a:rPr lang="en-US" sz="3000" dirty="0"/>
              <a:t> </a:t>
            </a:r>
            <a:r>
              <a:rPr lang="en-US" sz="3000" dirty="0" err="1"/>
              <a:t>național</a:t>
            </a:r>
            <a:r>
              <a:rPr lang="en-US" sz="3000" dirty="0"/>
              <a:t> de </a:t>
            </a:r>
            <a:r>
              <a:rPr lang="en-US" sz="3000" dirty="0" err="1"/>
              <a:t>bacalaureat</a:t>
            </a:r>
            <a:r>
              <a:rPr lang="en-US" sz="3000" dirty="0"/>
              <a:t>, </a:t>
            </a:r>
            <a:r>
              <a:rPr lang="en-US" sz="3000" dirty="0" err="1"/>
              <a:t>sesiunea</a:t>
            </a:r>
            <a:r>
              <a:rPr lang="en-US" sz="3000" dirty="0"/>
              <a:t> </a:t>
            </a:r>
            <a:r>
              <a:rPr lang="en-US" sz="3000" dirty="0" err="1"/>
              <a:t>iunie-iulie</a:t>
            </a:r>
            <a:r>
              <a:rPr lang="en-US" sz="3000" dirty="0"/>
              <a:t> 2024, </a:t>
            </a:r>
            <a:r>
              <a:rPr lang="en-US" sz="3000" dirty="0" err="1"/>
              <a:t>Matematică</a:t>
            </a:r>
            <a:endParaRPr lang="en-US" sz="3000" dirty="0"/>
          </a:p>
          <a:p>
            <a:r>
              <a:rPr lang="fr-FR" sz="2000" dirty="0" err="1"/>
              <a:t>Promovabilitate</a:t>
            </a:r>
            <a:r>
              <a:rPr lang="fr-FR" sz="2000" dirty="0"/>
              <a:t>: 80,63% (peste 5), 64,74% (peste 6)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3A28996-A16C-9CAE-D823-F65451E938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4072039"/>
              </p:ext>
            </p:extLst>
          </p:nvPr>
        </p:nvGraphicFramePr>
        <p:xfrm>
          <a:off x="899592" y="3717032"/>
          <a:ext cx="7416824" cy="2665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7422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Matematică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E02E4A-A42B-49F8-B322-148642F51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108797"/>
              </p:ext>
            </p:extLst>
          </p:nvPr>
        </p:nvGraphicFramePr>
        <p:xfrm>
          <a:off x="77723" y="3573016"/>
          <a:ext cx="8886764" cy="2881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9778">
                  <a:extLst>
                    <a:ext uri="{9D8B030D-6E8A-4147-A177-3AD203B41FA5}">
                      <a16:colId xmlns:a16="http://schemas.microsoft.com/office/drawing/2014/main" val="1161615603"/>
                    </a:ext>
                  </a:extLst>
                </a:gridCol>
                <a:gridCol w="596167">
                  <a:extLst>
                    <a:ext uri="{9D8B030D-6E8A-4147-A177-3AD203B41FA5}">
                      <a16:colId xmlns:a16="http://schemas.microsoft.com/office/drawing/2014/main" val="1571558008"/>
                    </a:ext>
                  </a:extLst>
                </a:gridCol>
                <a:gridCol w="619441">
                  <a:extLst>
                    <a:ext uri="{9D8B030D-6E8A-4147-A177-3AD203B41FA5}">
                      <a16:colId xmlns:a16="http://schemas.microsoft.com/office/drawing/2014/main" val="197309112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3281714432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1118277771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975875295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2898434397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4147138580"/>
                    </a:ext>
                  </a:extLst>
                </a:gridCol>
                <a:gridCol w="646211">
                  <a:extLst>
                    <a:ext uri="{9D8B030D-6E8A-4147-A177-3AD203B41FA5}">
                      <a16:colId xmlns:a16="http://schemas.microsoft.com/office/drawing/2014/main" val="4100523080"/>
                    </a:ext>
                  </a:extLst>
                </a:gridCol>
                <a:gridCol w="716198">
                  <a:extLst>
                    <a:ext uri="{9D8B030D-6E8A-4147-A177-3AD203B41FA5}">
                      <a16:colId xmlns:a16="http://schemas.microsoft.com/office/drawing/2014/main" val="4234455186"/>
                    </a:ext>
                  </a:extLst>
                </a:gridCol>
                <a:gridCol w="710034">
                  <a:extLst>
                    <a:ext uri="{9D8B030D-6E8A-4147-A177-3AD203B41FA5}">
                      <a16:colId xmlns:a16="http://schemas.microsoft.com/office/drawing/2014/main" val="3860359185"/>
                    </a:ext>
                  </a:extLst>
                </a:gridCol>
                <a:gridCol w="670033">
                  <a:extLst>
                    <a:ext uri="{9D8B030D-6E8A-4147-A177-3AD203B41FA5}">
                      <a16:colId xmlns:a16="http://schemas.microsoft.com/office/drawing/2014/main" val="237216441"/>
                    </a:ext>
                  </a:extLst>
                </a:gridCol>
                <a:gridCol w="497912">
                  <a:extLst>
                    <a:ext uri="{9D8B030D-6E8A-4147-A177-3AD203B41FA5}">
                      <a16:colId xmlns:a16="http://schemas.microsoft.com/office/drawing/2014/main" val="495992283"/>
                    </a:ext>
                  </a:extLst>
                </a:gridCol>
              </a:tblGrid>
              <a:tr h="72989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>
                          <a:effectLst/>
                        </a:rPr>
                        <a:t>Formă</a:t>
                      </a:r>
                      <a:r>
                        <a:rPr lang="en-GB" sz="1100" dirty="0">
                          <a:effectLst/>
                        </a:rPr>
                        <a:t> de </a:t>
                      </a:r>
                      <a:r>
                        <a:rPr lang="en-GB" sz="1100" dirty="0" err="1">
                          <a:effectLst/>
                        </a:rPr>
                        <a:t>învățământ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Cand. </a:t>
                      </a:r>
                      <a:r>
                        <a:rPr lang="en-GB" sz="1100" dirty="0" err="1">
                          <a:effectLst/>
                        </a:rPr>
                        <a:t>Înscriși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Cand. </a:t>
                      </a:r>
                      <a:r>
                        <a:rPr lang="en-GB" sz="1100" dirty="0" err="1">
                          <a:effectLst/>
                        </a:rPr>
                        <a:t>Reușiți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5-5,99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6-6,99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7-7,99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8-8,99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9-9,99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Note: 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Nr. Cand. </a:t>
                      </a:r>
                      <a:r>
                        <a:rPr lang="en-GB" sz="1100" dirty="0" err="1">
                          <a:effectLst/>
                        </a:rPr>
                        <a:t>Admiși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Nr. Cand. </a:t>
                      </a:r>
                      <a:r>
                        <a:rPr lang="en-GB" sz="1100" dirty="0" err="1">
                          <a:effectLst/>
                        </a:rPr>
                        <a:t>Respinși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Nr. Cand. </a:t>
                      </a:r>
                      <a:r>
                        <a:rPr lang="en-GB" sz="1100" dirty="0" err="1">
                          <a:effectLst/>
                        </a:rPr>
                        <a:t>Neprez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Nr. Cand. Elim.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1929816"/>
                  </a:ext>
                </a:extLst>
              </a:tr>
              <a:tr h="50817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Zi</a:t>
                      </a:r>
                    </a:p>
                    <a:p>
                      <a:pPr algn="ctr"/>
                      <a:endParaRPr lang="en-GB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654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344 (61,54%)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209 (60,76%)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79 (22,97%)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39 (11,34%)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 (3,78%)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 (1,16%)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193 (56,1%)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215 (38,46%)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95 (14,53%)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12040627"/>
                  </a:ext>
                </a:extLst>
              </a:tr>
              <a:tr h="54741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Seral</a:t>
                      </a:r>
                    </a:p>
                    <a:p>
                      <a:pPr algn="ctr"/>
                      <a:endParaRPr lang="en-GB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 (85,71%)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 (66,67%)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 (33,33%)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 (50%)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 (14,29%)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3 (30%)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41252480"/>
                  </a:ext>
                </a:extLst>
              </a:tr>
              <a:tr h="54741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Frecvență redusă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2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2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 (50%)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56688310"/>
                  </a:ext>
                </a:extLst>
              </a:tr>
              <a:tr h="54741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654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344 (61,54%)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209 (60,76%)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79 (22,97%)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39 (11,34%)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13 (3,78%)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4 (1,16%)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193 (56,1%)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215 (38,46%)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95 (14,53%)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56983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133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8431088" cy="3599316"/>
          </a:xfrm>
        </p:spPr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Matematică</a:t>
            </a:r>
            <a:endParaRPr lang="en-US" sz="2800" dirty="0"/>
          </a:p>
          <a:p>
            <a:r>
              <a:rPr lang="fr-FR" sz="2000" dirty="0" err="1"/>
              <a:t>Promovabilitate</a:t>
            </a:r>
            <a:r>
              <a:rPr lang="fr-FR" sz="2000" dirty="0"/>
              <a:t>: 61,97% (peste 5), 24,12% (peste 6)</a:t>
            </a:r>
            <a:endParaRPr lang="en-US" sz="2400" dirty="0"/>
          </a:p>
          <a:p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36C3181-D072-16B8-DC6F-4AD18B2344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806236"/>
              </p:ext>
            </p:extLst>
          </p:nvPr>
        </p:nvGraphicFramePr>
        <p:xfrm>
          <a:off x="669658" y="3789040"/>
          <a:ext cx="8006797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979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8143056" cy="3599316"/>
          </a:xfrm>
        </p:spPr>
        <p:txBody>
          <a:bodyPr/>
          <a:lstStyle/>
          <a:p>
            <a:pPr algn="just"/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definitivare în învățământ</a:t>
            </a:r>
            <a:endParaRPr lang="en-US" sz="28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scris a fost organizat la nivel naţional, cu responsabilitate maximă şi cu exigenţă.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disciplina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s-au înscris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candidați la etapele specifice examenului național de definitivare în învățământ.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D207B0-4357-4B77-A8F7-703DAB3B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891571"/>
              </p:ext>
            </p:extLst>
          </p:nvPr>
        </p:nvGraphicFramePr>
        <p:xfrm>
          <a:off x="467544" y="4941168"/>
          <a:ext cx="7990660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066">
                  <a:extLst>
                    <a:ext uri="{9D8B030D-6E8A-4147-A177-3AD203B41FA5}">
                      <a16:colId xmlns:a16="http://schemas.microsoft.com/office/drawing/2014/main" val="408514673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4225594706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341641817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043872603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359080861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4715267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670686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945184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11679374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306924178"/>
                    </a:ext>
                  </a:extLst>
                </a:gridCol>
              </a:tblGrid>
              <a:tr h="960107"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1-1,99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2-2,99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3-3,99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4-4,99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5-5,99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6-6,99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7-7,99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8-8,99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9-9,99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 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654829"/>
                  </a:ext>
                </a:extLst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0573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612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8287072" cy="3599316"/>
          </a:xfrm>
        </p:spPr>
        <p:txBody>
          <a:bodyPr/>
          <a:lstStyle/>
          <a:p>
            <a:pPr algn="just"/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definitivare în învățământ</a:t>
            </a:r>
            <a:endParaRPr lang="en-US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fr-FR" sz="2000" dirty="0" err="1"/>
              <a:t>Promovabilitate</a:t>
            </a:r>
            <a:r>
              <a:rPr lang="fr-FR" sz="2000" dirty="0"/>
              <a:t>: 54,55% (peste 8)</a:t>
            </a:r>
            <a:endParaRPr lang="en-US" sz="28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A10C91C-C257-443B-9410-DC2097F12B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285767"/>
              </p:ext>
            </p:extLst>
          </p:nvPr>
        </p:nvGraphicFramePr>
        <p:xfrm>
          <a:off x="323528" y="3212976"/>
          <a:ext cx="8496944" cy="295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5920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2592288"/>
          </a:xfrm>
        </p:spPr>
        <p:txBody>
          <a:bodyPr/>
          <a:lstStyle/>
          <a:p>
            <a:pPr algn="just"/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</a:t>
            </a:r>
            <a:endParaRPr lang="en-US" sz="24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scris a fost organizat la nivel naţional, cu responsabilitate maximă şi cu exigenţă.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ubiecte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 au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viza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pregătirea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ştiinţifică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şi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metodică a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candidaţilor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disciplina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s-au înscris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candidați la etapele specifice examenului național de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D207B0-4357-4B77-A8F7-703DAB3B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304012"/>
              </p:ext>
            </p:extLst>
          </p:nvPr>
        </p:nvGraphicFramePr>
        <p:xfrm>
          <a:off x="467544" y="4869160"/>
          <a:ext cx="7990660" cy="1584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066">
                  <a:extLst>
                    <a:ext uri="{9D8B030D-6E8A-4147-A177-3AD203B41FA5}">
                      <a16:colId xmlns:a16="http://schemas.microsoft.com/office/drawing/2014/main" val="408514673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4225594706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341641817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043872603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359080861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4715267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670686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945184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11679374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306924178"/>
                    </a:ext>
                  </a:extLst>
                </a:gridCol>
              </a:tblGrid>
              <a:tr h="1056117"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1-1,99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2-2,99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3-3,99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4-4,99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5-5,99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6-6,99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7-7,99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8-8,99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9-9,99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 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654829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0573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291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72815"/>
            <a:ext cx="7772400" cy="4801021"/>
          </a:xfrm>
        </p:spPr>
        <p:txBody>
          <a:bodyPr/>
          <a:lstStyle/>
          <a:p>
            <a:pPr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fr-FR" sz="2000" dirty="0" err="1"/>
              <a:t>Promovabilitate</a:t>
            </a:r>
            <a:r>
              <a:rPr lang="fr-FR" sz="2000" dirty="0"/>
              <a:t>: 76,92% (peste 5), 12,82% (peste 7)</a:t>
            </a:r>
            <a:endParaRPr lang="en-US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0C9C818-FD17-9564-B21A-69012E31D8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8043055"/>
              </p:ext>
            </p:extLst>
          </p:nvPr>
        </p:nvGraphicFramePr>
        <p:xfrm>
          <a:off x="685800" y="2564904"/>
          <a:ext cx="7772400" cy="3607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74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7999040" cy="359931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Concursurile și olimpiadele școlare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s-</a:t>
            </a: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au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desfășurat</a:t>
            </a: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în conformitate cu</a:t>
            </a:r>
            <a:r>
              <a:rPr lang="ro-RO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Ordinul ministrului educației, cercetării, tineretului și sportului nr. 3.035/2012 privind aprobarea Metodologiei-cadru de organizare și desfășurare a competițiilor școlare și a Regulamentului de organizare a activităților cuprinse în calendarul activităților educative, școlare și extrașcolare și cu </a:t>
            </a:r>
            <a:r>
              <a:rPr lang="ro-RO" sz="28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Calendarul competițiilor naționale pe discipline școlare la care participă elevi români, în anul școlar 2023-2024 cu nr. 24747/ 29.01.2024.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10394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191000"/>
          </a:xfrm>
        </p:spPr>
        <p:txBody>
          <a:bodyPr>
            <a:normAutofit lnSpcReduction="10000"/>
          </a:bodyPr>
          <a:lstStyle/>
          <a:p>
            <a:pPr marL="0" marR="0" indent="228600" algn="just">
              <a:spcBef>
                <a:spcPts val="0"/>
              </a:spcBef>
              <a:spcAft>
                <a:spcPts val="0"/>
              </a:spcAft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nivelul județului Arad s-au desfășurat următoarele competiții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disciplina Matematică: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Națională de Matematică - clasele V – XII</a:t>
            </a: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locală s-a susținut s-a susținut la Colegiul Național ”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Preparandia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D.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Țichindeal</a:t>
            </a:r>
            <a:r>
              <a:rPr lang="ro-R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 Arad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Colegiul Național ”Moise Nicoară” Arad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municipiu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alte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12 din cele18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din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județ</a:t>
            </a:r>
            <a:endParaRPr lang="en-US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susținut la Colegiul Național ”Moise Nicoară” Arad</a:t>
            </a:r>
            <a:endParaRPr lang="en-US" sz="20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ro-R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 s-au calificat câte </a:t>
            </a:r>
            <a:r>
              <a:rPr lang="ro-RO" sz="2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un elev din clasa a V-a, a VII-a și a XI-a, respectiv câte doi elevi din clasa a VI-a, respectiv a VIII-a și trei elevi din clasa a X-a unde au obținut: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câte o medalie de bronz la clasa a V-a, a VI-a și a X-a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 mențiune de onoare la clasa a VI-a și două mențiuni de onoare la clasa a X-a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450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12769" cy="1512168"/>
          </a:xfrm>
        </p:spPr>
        <p:txBody>
          <a:bodyPr>
            <a:normAutofit fontScale="90000"/>
          </a:bodyPr>
          <a:lstStyle/>
          <a:p>
            <a:r>
              <a:rPr lang="ro-RO" altLang="en-US" sz="2700" b="1" dirty="0"/>
              <a:t>CONSFĂTUIRI JUDEȚENE</a:t>
            </a:r>
            <a:r>
              <a:rPr lang="en-US" altLang="en-US" sz="2700" b="1" dirty="0"/>
              <a:t> LA DISCIPLINA MATEMATICĂ, </a:t>
            </a:r>
            <a:r>
              <a:rPr lang="ro-RO" altLang="en-US" sz="2700" b="1" dirty="0"/>
              <a:t>AN ȘCOLAR 202</a:t>
            </a:r>
            <a:r>
              <a:rPr lang="en-US" altLang="en-US" sz="2700" b="1" dirty="0"/>
              <a:t>4</a:t>
            </a:r>
            <a:r>
              <a:rPr lang="ro-RO" altLang="en-US" sz="2700" b="1" dirty="0"/>
              <a:t>-202</a:t>
            </a:r>
            <a:r>
              <a:rPr lang="en-US" altLang="en-US" sz="2700" b="1" dirty="0"/>
              <a:t>5</a:t>
            </a:r>
            <a:br>
              <a:rPr lang="en-US" altLang="en-US" sz="2700" b="1" dirty="0"/>
            </a:br>
            <a:br>
              <a:rPr lang="en-US" altLang="en-US" sz="2700" b="1" dirty="0"/>
            </a:br>
            <a:r>
              <a:rPr lang="en-US" altLang="en-US" dirty="0"/>
              <a:t>PROGRAMUL</a:t>
            </a:r>
            <a:r>
              <a:rPr lang="en-US" altLang="en-US" sz="2700" dirty="0"/>
              <a:t> </a:t>
            </a:r>
            <a:r>
              <a:rPr lang="en-US" altLang="en-US" dirty="0"/>
              <a:t>ACTIVITĂȚII</a:t>
            </a:r>
            <a:endParaRPr lang="ro-RO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78697"/>
            <a:ext cx="7772400" cy="468052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+mj-lt"/>
              <a:buAutoNum type="arabicPeriod"/>
            </a:pPr>
            <a:r>
              <a:rPr lang="ro-RO" sz="24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Analiza activității de predare-învățare-evaluare în anul 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școlar 202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(4)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Structura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anului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(24) 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valuări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concursuri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e</a:t>
            </a:r>
            <a:r>
              <a:rPr lang="ro-RO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xamene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naționale 202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 (28)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Olimpiade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concursuri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școlare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(44);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Direcții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viitoare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acțiune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(46);</a:t>
            </a:r>
          </a:p>
          <a:p>
            <a:pPr marL="342900" lvl="0" indent="-342900" algn="just" rtl="0">
              <a:buFont typeface="+mj-lt"/>
              <a:buAutoNum type="arabicPeriod"/>
            </a:pP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Repere metodologice pentru aplicarea curriculumului la clasa a X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II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-a în anul școlar 202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 (59)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Structuri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conducere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la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nivelul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(66);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Prezentare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Proiect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”CRED” (76)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Diverse</a:t>
            </a:r>
            <a:r>
              <a:rPr lang="en-US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(83);</a:t>
            </a:r>
          </a:p>
          <a:p>
            <a:pPr algn="just">
              <a:buFont typeface="+mj-lt"/>
              <a:buAutoNum type="arabicPeriod"/>
            </a:pP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Prezentarea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conducerii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SSMR – </a:t>
            </a:r>
            <a:r>
              <a:rPr lang="en-US" sz="2400" dirty="0" err="1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Filiala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Arad (88)</a:t>
            </a:r>
            <a:r>
              <a:rPr lang="ro-RO" sz="2400" dirty="0">
                <a:solidFill>
                  <a:schemeClr val="tx2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sz="2400" dirty="0">
              <a:solidFill>
                <a:schemeClr val="tx2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o-RO" alt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191000"/>
          </a:xfrm>
        </p:spPr>
        <p:txBody>
          <a:bodyPr/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Națională de Matematică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pentru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școlile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/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secțiile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de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predare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în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limba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maghiară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o-RO" sz="2400" dirty="0">
                <a:latin typeface="Times New Roman" panose="02020603050405020304" pitchFamily="18" charset="0"/>
              </a:rPr>
              <a:t>- clasele V-XII</a:t>
            </a:r>
            <a:endParaRPr lang="en-US" sz="2400" dirty="0">
              <a:latin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susținut la Colegiul ”</a:t>
            </a:r>
            <a:r>
              <a:rPr lang="en-US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Csiky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Gergely</a:t>
            </a:r>
            <a:r>
              <a:rPr lang="ro-RO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 Arad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ro-RO" sz="2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 s-au calificat câte un reprezentant din clasele a V-a, a VII-a, a VIII-a, a X-a și a XI-a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15514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7927032" cy="3599316"/>
          </a:xfrm>
        </p:spPr>
        <p:txBody>
          <a:bodyPr>
            <a:normAutofit fontScale="92500"/>
          </a:bodyPr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Concursul Național de Matematică Aplicată „Adolf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Haimovici</a:t>
            </a: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”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desfășurat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la Colegiul Național ”Moise Nicoară” Arad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națională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s-au calificat doi elevi de clasa a IX-a și câte un reprezentant din clasele a X-a și a XI-a unde au obținut: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un premiul II + medalie de aur la clasa a IX-a Științe ale naturii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 mențiune + medalie de argint la clasa a X-a Științe ale naturii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98825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336873"/>
            <a:ext cx="7927032" cy="3599316"/>
          </a:xfrm>
        </p:spPr>
        <p:txBody>
          <a:bodyPr>
            <a:normAutofit lnSpcReduction="10000"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Concursul Național de Matematică-Olimpiada Satelor din România, clasele V-VIII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susținut la Școala Gimnazială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Vladimirescu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 s-au calificat câte un reprezentant din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clasele a V-a - a VIII-a unde au obținut: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un premiul II + medalie de aur la clasa a V-a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 medalie de bronz la clasa a VIII-a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66851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Concursul 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echipe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CampioMate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câte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4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echipe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clasa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 V-a,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respectiv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 VI-a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antrenori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075121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</a:t>
            </a:r>
            <a:r>
              <a:rPr lang="en-US" sz="3200" dirty="0"/>
              <a:t>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664" y="2176165"/>
            <a:ext cx="8134672" cy="4392488"/>
          </a:xfrm>
        </p:spPr>
        <p:txBody>
          <a:bodyPr>
            <a:normAutofit/>
          </a:bodyPr>
          <a:lstStyle/>
          <a:p>
            <a:pPr indent="357188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100" dirty="0"/>
              <a:t>Anul </a:t>
            </a:r>
            <a:r>
              <a:rPr lang="ro-RO" sz="2100" dirty="0" err="1"/>
              <a:t>şcolar</a:t>
            </a:r>
            <a:r>
              <a:rPr lang="ro-RO" sz="2100" dirty="0"/>
              <a:t> 202</a:t>
            </a:r>
            <a:r>
              <a:rPr lang="en-US" sz="2100" dirty="0"/>
              <a:t>4</a:t>
            </a:r>
            <a:r>
              <a:rPr lang="ro-RO" sz="2100" dirty="0"/>
              <a:t> – 202</a:t>
            </a:r>
            <a:r>
              <a:rPr lang="en-US" sz="2100" dirty="0"/>
              <a:t>5 </a:t>
            </a:r>
            <a:r>
              <a:rPr lang="ro-RO" sz="2100" dirty="0"/>
              <a:t>începe la data de 1 septembrie 202</a:t>
            </a:r>
            <a:r>
              <a:rPr lang="en-US" sz="2100" dirty="0"/>
              <a:t>4</a:t>
            </a:r>
            <a:r>
              <a:rPr lang="ro-RO" sz="2100" dirty="0"/>
              <a:t>, se</a:t>
            </a:r>
            <a:r>
              <a:rPr lang="en-US" sz="2100" dirty="0"/>
              <a:t> </a:t>
            </a:r>
            <a:r>
              <a:rPr lang="ro-RO" sz="2100" dirty="0"/>
              <a:t>încheie la data de 31 august 202</a:t>
            </a:r>
            <a:r>
              <a:rPr lang="en-US" sz="2100" dirty="0"/>
              <a:t>5</a:t>
            </a:r>
            <a:r>
              <a:rPr lang="ro-RO" sz="2100" dirty="0"/>
              <a:t> </a:t>
            </a:r>
            <a:r>
              <a:rPr lang="ro-RO" sz="2100" dirty="0" err="1"/>
              <a:t>şi</a:t>
            </a:r>
            <a:r>
              <a:rPr lang="ro-RO" sz="2100" dirty="0"/>
              <a:t> are 3</a:t>
            </a:r>
            <a:r>
              <a:rPr lang="en-US" sz="2100" dirty="0"/>
              <a:t>6</a:t>
            </a:r>
            <a:r>
              <a:rPr lang="ro-RO" sz="2100" dirty="0"/>
              <a:t> de săptămâni de cursuri.</a:t>
            </a:r>
            <a:endParaRPr lang="en-US" sz="2100" dirty="0"/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000" dirty="0" err="1"/>
              <a:t>Excepţi</a:t>
            </a:r>
            <a:r>
              <a:rPr lang="en-US" sz="2000" dirty="0" err="1"/>
              <a:t>i</a:t>
            </a:r>
            <a:r>
              <a:rPr lang="ro-RO" sz="2000" dirty="0"/>
              <a:t>:</a:t>
            </a:r>
            <a:endParaRPr lang="en-US" sz="2000" dirty="0"/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1800" dirty="0"/>
              <a:t>a) pentru clasele a XII-a zi, a XIII-a seral și frecvență redusă, anul școlar are 3</a:t>
            </a:r>
            <a:r>
              <a:rPr lang="en-US" sz="1800" dirty="0"/>
              <a:t>4</a:t>
            </a:r>
            <a:r>
              <a:rPr lang="ro-RO" sz="1800" dirty="0"/>
              <a:t> de săptămâni de cursuri, care se încheie la data de </a:t>
            </a:r>
            <a:r>
              <a:rPr lang="en-US" sz="1800" dirty="0"/>
              <a:t>6</a:t>
            </a:r>
            <a:r>
              <a:rPr lang="ro-RO" sz="1800" dirty="0"/>
              <a:t> i</a:t>
            </a:r>
            <a:r>
              <a:rPr lang="en-US" sz="1800" dirty="0" err="1"/>
              <a:t>unie</a:t>
            </a:r>
            <a:r>
              <a:rPr lang="ro-RO" sz="1800" dirty="0"/>
              <a:t> 202</a:t>
            </a:r>
            <a:r>
              <a:rPr lang="en-US" sz="1800" dirty="0"/>
              <a:t>5</a:t>
            </a:r>
            <a:r>
              <a:rPr lang="ro-RO" sz="1800" dirty="0"/>
              <a:t>; </a:t>
            </a:r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1800" dirty="0"/>
              <a:t>b) pentru clasa a VIII-a, anul </a:t>
            </a:r>
            <a:r>
              <a:rPr lang="ro-RO" sz="1800" dirty="0" err="1"/>
              <a:t>şcolar</a:t>
            </a:r>
            <a:r>
              <a:rPr lang="ro-RO" sz="1800" dirty="0"/>
              <a:t> are 3</a:t>
            </a:r>
            <a:r>
              <a:rPr lang="en-US" sz="1800" dirty="0"/>
              <a:t>5</a:t>
            </a:r>
            <a:r>
              <a:rPr lang="ro-RO" sz="1800" dirty="0"/>
              <a:t> de săptămâni de cursuri, care se încheie la data de </a:t>
            </a:r>
            <a:r>
              <a:rPr lang="en-US" sz="1800" dirty="0"/>
              <a:t>13</a:t>
            </a:r>
            <a:r>
              <a:rPr lang="ro-RO" sz="1800" dirty="0"/>
              <a:t> iunie 202</a:t>
            </a:r>
            <a:r>
              <a:rPr lang="en-US" sz="1800" dirty="0"/>
              <a:t>5</a:t>
            </a:r>
            <a:r>
              <a:rPr lang="ro-RO" sz="1800" dirty="0"/>
              <a:t>; </a:t>
            </a:r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1800" dirty="0"/>
              <a:t>c) pentru clasele din </a:t>
            </a:r>
            <a:r>
              <a:rPr lang="ro-RO" sz="1800" dirty="0" err="1"/>
              <a:t>învăţământul</a:t>
            </a:r>
            <a:r>
              <a:rPr lang="ro-RO" sz="1800" dirty="0"/>
              <a:t> liceal - filiera tehnologică, cu </a:t>
            </a:r>
            <a:r>
              <a:rPr lang="ro-RO" sz="1800" dirty="0" err="1"/>
              <a:t>excepţia</a:t>
            </a:r>
            <a:r>
              <a:rPr lang="ro-RO" sz="1800" dirty="0"/>
              <a:t> claselor prevăzute la lit. a) </a:t>
            </a:r>
            <a:r>
              <a:rPr lang="ro-RO" sz="1800" dirty="0" err="1"/>
              <a:t>şi</a:t>
            </a:r>
            <a:r>
              <a:rPr lang="ro-RO" sz="1800" dirty="0"/>
              <a:t> pentru clasele din </a:t>
            </a:r>
            <a:r>
              <a:rPr lang="ro-RO" sz="1800" dirty="0" err="1"/>
              <a:t>învăţământul</a:t>
            </a:r>
            <a:r>
              <a:rPr lang="ro-RO" sz="1800" dirty="0"/>
              <a:t> profesional, anul </a:t>
            </a:r>
            <a:r>
              <a:rPr lang="ro-RO" sz="1800" dirty="0" err="1"/>
              <a:t>şcolar</a:t>
            </a:r>
            <a:r>
              <a:rPr lang="ro-RO" sz="1800" dirty="0"/>
              <a:t> are 37 de săptămâni de cursuri, care se încheie la data de </a:t>
            </a:r>
            <a:r>
              <a:rPr lang="en-US" sz="1800" dirty="0"/>
              <a:t>27</a:t>
            </a:r>
            <a:r>
              <a:rPr lang="ro-RO" sz="1800" dirty="0"/>
              <a:t> iu</a:t>
            </a:r>
            <a:r>
              <a:rPr lang="en-US" sz="1800" dirty="0"/>
              <a:t>n</a:t>
            </a:r>
            <a:r>
              <a:rPr lang="ro-RO" sz="1800" dirty="0"/>
              <a:t>ie 202</a:t>
            </a:r>
            <a:r>
              <a:rPr lang="en-US" sz="1800" dirty="0"/>
              <a:t>5</a:t>
            </a:r>
            <a:r>
              <a:rPr lang="ro-RO" sz="1800" dirty="0"/>
              <a:t>. </a:t>
            </a:r>
            <a:endParaRPr lang="en-US" sz="1800" dirty="0"/>
          </a:p>
          <a:p>
            <a:pPr marL="263525" indent="0" algn="just" fontAlgn="auto">
              <a:spcAft>
                <a:spcPts val="0"/>
              </a:spcAft>
              <a:buNone/>
              <a:defRPr/>
            </a:pPr>
            <a:r>
              <a:rPr lang="ro-RO" sz="2000" dirty="0"/>
              <a:t>Cursurile anului </a:t>
            </a:r>
            <a:r>
              <a:rPr lang="ro-RO" sz="2000" dirty="0" err="1"/>
              <a:t>şcolar</a:t>
            </a:r>
            <a:r>
              <a:rPr lang="ro-RO" sz="2000" dirty="0"/>
              <a:t> 202</a:t>
            </a:r>
            <a:r>
              <a:rPr lang="en-US" sz="2000" dirty="0"/>
              <a:t>4</a:t>
            </a:r>
            <a:r>
              <a:rPr lang="ro-RO" sz="2000" dirty="0"/>
              <a:t> - 202</a:t>
            </a:r>
            <a:r>
              <a:rPr lang="en-US" sz="2000" dirty="0"/>
              <a:t>5</a:t>
            </a:r>
            <a:r>
              <a:rPr lang="ro-RO" sz="2000" dirty="0"/>
              <a:t> </a:t>
            </a:r>
            <a:r>
              <a:rPr lang="en-US" sz="2000" dirty="0"/>
              <a:t>au </a:t>
            </a:r>
            <a:r>
              <a:rPr lang="ro-RO" sz="2000" dirty="0"/>
              <a:t>încep</a:t>
            </a:r>
            <a:r>
              <a:rPr lang="en-US" sz="2000" dirty="0" err="1"/>
              <a:t>ut</a:t>
            </a:r>
            <a:r>
              <a:rPr lang="ro-RO" sz="2000" dirty="0"/>
              <a:t> la data de </a:t>
            </a:r>
            <a:r>
              <a:rPr lang="en-US" sz="2000" dirty="0"/>
              <a:t>9</a:t>
            </a:r>
            <a:r>
              <a:rPr lang="ro-RO" sz="2000" dirty="0"/>
              <a:t> septembrie 202</a:t>
            </a:r>
            <a:r>
              <a:rPr lang="en-US" sz="2000" dirty="0"/>
              <a:t>4</a:t>
            </a:r>
            <a:r>
              <a:rPr lang="ro-RO" sz="2000" dirty="0"/>
              <a:t>. </a:t>
            </a:r>
            <a:endParaRPr lang="en-US" sz="2000" dirty="0"/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3162345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202</a:t>
            </a:r>
            <a:r>
              <a:rPr lang="en-US" sz="3200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9</a:t>
            </a:r>
            <a:r>
              <a:rPr lang="ro-RO" altLang="ro-RO" sz="1750" b="1" dirty="0"/>
              <a:t> septembrie 202</a:t>
            </a:r>
            <a:r>
              <a:rPr lang="en-US" altLang="ro-RO" sz="1750" b="1" dirty="0"/>
              <a:t>4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25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octo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26 octombrie 2024 - duminică, 3 noiembrie 2024.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</a:t>
            </a:r>
            <a:r>
              <a:rPr lang="ro-RO" altLang="ro-RO" sz="1750" b="1" dirty="0"/>
              <a:t>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4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noie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</a:t>
            </a:r>
            <a:r>
              <a:rPr lang="ro-RO" altLang="ro-RO" sz="1750" b="1" dirty="0"/>
              <a:t>2</a:t>
            </a:r>
            <a:r>
              <a:rPr lang="en-US" altLang="ro-RO" sz="1750" b="1" dirty="0"/>
              <a:t>0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dece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21 decembrie 2024 – marți, 7 ianuarie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II</a:t>
            </a:r>
            <a:r>
              <a:rPr lang="ro-RO" altLang="ro-RO" sz="1750" b="1" dirty="0"/>
              <a:t>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miercuri</a:t>
            </a:r>
            <a:r>
              <a:rPr lang="en-US" altLang="ro-RO" sz="1750" b="1" dirty="0"/>
              <a:t>, 8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ianua</a:t>
            </a:r>
            <a:r>
              <a:rPr lang="ro-RO" altLang="ro-RO" sz="1750" b="1" dirty="0" err="1"/>
              <a:t>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21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februa</a:t>
            </a:r>
            <a:r>
              <a:rPr lang="ro-RO" altLang="ro-RO" sz="1750" b="1" dirty="0" err="1"/>
              <a:t>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22 februarie 2025 - duminică, 2 martie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IV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3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mart</a:t>
            </a:r>
            <a:r>
              <a:rPr lang="ro-RO" altLang="ro-RO" sz="1750" b="1" dirty="0"/>
              <a:t>ie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joi</a:t>
            </a:r>
            <a:r>
              <a:rPr lang="en-US" altLang="ro-RO" sz="1750" b="1" dirty="0"/>
              <a:t>, 17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april</a:t>
            </a:r>
            <a:r>
              <a:rPr lang="ro-RO" altLang="ro-RO" sz="1750" b="1" dirty="0"/>
              <a:t>ie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vineri, 18 aprilie 2025 – duminică, 27 mai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V</a:t>
            </a:r>
            <a:r>
              <a:rPr lang="ro-RO" altLang="ro-RO" sz="1750" dirty="0"/>
              <a:t> are </a:t>
            </a:r>
            <a:r>
              <a:rPr lang="en-US" altLang="ro-RO" sz="1750" dirty="0"/>
              <a:t>8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28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aprilie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20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iuni</a:t>
            </a:r>
            <a:r>
              <a:rPr lang="ro-RO" altLang="ro-RO" sz="1750" b="1" dirty="0"/>
              <a:t>e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21 iunie 2025 – duminică, 7 septembrie 2025.</a:t>
            </a:r>
          </a:p>
        </p:txBody>
      </p:sp>
    </p:spTree>
    <p:extLst>
      <p:ext uri="{BB962C8B-B14F-4D97-AF65-F5344CB8AC3E}">
        <p14:creationId xmlns:p14="http://schemas.microsoft.com/office/powerpoint/2010/main" val="1976272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202</a:t>
            </a:r>
            <a:r>
              <a:rPr lang="en-US" sz="3200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indent="357188" algn="just"/>
            <a:endParaRPr lang="en-US" altLang="ro-RO" sz="1800" b="1" dirty="0">
              <a:solidFill>
                <a:srgbClr val="FF0000"/>
              </a:solidFill>
            </a:endParaRPr>
          </a:p>
          <a:p>
            <a:pPr indent="357188" algn="just"/>
            <a:r>
              <a:rPr lang="ro-RO" altLang="ro-RO" sz="2400" b="1" dirty="0"/>
              <a:t>Programul </a:t>
            </a:r>
            <a:r>
              <a:rPr lang="ro-RO" altLang="ro-RO" sz="2400" b="1" dirty="0" err="1"/>
              <a:t>naţional</a:t>
            </a:r>
            <a:r>
              <a:rPr lang="ro-RO" altLang="ro-RO" sz="2400" b="1" dirty="0"/>
              <a:t> „ŞCOALA ALTFEL” </a:t>
            </a:r>
            <a:r>
              <a:rPr lang="en-US" sz="2400" b="1" dirty="0" err="1"/>
              <a:t>și</a:t>
            </a:r>
            <a:r>
              <a:rPr lang="en-US" sz="2400" b="1" dirty="0"/>
              <a:t> </a:t>
            </a:r>
            <a:r>
              <a:rPr lang="en-US" sz="2400" b="1" dirty="0" err="1"/>
              <a:t>programul</a:t>
            </a:r>
            <a:r>
              <a:rPr lang="en-US" sz="2400" b="1" dirty="0"/>
              <a:t> „SĂPTĂMÂNA VERDE” </a:t>
            </a:r>
            <a:r>
              <a:rPr lang="ro-RO" altLang="ro-RO" sz="2400" b="1" dirty="0"/>
              <a:t>se va </a:t>
            </a:r>
            <a:r>
              <a:rPr lang="ro-RO" altLang="ro-RO" sz="2400" b="1" dirty="0" err="1"/>
              <a:t>desfăşura</a:t>
            </a:r>
            <a:r>
              <a:rPr lang="ro-RO" altLang="ro-RO" sz="2400" b="1" dirty="0"/>
              <a:t> în perioada </a:t>
            </a:r>
            <a:r>
              <a:rPr lang="en-US" altLang="ro-RO" sz="2400" b="1" dirty="0"/>
              <a:t>9 </a:t>
            </a:r>
            <a:r>
              <a:rPr lang="en-US" altLang="ro-RO" sz="2400" b="1" dirty="0" err="1"/>
              <a:t>septembrie</a:t>
            </a:r>
            <a:r>
              <a:rPr lang="en-US" altLang="ro-RO" sz="2400" b="1" dirty="0"/>
              <a:t> 2024</a:t>
            </a:r>
            <a:r>
              <a:rPr lang="ro-RO" altLang="ro-RO" sz="2400" b="1" dirty="0"/>
              <a:t> - </a:t>
            </a:r>
            <a:r>
              <a:rPr lang="en-US" altLang="ro-RO" sz="2400" b="1" dirty="0"/>
              <a:t>30</a:t>
            </a:r>
            <a:r>
              <a:rPr lang="ro-RO" altLang="ro-RO" sz="2400" b="1" dirty="0"/>
              <a:t> </a:t>
            </a:r>
            <a:r>
              <a:rPr lang="en-US" altLang="ro-RO" sz="2400" b="1" dirty="0" err="1"/>
              <a:t>mai</a:t>
            </a:r>
            <a:r>
              <a:rPr lang="ro-RO" altLang="ro-RO" sz="2400" b="1" dirty="0"/>
              <a:t> 202</a:t>
            </a:r>
            <a:r>
              <a:rPr lang="en-US" altLang="ro-RO" sz="2400" b="1" dirty="0"/>
              <a:t>5, </a:t>
            </a:r>
            <a:r>
              <a:rPr lang="en-US" sz="2400" b="1" dirty="0" err="1"/>
              <a:t>în</a:t>
            </a:r>
            <a:r>
              <a:rPr lang="en-US" sz="2400" b="1" dirty="0"/>
              <a:t> intervale de </a:t>
            </a:r>
            <a:r>
              <a:rPr lang="en-US" sz="2400" b="1" dirty="0" err="1"/>
              <a:t>câte</a:t>
            </a:r>
            <a:r>
              <a:rPr lang="en-US" sz="2400" b="1" dirty="0"/>
              <a:t> 5 </a:t>
            </a:r>
            <a:r>
              <a:rPr lang="en-US" sz="2400" b="1" dirty="0" err="1"/>
              <a:t>zile</a:t>
            </a:r>
            <a:r>
              <a:rPr lang="en-US" sz="2400" b="1" dirty="0"/>
              <a:t> consecutive </a:t>
            </a:r>
            <a:r>
              <a:rPr lang="en-US" sz="2400" b="1" dirty="0" err="1"/>
              <a:t>lucrătoare</a:t>
            </a:r>
            <a:r>
              <a:rPr lang="en-US" sz="2400" b="1" dirty="0"/>
              <a:t>, a </a:t>
            </a:r>
            <a:r>
              <a:rPr lang="en-US" sz="2400" b="1" dirty="0" err="1"/>
              <a:t>căror</a:t>
            </a:r>
            <a:r>
              <a:rPr lang="en-US" sz="2400" b="1" dirty="0"/>
              <a:t> </a:t>
            </a:r>
            <a:r>
              <a:rPr lang="en-US" sz="2400" b="1" dirty="0" err="1"/>
              <a:t>planificare</a:t>
            </a:r>
            <a:r>
              <a:rPr lang="en-US" sz="2400" b="1" dirty="0"/>
              <a:t> se </a:t>
            </a:r>
            <a:r>
              <a:rPr lang="en-US" sz="2400" b="1" dirty="0" err="1"/>
              <a:t>află</a:t>
            </a:r>
            <a:r>
              <a:rPr lang="en-US" sz="2400" b="1" dirty="0"/>
              <a:t> la </a:t>
            </a:r>
            <a:r>
              <a:rPr lang="en-US" sz="2400" b="1" dirty="0" err="1"/>
              <a:t>decizia</a:t>
            </a:r>
            <a:r>
              <a:rPr lang="en-US" sz="2400" b="1" dirty="0"/>
              <a:t> </a:t>
            </a:r>
            <a:r>
              <a:rPr lang="en-US" sz="2400" b="1" dirty="0" err="1"/>
              <a:t>unității</a:t>
            </a:r>
            <a:r>
              <a:rPr lang="en-US" sz="2400" b="1" dirty="0"/>
              <a:t> de </a:t>
            </a:r>
            <a:r>
              <a:rPr lang="en-US" sz="2400" b="1" dirty="0" err="1"/>
              <a:t>învățământ</a:t>
            </a:r>
            <a:r>
              <a:rPr lang="en-US" sz="2400" b="1" dirty="0"/>
              <a:t>. </a:t>
            </a:r>
          </a:p>
          <a:p>
            <a:pPr indent="357188" algn="just"/>
            <a:r>
              <a:rPr lang="en-US" sz="2400" b="1" dirty="0" err="1"/>
              <a:t>Derularea</a:t>
            </a:r>
            <a:r>
              <a:rPr lang="en-US" sz="2400" b="1" dirty="0"/>
              <a:t> </a:t>
            </a:r>
            <a:r>
              <a:rPr lang="en-US" sz="2400" b="1" dirty="0" err="1"/>
              <a:t>celor</a:t>
            </a:r>
            <a:r>
              <a:rPr lang="en-US" sz="2400" b="1" dirty="0"/>
              <a:t> </a:t>
            </a:r>
            <a:r>
              <a:rPr lang="en-US" sz="2400" b="1" dirty="0" err="1"/>
              <a:t>două</a:t>
            </a:r>
            <a:r>
              <a:rPr lang="en-US" sz="2400" b="1" dirty="0"/>
              <a:t> </a:t>
            </a:r>
            <a:r>
              <a:rPr lang="en-US" sz="2400" b="1" dirty="0" err="1"/>
              <a:t>programe</a:t>
            </a:r>
            <a:r>
              <a:rPr lang="en-US" sz="2400" b="1" dirty="0"/>
              <a:t> nu se </a:t>
            </a:r>
            <a:r>
              <a:rPr lang="en-US" sz="2400" b="1" dirty="0" err="1"/>
              <a:t>planifică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același</a:t>
            </a:r>
            <a:r>
              <a:rPr lang="en-US" sz="2400" b="1" dirty="0"/>
              <a:t> interval de </a:t>
            </a:r>
            <a:r>
              <a:rPr lang="en-US" sz="2400" b="1" dirty="0" err="1"/>
              <a:t>cursuri</a:t>
            </a:r>
            <a:r>
              <a:rPr lang="en-US" sz="2400" b="1" dirty="0"/>
              <a:t> (</a:t>
            </a:r>
            <a:r>
              <a:rPr lang="en-US" sz="2400" b="1" dirty="0" err="1"/>
              <a:t>modul</a:t>
            </a:r>
            <a:r>
              <a:rPr lang="en-US" sz="2400" b="1" dirty="0"/>
              <a:t> de </a:t>
            </a:r>
            <a:r>
              <a:rPr lang="en-US" sz="2400" b="1" dirty="0" err="1"/>
              <a:t>învățare</a:t>
            </a:r>
            <a:r>
              <a:rPr lang="en-US" sz="2400" b="1" dirty="0"/>
              <a:t>)</a:t>
            </a:r>
            <a:r>
              <a:rPr lang="ro-RO" altLang="ro-RO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7262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BE578B-8092-9BB7-069B-B69387AB37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548680"/>
            <a:ext cx="8856984" cy="6231591"/>
          </a:xfrm>
        </p:spPr>
      </p:pic>
    </p:spTree>
    <p:extLst>
      <p:ext uri="{BB962C8B-B14F-4D97-AF65-F5344CB8AC3E}">
        <p14:creationId xmlns:p14="http://schemas.microsoft.com/office/powerpoint/2010/main" val="2289430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B5B5D05-7D49-38A7-CBEA-90B348336467}"/>
              </a:ext>
            </a:extLst>
          </p:cNvPr>
          <p:cNvSpPr txBox="1">
            <a:spLocks/>
          </p:cNvSpPr>
          <p:nvPr/>
        </p:nvSpPr>
        <p:spPr>
          <a:xfrm>
            <a:off x="539552" y="2348880"/>
            <a:ext cx="8244916" cy="10998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3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62" y="1628800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161618" y="3212976"/>
            <a:ext cx="8795320" cy="176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6479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evaluării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absolvenții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clasei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VIII-a,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D1ACA9-28D5-F989-3AF3-541883AEF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34" y="4509120"/>
            <a:ext cx="7142976" cy="224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PROGRAMUL ACTIVITĂȚII</a:t>
            </a:r>
            <a:endParaRPr lang="ro-RO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33231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Pentru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mai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multe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detalii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informații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accesați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www.matearad.ro</a:t>
            </a:r>
            <a:endParaRPr lang="en-US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Pentru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completarea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bazei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date a 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profesorilor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se 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accesează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link-</a:t>
            </a:r>
            <a:r>
              <a:rPr lang="en-US" sz="30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ul</a:t>
            </a:r>
            <a:r>
              <a:rPr lang="en-US" sz="30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n-US" b="0" i="0" u="sng" dirty="0">
                <a:solidFill>
                  <a:srgbClr val="D46400"/>
                </a:solidFill>
                <a:effectLst/>
                <a:latin typeface="Lucida Grande"/>
                <a:hlinkClick r:id="rId3"/>
              </a:rPr>
              <a:t>https://meet.google.com/msq-iubo-bry?hs=224</a:t>
            </a:r>
            <a:endParaRPr lang="en-US" b="0" i="0" u="sng" dirty="0">
              <a:solidFill>
                <a:srgbClr val="D46400"/>
              </a:solidFill>
              <a:effectLst/>
              <a:latin typeface="Lucida Grande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Termen: 30 </a:t>
            </a:r>
            <a:r>
              <a:rPr lang="en-US" dirty="0" err="1">
                <a:solidFill>
                  <a:srgbClr val="00B0F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septembrie</a:t>
            </a:r>
            <a:r>
              <a:rPr lang="en-US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2024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altLang="en-US" sz="3600" dirty="0"/>
          </a:p>
          <a:p>
            <a:pPr marL="0" indent="0" algn="just">
              <a:buNone/>
            </a:pPr>
            <a:endParaRPr lang="ro-RO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7008763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0" y="630985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21971" y="2546546"/>
            <a:ext cx="8795320" cy="176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6479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evaluării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absolvenții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clasei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VIII-a,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E76C25-01A7-7247-E184-E10500404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" y="4509120"/>
            <a:ext cx="9144000" cy="171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7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024" y="744780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161618" y="3212976"/>
            <a:ext cx="8795320" cy="2094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4730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2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o-RO" alt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aprobarea programelor pentru susţinerea Evaluării Naţionale pentru absolvenţii clasei a VIII-a, în anul şcolar 2022 – 2023</a:t>
            </a:r>
            <a:endParaRPr lang="en-US" alt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 6480/30.08.202</a:t>
            </a:r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4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admiterii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liceal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solidFill>
                  <a:srgbClr val="FFFF00"/>
                </a:solidFill>
                <a:cs typeface="Times New Roman" panose="02020603050405020304" pitchFamily="18" charset="0"/>
              </a:rPr>
              <a:t>2025-2026</a:t>
            </a:r>
            <a:endParaRPr lang="en-US" alt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5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76" y="692696"/>
            <a:ext cx="8675848" cy="12241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graficul examenelor de certificare a calificărilor profesionale,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200044" y="2225764"/>
            <a:ext cx="846094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alt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examenului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bacalaureat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20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6177/22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altLang="ro-RO" dirty="0">
                <a:solidFill>
                  <a:srgbClr val="FFFF00"/>
                </a:solidFill>
                <a:cs typeface="Times New Roman" panose="02020603050405020304" pitchFamily="18" charset="0"/>
              </a:rPr>
              <a:t> a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examenului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bacalaureat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școlile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secțiile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predare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limba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maghiară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6477/30.08.202</a:t>
            </a:r>
            <a:r>
              <a:rPr lang="fr-FR" b="1" dirty="0">
                <a:solidFill>
                  <a:srgbClr val="FFFF00"/>
                </a:solidFill>
                <a:cs typeface="Times New Roman" panose="02020603050405020304" pitchFamily="18" charset="0"/>
              </a:rPr>
              <a:t>4</a:t>
            </a:r>
            <a:r>
              <a:rPr lang="fr-FR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aprobarea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graficului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desfăşurare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examenelor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certificare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calificării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profesionale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absolvenţilor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învăţământul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tehnic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07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A0E0EE-7AFA-850D-3C4E-86CCB8E8A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88"/>
          <a:stretch/>
        </p:blipFill>
        <p:spPr>
          <a:xfrm>
            <a:off x="4606443" y="2901599"/>
            <a:ext cx="4176464" cy="114804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7DAB46D-A2C8-ED1C-F938-5D457AD5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836712"/>
            <a:ext cx="7942740" cy="11480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b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33B896-E04E-6629-9E3D-FE5786376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68" y="2345120"/>
            <a:ext cx="4176464" cy="14356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2CA825-03BD-2214-BDEC-F58422B72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" y="4141086"/>
            <a:ext cx="4441500" cy="25088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E8DF11-9F77-77C4-00DA-176E21FAD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059" y="4548995"/>
            <a:ext cx="4537557" cy="169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DAB46D-A2C8-ED1C-F938-5D457AD5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836712"/>
            <a:ext cx="7942740" cy="11480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în anul școlar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b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3B165-9A62-C91E-7A3D-717975D13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290"/>
            <a:ext cx="9144000" cy="209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6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992" y="2492896"/>
            <a:ext cx="8638016" cy="4248472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pentru absolvenții clasei a VIII-a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(ENVIII)</a:t>
            </a:r>
            <a:endParaRPr lang="ro-R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bacalaureat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mate-info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șt-nat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tehnologic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învăţământ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Concursul național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ocupare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posturilor didactice/ catedrelor 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vacante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rezervate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învățământul preuniversitar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5A43ECE-0D16-451A-97AB-FB16E195DB7D}"/>
              </a:ext>
            </a:extLst>
          </p:cNvPr>
          <p:cNvSpPr txBox="1">
            <a:spLocks/>
          </p:cNvSpPr>
          <p:nvPr/>
        </p:nvSpPr>
        <p:spPr>
          <a:xfrm>
            <a:off x="1187623" y="457198"/>
            <a:ext cx="7945017" cy="9555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</a:t>
            </a:r>
            <a:endParaRPr lang="en-US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7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02423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6595/04.09.2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privind aprobarea Metodologiei de organizare şi desfăşurare a Evaluărilor Naţionale la finalul claselor a II-a, a IV-a şi a VI-a</a:t>
            </a:r>
            <a:r>
              <a:rPr lang="en-U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2024-2025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b="1" dirty="0" err="1">
                <a:solidFill>
                  <a:srgbClr val="FFFF00"/>
                </a:solidFill>
                <a:cs typeface="Times New Roman" panose="02020603050405020304" pitchFamily="18" charset="0"/>
              </a:rPr>
              <a:t>Metodologia</a:t>
            </a:r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 – </a:t>
            </a:r>
            <a:r>
              <a:rPr lang="en-US" dirty="0" err="1">
                <a:solidFill>
                  <a:srgbClr val="FFFF00"/>
                </a:solidFill>
                <a:cs typeface="Times New Roman" panose="02020603050405020304" pitchFamily="18" charset="0"/>
              </a:rPr>
              <a:t>Anexa</a:t>
            </a:r>
            <a:r>
              <a:rPr lang="en-US" dirty="0">
                <a:solidFill>
                  <a:srgbClr val="FFFF00"/>
                </a:solidFill>
                <a:cs typeface="Times New Roman" panose="02020603050405020304" pitchFamily="18" charset="0"/>
              </a:rPr>
              <a:t> 1</a:t>
            </a:r>
            <a:endParaRPr lang="ro-RO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Calendar –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Anexa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4FA1B5-DCA2-9F9A-B982-A9D822D91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22" y="1606976"/>
            <a:ext cx="6909246" cy="527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0F8A69-B40A-51FB-F33C-45E9ED9DF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626" y="1947656"/>
            <a:ext cx="6782747" cy="2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46" y="3418984"/>
            <a:ext cx="8545908" cy="3240360"/>
          </a:xfrm>
        </p:spPr>
        <p:txBody>
          <a:bodyPr rtlCol="0"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evaluă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rii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</a:t>
            </a:r>
            <a:r>
              <a:rPr lang="ro-R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 modificări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</a:t>
            </a:r>
            <a:r>
              <a:rPr lang="ro-R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ță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trecut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</a:t>
            </a:r>
            <a:r>
              <a:rPr lang="ro-RO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</a:t>
            </a:r>
            <a:r>
              <a:rPr lang="ro-R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 modificări</a:t>
            </a:r>
          </a:p>
          <a:p>
            <a:pPr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Postare model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01.11.202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 de antrenament –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folosite ca suport de recapitulare     </a:t>
            </a:r>
          </a:p>
          <a:p>
            <a:pPr marL="0" indent="0">
              <a:buNone/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https://rocnee.eu/index.php/examene/teste-antrenament-arhiva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8D12FDC-613E-4CF8-ABC4-690B804FA848}"/>
              </a:ext>
            </a:extLst>
          </p:cNvPr>
          <p:cNvSpPr txBox="1">
            <a:spLocks/>
          </p:cNvSpPr>
          <p:nvPr/>
        </p:nvSpPr>
        <p:spPr>
          <a:xfrm>
            <a:off x="539552" y="620688"/>
            <a:ext cx="8064896" cy="13407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pentru absolvenții clasei a VIII-a</a:t>
            </a:r>
            <a:r>
              <a:rPr lang="en-GB" sz="27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(ENVIII)</a:t>
            </a:r>
            <a:endParaRPr lang="ro-RO" sz="27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524DC-27A5-4CA3-B1DD-2AB7871A2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8E1F9-7A79-40DD-A03E-96B81CC7B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990656" cy="4548336"/>
          </a:xfrm>
        </p:spPr>
        <p:txBody>
          <a:bodyPr/>
          <a:lstStyle/>
          <a:p>
            <a:pPr algn="just"/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 anul școlar 202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cadrul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au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funcționat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8 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cercuri pedagogice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căror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activitate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s-a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desfășurat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atât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sistem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față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în-față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cât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online.</a:t>
            </a:r>
          </a:p>
          <a:p>
            <a:pPr algn="just"/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Activitățile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desfășurate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cadrul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acestor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cercuri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pedagogice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se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vor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desfășura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 parteneriat cu Casa Corpului Didactic „Alexandru Gavra” Arad, respectând formatul cursurilor/ activităților de formare prezentate în oferta CCD Arad.</a:t>
            </a:r>
            <a:endParaRPr lang="en-US" sz="28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40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3465005"/>
            <a:ext cx="8712968" cy="3240360"/>
          </a:xfrm>
        </p:spPr>
        <p:txBody>
          <a:bodyPr rtlCol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față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trecut</a:t>
            </a: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Postare model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01.11.202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 de antrenament –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folosite ca suport de recapitulare                   	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https://rocnee.eu/index.php/examene/teste-antrenament-arhiva</a:t>
            </a:r>
            <a:endParaRPr lang="ro-RO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BB546D-3B55-4452-BF2D-60E5F2C8A60E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96944" cy="15841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de bacalaureat 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o-RO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GB" sz="2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(BAC 2025)</a:t>
            </a:r>
            <a:endParaRPr lang="ro-RO" sz="2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780928"/>
            <a:ext cx="8496944" cy="2160240"/>
          </a:xfrm>
        </p:spPr>
        <p:txBody>
          <a:bodyPr rtlCol="0"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pentru susținerea examenului  național pentru definitivare în învățământul preuniversitar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https://www.edu.ro/definitivat_2022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D1B5BB-4300-4162-B247-4C351F5E7427}"/>
              </a:ext>
            </a:extLst>
          </p:cNvPr>
          <p:cNvSpPr txBox="1">
            <a:spLocks/>
          </p:cNvSpPr>
          <p:nvPr/>
        </p:nvSpPr>
        <p:spPr>
          <a:xfrm>
            <a:off x="0" y="692696"/>
            <a:ext cx="8640960" cy="14107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învățământ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(DEF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472839"/>
      </p:ext>
    </p:extLst>
  </p:cSld>
  <p:clrMapOvr>
    <a:masterClrMapping/>
  </p:clrMapOvr>
  <p:transition spd="slow">
    <p:split orient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A6BC4D5-4897-2CBD-3D0F-FCEE2F2B0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344" y="2132856"/>
            <a:ext cx="8411111" cy="4539330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8D1B5BB-4300-4162-B247-4C351F5E7427}"/>
              </a:ext>
            </a:extLst>
          </p:cNvPr>
          <p:cNvSpPr txBox="1">
            <a:spLocks/>
          </p:cNvSpPr>
          <p:nvPr/>
        </p:nvSpPr>
        <p:spPr>
          <a:xfrm>
            <a:off x="251520" y="548680"/>
            <a:ext cx="8640960" cy="14107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învățământ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(DEF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3356"/>
      </p:ext>
    </p:extLst>
  </p:cSld>
  <p:clrMapOvr>
    <a:masterClrMapping/>
  </p:clrMapOvr>
  <p:transition spd="slow">
    <p:split orient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68250" y="2996952"/>
            <a:ext cx="8607499" cy="2304256"/>
          </a:xfrm>
        </p:spPr>
        <p:txBody>
          <a:bodyPr rtlCol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marL="400050" lvl="1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o-R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OMEC 5975/09.11.2020 Programa pentru susținerea concursului național pentru ocuparea posturilor didactice/catedrelor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  preuniversitar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http://titularizare.edu.ro/2022/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4BC47E-9A18-40D5-BC3A-E06AB65FE94C}"/>
              </a:ext>
            </a:extLst>
          </p:cNvPr>
          <p:cNvSpPr txBox="1">
            <a:spLocks/>
          </p:cNvSpPr>
          <p:nvPr/>
        </p:nvSpPr>
        <p:spPr>
          <a:xfrm>
            <a:off x="-108520" y="476672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Concursul național 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ocupare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posturilor didactice/catedrelor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vacante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rezervate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 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(TIT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20840"/>
      </p:ext>
    </p:extLst>
  </p:cSld>
  <p:clrMapOvr>
    <a:masterClrMapping/>
  </p:clrMapOvr>
  <p:transition spd="slow">
    <p:split orient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>
            <a:normAutofit lnSpcReduction="10000"/>
          </a:bodyPr>
          <a:lstStyle/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rgbClr val="FFFF00"/>
                </a:solidFill>
              </a:rPr>
              <a:t>Olimpiada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Națională</a:t>
            </a:r>
            <a:r>
              <a:rPr lang="en-US" sz="2800" dirty="0">
                <a:solidFill>
                  <a:srgbClr val="FFFF00"/>
                </a:solidFill>
              </a:rPr>
              <a:t> de </a:t>
            </a:r>
            <a:r>
              <a:rPr lang="en-US" sz="2800" dirty="0" err="1">
                <a:solidFill>
                  <a:srgbClr val="FFFF00"/>
                </a:solidFill>
              </a:rPr>
              <a:t>Matematică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ro-RO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 clasele V-XII</a:t>
            </a:r>
            <a:endParaRPr lang="en-US" sz="2800" dirty="0">
              <a:solidFill>
                <a:srgbClr val="FFFF00"/>
              </a:solidFill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rgbClr val="FFFF00"/>
                </a:solidFill>
              </a:rPr>
              <a:t>Olimpiada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ro-RO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Națională de Matematică pentru școlile/secțiile cu predare în limba maghiară - clasele V-XII</a:t>
            </a:r>
            <a:endParaRPr lang="en-US" sz="28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o-RO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Concursul Național de Matematică Aplicată „Adolf </a:t>
            </a:r>
            <a:r>
              <a:rPr lang="ro-RO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Haimovici</a:t>
            </a:r>
            <a:r>
              <a:rPr lang="ro-RO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”</a:t>
            </a:r>
            <a:endParaRPr lang="en-US" sz="2800" dirty="0">
              <a:solidFill>
                <a:srgbClr val="FFFF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o-RO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Concursul Național de Matematică-Olimpiada Satelor din România, clasele V-VIII</a:t>
            </a:r>
            <a:endParaRPr lang="en-US" sz="28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Concursul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Regional de </a:t>
            </a: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Matematică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”Ioan Aron” – </a:t>
            </a: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clasele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III-VIII</a:t>
            </a:r>
          </a:p>
        </p:txBody>
      </p:sp>
    </p:spTree>
    <p:extLst>
      <p:ext uri="{BB962C8B-B14F-4D97-AF65-F5344CB8AC3E}">
        <p14:creationId xmlns:p14="http://schemas.microsoft.com/office/powerpoint/2010/main" val="31504349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FFFF00"/>
                </a:solidFill>
              </a:rPr>
              <a:t>6. </a:t>
            </a:r>
            <a:r>
              <a:rPr lang="en-US" sz="2800" dirty="0" err="1">
                <a:solidFill>
                  <a:srgbClr val="FFFF00"/>
                </a:solidFill>
              </a:rPr>
              <a:t>Concursul</a:t>
            </a:r>
            <a:r>
              <a:rPr lang="en-US" sz="2800" dirty="0">
                <a:solidFill>
                  <a:srgbClr val="FFFF00"/>
                </a:solidFill>
              </a:rPr>
              <a:t> de </a:t>
            </a:r>
            <a:r>
              <a:rPr lang="en-US" sz="2800" dirty="0" err="1">
                <a:solidFill>
                  <a:srgbClr val="FFFF00"/>
                </a:solidFill>
              </a:rPr>
              <a:t>matematică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și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informatică</a:t>
            </a:r>
            <a:r>
              <a:rPr lang="en-US" sz="2800" dirty="0">
                <a:solidFill>
                  <a:srgbClr val="FFFF00"/>
                </a:solidFill>
              </a:rPr>
              <a:t> ”Caius </a:t>
            </a:r>
            <a:r>
              <a:rPr lang="en-US" sz="2800" dirty="0" err="1">
                <a:solidFill>
                  <a:srgbClr val="FFFF00"/>
                </a:solidFill>
              </a:rPr>
              <a:t>Iacob</a:t>
            </a:r>
            <a:r>
              <a:rPr lang="en-US" sz="2800" dirty="0">
                <a:solidFill>
                  <a:srgbClr val="FFFF00"/>
                </a:solidFill>
              </a:rPr>
              <a:t>”</a:t>
            </a:r>
            <a:r>
              <a:rPr lang="ro-RO" sz="2800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 - </a:t>
            </a:r>
            <a:r>
              <a:rPr lang="en-US" sz="2800" dirty="0" err="1">
                <a:solidFill>
                  <a:srgbClr val="FFFF00"/>
                </a:solidFill>
              </a:rPr>
              <a:t>clasele</a:t>
            </a:r>
            <a:r>
              <a:rPr lang="en-US" sz="2800" dirty="0">
                <a:solidFill>
                  <a:srgbClr val="FFFF00"/>
                </a:solidFill>
              </a:rPr>
              <a:t> IX-XII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FFFF00"/>
                </a:solidFill>
              </a:rPr>
              <a:t>7. </a:t>
            </a:r>
            <a:r>
              <a:rPr lang="en-US" sz="2800" dirty="0" err="1">
                <a:solidFill>
                  <a:srgbClr val="FFFF00"/>
                </a:solidFill>
              </a:rPr>
              <a:t>Concursul</a:t>
            </a:r>
            <a:r>
              <a:rPr lang="en-US" sz="2800" dirty="0">
                <a:solidFill>
                  <a:srgbClr val="FFFF00"/>
                </a:solidFill>
              </a:rPr>
              <a:t> ”</a:t>
            </a:r>
            <a:r>
              <a:rPr lang="en-US" sz="2800" dirty="0" err="1">
                <a:solidFill>
                  <a:srgbClr val="FFFF00"/>
                </a:solidFill>
              </a:rPr>
              <a:t>CampioMate</a:t>
            </a:r>
            <a:r>
              <a:rPr lang="en-US" sz="2800" dirty="0">
                <a:solidFill>
                  <a:srgbClr val="FFFF00"/>
                </a:solidFill>
              </a:rPr>
              <a:t>”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FFFF00"/>
                </a:solidFill>
              </a:rPr>
              <a:t>8. </a:t>
            </a:r>
            <a:r>
              <a:rPr lang="en-US" sz="2800" dirty="0" err="1">
                <a:solidFill>
                  <a:srgbClr val="FFFF00"/>
                </a:solidFill>
              </a:rPr>
              <a:t>Olimpiada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Națională</a:t>
            </a:r>
            <a:r>
              <a:rPr lang="en-US" sz="2800" dirty="0">
                <a:solidFill>
                  <a:srgbClr val="FFFF00"/>
                </a:solidFill>
              </a:rPr>
              <a:t> de </a:t>
            </a:r>
            <a:r>
              <a:rPr lang="en-US" sz="2800" dirty="0" err="1">
                <a:solidFill>
                  <a:srgbClr val="FFFF00"/>
                </a:solidFill>
              </a:rPr>
              <a:t>Astronomie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și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Astrofizică</a:t>
            </a:r>
            <a:endParaRPr lang="en-US" sz="2800" dirty="0">
              <a:solidFill>
                <a:srgbClr val="FFFF00"/>
              </a:solidFill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FFFF00"/>
                </a:solidFill>
              </a:rPr>
              <a:t>9. </a:t>
            </a:r>
            <a:r>
              <a:rPr lang="en-US" sz="2800" dirty="0" err="1">
                <a:solidFill>
                  <a:srgbClr val="FFFF00"/>
                </a:solidFill>
              </a:rPr>
              <a:t>Olimpiada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Națională</a:t>
            </a:r>
            <a:r>
              <a:rPr lang="en-US" sz="2800" dirty="0">
                <a:solidFill>
                  <a:srgbClr val="FFFF00"/>
                </a:solidFill>
              </a:rPr>
              <a:t> de </a:t>
            </a:r>
            <a:r>
              <a:rPr lang="en-US" sz="2800" dirty="0" err="1">
                <a:solidFill>
                  <a:srgbClr val="FFFF00"/>
                </a:solidFill>
              </a:rPr>
              <a:t>Cercetare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Științică</a:t>
            </a:r>
            <a:endParaRPr lang="en-US" sz="2800" dirty="0">
              <a:solidFill>
                <a:srgbClr val="FFFF00"/>
              </a:solidFill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FFFF00"/>
                </a:solidFill>
              </a:rPr>
              <a:t>10. </a:t>
            </a:r>
            <a:r>
              <a:rPr lang="en-US" sz="2800" dirty="0" err="1">
                <a:solidFill>
                  <a:srgbClr val="FFFF00"/>
                </a:solidFill>
              </a:rPr>
              <a:t>Olimpiada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err="1">
                <a:solidFill>
                  <a:srgbClr val="FFFF00"/>
                </a:solidFill>
              </a:rPr>
              <a:t>Națională</a:t>
            </a:r>
            <a:r>
              <a:rPr lang="en-US" sz="2800" dirty="0">
                <a:solidFill>
                  <a:srgbClr val="FFFF00"/>
                </a:solidFill>
              </a:rPr>
              <a:t> de </a:t>
            </a:r>
            <a:r>
              <a:rPr lang="en-US" sz="2800" dirty="0" err="1">
                <a:solidFill>
                  <a:srgbClr val="FFFF00"/>
                </a:solidFill>
              </a:rPr>
              <a:t>Statistică</a:t>
            </a:r>
            <a:endParaRPr lang="ro-RO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817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Direcții viitoare de acțiune la nivelul disciplinei</a:t>
            </a:r>
            <a:r>
              <a:rPr lang="it-IT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2132856"/>
            <a:ext cx="8064896" cy="4464496"/>
          </a:xfrm>
        </p:spPr>
        <p:txBody>
          <a:bodyPr/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Asigurarea calității procesului instructiv-educativ, centrat pe elev și orientat spre formarea competențelor cognitive, acționale, funcționale, pragmatice; modernizarea strategiilor educaționale, a metodelor de instruire și a resurselor didactice. </a:t>
            </a:r>
            <a:endParaRPr lang="en-US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Sporirea performanțelor profesionale ale personalului didactic, prin informare și formarea continuă, în scopul valorificării și stimulării creativității profesionale, prin asigurarea unor servicii de consultanță/de consiliere specializată, prin monitorizare, evaluare și furnizare a feedbackului, în domeniile: curriculum, didactica disciplinei, managementul colectivului de elevi etc. </a:t>
            </a:r>
            <a:endParaRPr lang="en-US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1749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Direcții viitoare de acțiune la nivelul disciplinei</a:t>
            </a:r>
            <a:r>
              <a:rPr lang="it-IT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2348880"/>
            <a:ext cx="8064896" cy="4077072"/>
          </a:xfrm>
        </p:spPr>
        <p:txBody>
          <a:bodyPr/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Optimizarea managementului informației, prin realizarea unei baze de date care să asigure accesul profesorilor de matematică la resurse bibliografice și resurse media. </a:t>
            </a:r>
            <a:endParaRPr lang="en-US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Abilitarea profesorilor evaluatori pentru examenele naționale. </a:t>
            </a:r>
            <a:endParaRPr lang="en-US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Facilitarea accesului elevilor la resursele educaționale deschise, în vederea pregătirii examenelor naționale.</a:t>
            </a:r>
            <a:endParaRPr lang="en-US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927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668" y="1783947"/>
            <a:ext cx="8062664" cy="4824536"/>
          </a:xfrm>
        </p:spPr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– document proiectiv</a:t>
            </a:r>
            <a:endParaRPr lang="en-U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57188" algn="just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reprezintă un document proiectiv, necesar realizării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activităţilor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didactice care permite asocierea, într-un mod personalizat, a elementelor programei (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competenţe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specifice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conţinuturi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în cadrul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Acestora le sunt alocate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timp (număr de ore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săptămâni) considerate ca optime de către cadrul didactic, pe parcursul unui an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618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2132856"/>
            <a:ext cx="7992888" cy="4464496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Elaborarea planificării calendaristice</a:t>
            </a:r>
          </a:p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 elaborarea planificării calendaristice programa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şcolară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reprezintă documentul de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referinţă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După lectura atentă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integrală a programei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şcolare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elaborarea planificării calendaristice presupune parcurgerea următoarelor etape: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asocierea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competenţelor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specifice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conţinuturilor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prezentate în programa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şcolară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succesiunii parcurgerii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bugetului de timp necesar pentru fiecare unitate de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BF108-B6C4-496F-8382-3AC1209C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7DB81-49E9-45C5-BD92-1EC2E8FBC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476328"/>
          </a:xfrm>
        </p:spPr>
        <p:txBody>
          <a:bodyPr/>
          <a:lstStyle/>
          <a:p>
            <a:pPr indent="228600" algn="just"/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nivelul județului Arad, în anul școlar 2023-2024,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au fost 2</a:t>
            </a:r>
            <a:r>
              <a:rPr lang="en-US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posturi </a:t>
            </a:r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profesori de matematică– TC și 16 posturi profesori de matematică - CDȘ. 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Catedrele </a:t>
            </a:r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au fost ocupate astfel : 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endParaRPr lang="en-US" sz="28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suplinitori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calificați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fr-FR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suplinitori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necalificați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fr-FR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ersonal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asociat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4</a:t>
            </a:r>
          </a:p>
          <a:p>
            <a:pPr algn="just">
              <a:buFontTx/>
              <a:buChar char="-"/>
            </a:pPr>
            <a:r>
              <a:rPr lang="fr-FR" sz="28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pensionari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5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1086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2276872"/>
            <a:ext cx="7992888" cy="4320480"/>
          </a:xfrm>
        </p:spPr>
        <p:txBody>
          <a:bodyPr/>
          <a:lstStyle/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anuală </a:t>
            </a:r>
            <a:r>
              <a:rPr lang="ro-RO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se realizează pe baza manualelor </a:t>
            </a:r>
            <a:r>
              <a:rPr lang="ro-RO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şcolare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acestea fiind materiale curriculare adresate elevilor.</a:t>
            </a:r>
            <a:endParaRPr 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contează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ordinea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parcurgere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materiei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(algebra/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geometrie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analiză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doar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aeasta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decurgă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logic din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lecțiile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anterioare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 anului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aprobă anual, prin ordin al ministrului </a:t>
            </a:r>
            <a:r>
              <a:rPr lang="ro-RO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educaţiei</a:t>
            </a:r>
            <a:r>
              <a:rPr lang="ro-RO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8524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marL="1588" indent="803275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anuală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poate realiza formal, după următorul model:</a:t>
            </a: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1DF144-161B-45B0-B517-CDBB9F0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03957"/>
              </p:ext>
            </p:extLst>
          </p:nvPr>
        </p:nvGraphicFramePr>
        <p:xfrm>
          <a:off x="397768" y="2492897"/>
          <a:ext cx="8348466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411">
                  <a:extLst>
                    <a:ext uri="{9D8B030D-6E8A-4147-A177-3AD203B41FA5}">
                      <a16:colId xmlns:a16="http://schemas.microsoft.com/office/drawing/2014/main" val="4097992093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1510288295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3924119728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2076392906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629410735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3717603451"/>
                    </a:ext>
                  </a:extLst>
                </a:gridCol>
              </a:tblGrid>
              <a:tr h="7579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Unitatea de învățare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Competențe specifice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Conținuturi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ore alocate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Săptămâna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Observații/ 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</a:t>
                      </a:r>
                      <a:r>
                        <a:rPr lang="ro-RO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</a:t>
                      </a:r>
                      <a:endParaRPr lang="ro-RO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603630"/>
                  </a:ext>
                </a:extLst>
              </a:tr>
              <a:tr h="25544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titluri/teme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numărul </a:t>
                      </a:r>
                      <a:r>
                        <a:rPr lang="ro-RO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criterial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 CS din programa școlară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din conținuturile programei școlare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stabilite de către cadrul didactic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săptămâna sau săptămânile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menționează, de exemplu, semestrul și modificări în urma realizării activității didactice la clasă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48645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85537D5-2A0B-4917-9EBF-D97F4163E0D6}"/>
              </a:ext>
            </a:extLst>
          </p:cNvPr>
          <p:cNvSpPr txBox="1"/>
          <p:nvPr/>
        </p:nvSpPr>
        <p:spPr>
          <a:xfrm>
            <a:off x="683568" y="6045016"/>
            <a:ext cx="7848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o-RO" altLang="ro-RO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o-RO" altLang="ro-RO" sz="1400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notaţia</a:t>
            </a:r>
            <a:r>
              <a:rPr lang="ro-RO" altLang="ro-RO" sz="1400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se poate realiza prin precizarea explicită a săptămânii/săptămânilor, spre exemplu 13-17.09, sau se poate nota sub forma generică S1, pentru săptămâna 1 sau perioada S1-S3 pentru săptămânile 1-3</a:t>
            </a:r>
          </a:p>
        </p:txBody>
      </p:sp>
    </p:spTree>
    <p:extLst>
      <p:ext uri="{BB962C8B-B14F-4D97-AF65-F5344CB8AC3E}">
        <p14:creationId xmlns:p14="http://schemas.microsoft.com/office/powerpoint/2010/main" val="23787372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272200"/>
          </a:xfrm>
        </p:spPr>
        <p:txBody>
          <a:bodyPr/>
          <a:lstStyle/>
          <a:p>
            <a:pPr marL="1588" indent="446088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Proiectul unei unități de învățare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poate realiza formal, după următorul model:</a:t>
            </a: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8CC51B-C426-410E-A34A-2F91F9A9E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135582"/>
              </p:ext>
            </p:extLst>
          </p:nvPr>
        </p:nvGraphicFramePr>
        <p:xfrm>
          <a:off x="689361" y="2722044"/>
          <a:ext cx="806489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979">
                  <a:extLst>
                    <a:ext uri="{9D8B030D-6E8A-4147-A177-3AD203B41FA5}">
                      <a16:colId xmlns:a16="http://schemas.microsoft.com/office/drawing/2014/main" val="3289909451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362243919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1904380528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221480181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12097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Conținuturi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Competențe specifice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Activități de învățare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Resurse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Evaluare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6778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detalieri de conținut care explicitează anumite parcursuri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numărul </a:t>
                      </a:r>
                      <a:r>
                        <a:rPr lang="ro-RO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criterial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 CS din programa școlară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vizate/ recomandate de programa școlară sau altele adecvate pentru realizarea CS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resursele de timp, de loc, material didactic, forme de organizare a clasei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metodele, instrumentele sau modalitățile de evaluare utilizate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031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3359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  <a:endParaRPr lang="ro-RO" alt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2060848"/>
            <a:ext cx="7772400" cy="4191000"/>
          </a:xfrm>
        </p:spPr>
        <p:txBody>
          <a:bodyPr>
            <a:normAutofit fontScale="925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dorește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punerea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accentului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proiectul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unității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nu pe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proiectul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didactic/de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lecție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Orice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activitate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vizează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o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competență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care o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urmărim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Orice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al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unei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unități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începe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o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inițială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itemi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alegere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multiplă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conține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noțiunile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ancoră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folosesc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unitatea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respectivă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încheie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o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sumativă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este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preferat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ca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această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conțină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elemente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grafice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Feed-back-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ul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urma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evaluării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trebuie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vină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imediat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limităm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doar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predarea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programei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nu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predăm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mult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decât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este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cazul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25% din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numărul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ore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este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dispoziția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profesorului</a:t>
            </a:r>
            <a:r>
              <a:rPr 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o-RO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 dirty="0"/>
              <a:t>Recomandări pentru profesorul de </a:t>
            </a:r>
            <a:r>
              <a:rPr lang="en-US" altLang="en-GB" dirty="0" err="1"/>
              <a:t>matematică</a:t>
            </a:r>
            <a:endParaRPr lang="ro-RO" alt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27584" y="1916832"/>
            <a:ext cx="7772400" cy="4464496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Recitirea cu atenție a programelor școlare în vigoare, atât pentru gimnaziu, cât și pentru liceu;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Corelarea programei școlare de la fiecare clasă cu manualul ales pentru aplicare în procesul de predare-învățare-evaluare;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Abordarea critică a manualului și adaptarea acestuia la specificul claselor din încadrarea fiecărui profesor;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Aprecierea gradului de parcurgere a programei din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școlar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precedent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prin raportare la nivelul de formare a competențelor generale și specifice;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152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33231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5.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Asocierea elementelor din programa școlară cu propunerile de aplicare din manualul ales la fiecare clasă;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Proiectarea de strategii individualizate/clasă pentru predarea părților din programă neparcurse în anul precedent (dacă e cazul) și de remediere/consolidare a competențelor formate într-un grad nesatisfăcător;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Reproiectarea părților din programă care au fost parcurse superficial; 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8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Asigurarea corelării programei disciplinei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matematică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cu programa de examen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ro-RO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3323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9.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manualelor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digitale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10. Noi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trebuie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ne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adaptăm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lumii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care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trăim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atunci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atragem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elevi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către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școală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Integrarea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cerințele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din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cadrul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testelor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elementelor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grafice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sau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formulări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asemănătoare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cu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cele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din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străinătate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12. De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făcut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referiri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cadrul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lecțiilor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platformele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educaționale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(de ex.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EduCred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EduLib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RED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cadrul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actului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predare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  <a:hlinkClick r:id="rId2"/>
              </a:rPr>
              <a:t>https://digital.educred.ro/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14. Se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dorește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trecerea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standardizată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ro-RO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5732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33231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15.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testelor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antrenament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Notarea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nu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doar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lucrări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scrise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17. Ore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suplimentare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prin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PNRAS;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18. A nu reduce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totul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materiei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examen.</a:t>
            </a:r>
          </a:p>
          <a:p>
            <a:pPr marL="0" indent="0" algn="just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ro-RO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848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Obligațiile profesorului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25" y="2132856"/>
            <a:ext cx="8336349" cy="462407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Proiectarea de strategii adecvate pentru diminuarea crizei de adaptare a elevilor din clasele inițiale (a V-a și a IX-a) la viața școlară cu specificități generate de pandemie;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Tratarea diferențiată a elevilor, în vederea asigurării adaptării acestora la noile condiții de învățare, cu precădere a elevilor din clasele inițiale și terminale (a V-a și a IX-a, respectiv a VIII-a și a XII-a);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Conceperea de activități didactice eficiente pentru a pune în relație permanentă cele trei componente ale procesului: PREDARE-ÎNVĂȚARE-EVALUARE;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Parcurgerea cu atenție și în mod critic a REPERELOR METODOLOGICE;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Urmărirea progresiei competențelor astfel încât metoda pașilor mărunți, dar siguri să funcționeze pentru formarea corectă a profilului absolventului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Repere metodologice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Scopul acestor documente </a:t>
            </a:r>
            <a:r>
              <a:rPr lang="en-US" dirty="0"/>
              <a:t>a </a:t>
            </a:r>
            <a:r>
              <a:rPr lang="en-US" dirty="0" err="1"/>
              <a:t>fost</a:t>
            </a:r>
            <a:r>
              <a:rPr lang="en-US" dirty="0"/>
              <a:t>/</a:t>
            </a:r>
            <a:r>
              <a:rPr lang="ro-RO" dirty="0"/>
              <a:t>este remedierea decalajelor apărute ca urmare a pandemiei de COVID-19 între curriculumul oficial (programa școlară) și cel aplicat (operaționalizarea programei), oferindu-se de asemenea, sugestii de consolidare a competențelor dobândite (curriculum atins).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BF108-B6C4-496F-8382-3AC1209C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7DB81-49E9-45C5-BD92-1EC2E8FBC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476328"/>
          </a:xfrm>
        </p:spPr>
        <p:txBody>
          <a:bodyPr/>
          <a:lstStyle/>
          <a:p>
            <a:pPr indent="228600" algn="just"/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Conform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bazei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date, la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nivelul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perfecționarea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gradelor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didactice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este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următoare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debutanți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 29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definitivat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 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II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36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164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titlu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5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6432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Repere metodologice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pentru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ciclul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gimnazial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liceal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2857"/>
            <a:ext cx="7772400" cy="4464496"/>
          </a:xfrm>
        </p:spPr>
        <p:txBody>
          <a:bodyPr/>
          <a:lstStyle/>
          <a:p>
            <a:pPr algn="just"/>
            <a:r>
              <a:rPr lang="ro-RO" sz="3000" dirty="0"/>
              <a:t>Identificarea competențelor care trebuie remediate în fiecare an școlar din ciclul gimnazial și cel liceal;</a:t>
            </a:r>
          </a:p>
          <a:p>
            <a:pPr algn="just"/>
            <a:r>
              <a:rPr lang="ro-RO" sz="3000" dirty="0"/>
              <a:t>Propunerea de itemi pentru evaluarea inițială (competența specifică, conținutul asociat, sarcina de evaluare, răspunsul/răspunsurile așteptate, descriptorii);</a:t>
            </a:r>
          </a:p>
          <a:p>
            <a:pPr algn="just"/>
            <a:r>
              <a:rPr lang="ro-RO" sz="3000" dirty="0"/>
              <a:t>Oferirea de sugestii/ recomandări practice de activități remediale/ de recuperare.</a:t>
            </a:r>
            <a:endParaRPr lang="en-US" sz="30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2300" dirty="0"/>
          </a:p>
          <a:p>
            <a:pPr marL="0" indent="0" algn="just">
              <a:buNone/>
            </a:pPr>
            <a:endParaRPr lang="it-IT" sz="23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600" dirty="0" err="1"/>
              <a:t>Repere</a:t>
            </a:r>
            <a:r>
              <a:rPr lang="en-US" sz="2600" dirty="0"/>
              <a:t> </a:t>
            </a:r>
            <a:r>
              <a:rPr lang="en-US" sz="2600" dirty="0" err="1"/>
              <a:t>metodologice</a:t>
            </a:r>
            <a:r>
              <a:rPr lang="en-US" sz="2600" dirty="0"/>
              <a:t> </a:t>
            </a:r>
            <a:r>
              <a:rPr lang="en-US" sz="2600" dirty="0" err="1"/>
              <a:t>pentru</a:t>
            </a:r>
            <a:r>
              <a:rPr lang="en-US" sz="2600" dirty="0"/>
              <a:t> </a:t>
            </a:r>
            <a:r>
              <a:rPr lang="en-US" sz="2600" dirty="0" err="1"/>
              <a:t>aplicarea</a:t>
            </a:r>
            <a:r>
              <a:rPr lang="en-US" sz="2600" dirty="0"/>
              <a:t> </a:t>
            </a:r>
            <a:r>
              <a:rPr lang="en-US" sz="2600" dirty="0" err="1"/>
              <a:t>curriculumului</a:t>
            </a:r>
            <a:r>
              <a:rPr lang="en-US" sz="2600" dirty="0"/>
              <a:t> la </a:t>
            </a:r>
            <a:r>
              <a:rPr lang="en-US" sz="2600" dirty="0" err="1"/>
              <a:t>clasele</a:t>
            </a:r>
            <a:r>
              <a:rPr lang="en-US" sz="2600" dirty="0"/>
              <a:t> a IX-a, a X-a, a XI-a </a:t>
            </a:r>
            <a:r>
              <a:rPr lang="en-US" sz="2600" dirty="0" err="1"/>
              <a:t>și</a:t>
            </a:r>
            <a:r>
              <a:rPr lang="en-US" sz="2600" dirty="0"/>
              <a:t> a XII-a la </a:t>
            </a:r>
            <a:r>
              <a:rPr lang="en-US" sz="2600" dirty="0" err="1"/>
              <a:t>disciplina</a:t>
            </a:r>
            <a:r>
              <a:rPr lang="en-US" sz="2600" dirty="0"/>
              <a:t> </a:t>
            </a:r>
            <a:r>
              <a:rPr lang="en-US" sz="2600" dirty="0" err="1"/>
              <a:t>matematică</a:t>
            </a:r>
            <a:r>
              <a:rPr lang="en-US" sz="2600" dirty="0"/>
              <a:t>, </a:t>
            </a:r>
            <a:r>
              <a:rPr lang="en-US" sz="2600" dirty="0" err="1"/>
              <a:t>în</a:t>
            </a:r>
            <a:r>
              <a:rPr lang="en-US" sz="2600" dirty="0"/>
              <a:t> </a:t>
            </a:r>
            <a:r>
              <a:rPr lang="en-US" sz="2600" dirty="0" err="1"/>
              <a:t>anul</a:t>
            </a:r>
            <a:r>
              <a:rPr lang="en-US" sz="2600" dirty="0"/>
              <a:t> </a:t>
            </a:r>
            <a:r>
              <a:rPr lang="en-US" sz="2600" dirty="0" err="1"/>
              <a:t>școlar</a:t>
            </a:r>
            <a:r>
              <a:rPr lang="en-US" sz="2600" dirty="0"/>
              <a:t> 2024-2025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7"/>
            <a:ext cx="7772400" cy="4873029"/>
          </a:xfrm>
        </p:spPr>
        <p:txBody>
          <a:bodyPr/>
          <a:lstStyle/>
          <a:p>
            <a:pPr algn="just"/>
            <a:r>
              <a:rPr lang="en-US" sz="2400" dirty="0"/>
              <a:t>Se pot </a:t>
            </a:r>
            <a:r>
              <a:rPr lang="en-US" sz="2400" dirty="0" err="1"/>
              <a:t>descărca</a:t>
            </a:r>
            <a:r>
              <a:rPr lang="en-US" sz="2400" dirty="0"/>
              <a:t> </a:t>
            </a:r>
            <a:r>
              <a:rPr lang="en-US" sz="2400" dirty="0" err="1"/>
              <a:t>accesând</a:t>
            </a:r>
            <a:r>
              <a:rPr lang="en-US" sz="2400" dirty="0"/>
              <a:t> </a:t>
            </a:r>
            <a:r>
              <a:rPr lang="en-US" sz="2400" dirty="0" err="1"/>
              <a:t>următoarele</a:t>
            </a:r>
            <a:r>
              <a:rPr lang="en-US" sz="2400" dirty="0"/>
              <a:t> link-</a:t>
            </a:r>
            <a:r>
              <a:rPr lang="en-US" sz="2400" dirty="0" err="1"/>
              <a:t>uri</a:t>
            </a:r>
            <a:r>
              <a:rPr lang="en-US" sz="2400" dirty="0"/>
              <a:t>:</a:t>
            </a:r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400" dirty="0" err="1"/>
              <a:t>Clasa</a:t>
            </a:r>
            <a:r>
              <a:rPr lang="en-US" sz="1400" dirty="0"/>
              <a:t> a IX-a:</a:t>
            </a:r>
          </a:p>
          <a:p>
            <a:pPr marL="0" indent="0" algn="just">
              <a:buNone/>
            </a:pPr>
            <a:r>
              <a:rPr lang="it-IT" sz="1400" dirty="0">
                <a:hlinkClick r:id="rId2"/>
              </a:rPr>
              <a:t>https://www.edu.ro/sites/default/files/17_Repere_metodologice_matematica_0.pdf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/>
              <a:t>Clasa a X-a:</a:t>
            </a:r>
          </a:p>
          <a:p>
            <a:pPr marL="0" indent="0" algn="just">
              <a:buNone/>
            </a:pPr>
            <a:r>
              <a:rPr lang="it-IT" sz="1400" dirty="0">
                <a:hlinkClick r:id="rId3"/>
              </a:rPr>
              <a:t>https://rocnee.eu/images/rocnee/fisiere/curriculum/repere%20metodologice%2022-23/REPERE_METODOLOGICE_MATEMATICA_2022_2023_2.pdf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/>
              <a:t>Clasa a XI-a:</a:t>
            </a:r>
          </a:p>
          <a:p>
            <a:pPr marL="0" indent="0" algn="just">
              <a:buNone/>
            </a:pPr>
            <a:r>
              <a:rPr lang="it-IT" sz="1400" dirty="0">
                <a:hlinkClick r:id="rId4"/>
              </a:rPr>
              <a:t>https://www.edu.ro/sites/default/files/_fi%C8%99iere/Minister/2023/preuniversitar_root/repere_metodologice_XI/invatamant_liceal/REPERE_METODOLOGICE_MATEMATICA_2023-2024_CLS_XI.pdf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800" b="1" dirty="0"/>
              <a:t>Clasa a XII-a:</a:t>
            </a:r>
          </a:p>
          <a:p>
            <a:pPr marL="0" indent="0" algn="just">
              <a:buNone/>
            </a:pPr>
            <a:r>
              <a:rPr lang="it-IT" sz="1800" b="1" dirty="0">
                <a:hlinkClick r:id="rId5"/>
              </a:rPr>
              <a:t>https://rocnee.eu/index.php/dcee-oriz/curriculum-oriz/repere-metodologice/repere-metodologice-2024-2025-cls-a-xii-a</a:t>
            </a:r>
            <a:endParaRPr lang="it-IT" sz="1800" b="1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2300" dirty="0"/>
          </a:p>
          <a:p>
            <a:pPr marL="0" indent="0" algn="just">
              <a:buNone/>
            </a:pPr>
            <a:endParaRPr lang="it-IT" sz="2300" dirty="0"/>
          </a:p>
        </p:txBody>
      </p:sp>
    </p:spTree>
    <p:extLst>
      <p:ext uri="{BB962C8B-B14F-4D97-AF65-F5344CB8AC3E}">
        <p14:creationId xmlns:p14="http://schemas.microsoft.com/office/powerpoint/2010/main" val="21703011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5457E-5039-459E-9D67-279D191E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600" dirty="0" err="1"/>
              <a:t>Repere</a:t>
            </a:r>
            <a:r>
              <a:rPr lang="en-US" sz="2600" dirty="0"/>
              <a:t> </a:t>
            </a:r>
            <a:r>
              <a:rPr lang="en-US" sz="2600" dirty="0" err="1"/>
              <a:t>metodologice</a:t>
            </a:r>
            <a:r>
              <a:rPr lang="en-US" sz="2600" dirty="0"/>
              <a:t> </a:t>
            </a:r>
            <a:r>
              <a:rPr lang="en-US" sz="2600" dirty="0" err="1"/>
              <a:t>pentru</a:t>
            </a:r>
            <a:r>
              <a:rPr lang="en-US" sz="2600" dirty="0"/>
              <a:t> </a:t>
            </a:r>
            <a:r>
              <a:rPr lang="en-US" sz="2600" dirty="0" err="1"/>
              <a:t>aplicarea</a:t>
            </a:r>
            <a:r>
              <a:rPr lang="en-US" sz="2600" dirty="0"/>
              <a:t> </a:t>
            </a:r>
            <a:r>
              <a:rPr lang="en-US" sz="2600" dirty="0" err="1"/>
              <a:t>curriculumului</a:t>
            </a:r>
            <a:r>
              <a:rPr lang="en-US" sz="2600" dirty="0"/>
              <a:t> la </a:t>
            </a:r>
            <a:r>
              <a:rPr lang="en-US" sz="2600" dirty="0" err="1"/>
              <a:t>clasele</a:t>
            </a:r>
            <a:r>
              <a:rPr lang="en-US" sz="2600" dirty="0"/>
              <a:t> a IX-a, a X-a, a XI-a </a:t>
            </a:r>
            <a:r>
              <a:rPr lang="en-US" sz="2600" dirty="0" err="1"/>
              <a:t>și</a:t>
            </a:r>
            <a:r>
              <a:rPr lang="en-US" sz="2600" dirty="0"/>
              <a:t> a XII-a la </a:t>
            </a:r>
            <a:r>
              <a:rPr lang="en-US" sz="2600" dirty="0" err="1"/>
              <a:t>disciplina</a:t>
            </a:r>
            <a:r>
              <a:rPr lang="en-US" sz="2600" dirty="0"/>
              <a:t> </a:t>
            </a:r>
            <a:r>
              <a:rPr lang="en-US" sz="2600" dirty="0" err="1"/>
              <a:t>matematică</a:t>
            </a:r>
            <a:r>
              <a:rPr lang="en-US" sz="2600" dirty="0"/>
              <a:t>, </a:t>
            </a:r>
            <a:r>
              <a:rPr lang="en-US" sz="2600" dirty="0" err="1"/>
              <a:t>în</a:t>
            </a:r>
            <a:r>
              <a:rPr lang="en-US" sz="2600" dirty="0"/>
              <a:t> </a:t>
            </a:r>
            <a:r>
              <a:rPr lang="en-US" sz="2600" dirty="0" err="1"/>
              <a:t>anul</a:t>
            </a:r>
            <a:r>
              <a:rPr lang="en-US" sz="2600" dirty="0"/>
              <a:t> </a:t>
            </a:r>
            <a:r>
              <a:rPr lang="en-US" sz="2600" dirty="0" err="1"/>
              <a:t>școlar</a:t>
            </a:r>
            <a:r>
              <a:rPr lang="en-US" sz="26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D2F35-AEB6-4A2F-BB6C-162BA1BD9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Ce </a:t>
            </a:r>
            <a:r>
              <a:rPr lang="en-US" sz="2400" dirty="0" err="1"/>
              <a:t>anume</a:t>
            </a:r>
            <a:r>
              <a:rPr lang="en-US" sz="2400" dirty="0"/>
              <a:t> a </a:t>
            </a:r>
            <a:r>
              <a:rPr lang="en-US" sz="2400" dirty="0" err="1"/>
              <a:t>generat</a:t>
            </a:r>
            <a:r>
              <a:rPr lang="en-US" sz="2400" dirty="0"/>
              <a:t> </a:t>
            </a:r>
            <a:r>
              <a:rPr lang="en-US" sz="2400" dirty="0" err="1"/>
              <a:t>elaborarea</a:t>
            </a:r>
            <a:r>
              <a:rPr lang="en-US" sz="2400" dirty="0"/>
              <a:t> lor?</a:t>
            </a:r>
          </a:p>
          <a:p>
            <a:pPr marL="0" indent="0" algn="just">
              <a:buNone/>
            </a:pPr>
            <a:r>
              <a:rPr lang="en-US" sz="2400" dirty="0" err="1"/>
              <a:t>Nevoia</a:t>
            </a:r>
            <a:r>
              <a:rPr lang="en-US" sz="2400" dirty="0"/>
              <a:t> de a </a:t>
            </a:r>
            <a:r>
              <a:rPr lang="en-US" sz="2400" dirty="0" err="1"/>
              <a:t>oferi</a:t>
            </a:r>
            <a:r>
              <a:rPr lang="en-US" sz="2400" dirty="0"/>
              <a:t> un material de </a:t>
            </a:r>
            <a:r>
              <a:rPr lang="en-US" sz="2400" dirty="0" err="1"/>
              <a:t>sprijin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vederea</a:t>
            </a:r>
            <a:r>
              <a:rPr lang="en-US" sz="2400" dirty="0"/>
              <a:t> </a:t>
            </a:r>
            <a:r>
              <a:rPr lang="en-US" sz="2400" dirty="0" err="1"/>
              <a:t>desfășurării</a:t>
            </a:r>
            <a:r>
              <a:rPr lang="en-US" sz="2400" dirty="0"/>
              <a:t> </a:t>
            </a:r>
            <a:r>
              <a:rPr lang="en-US" sz="2400" dirty="0" err="1"/>
              <a:t>activității</a:t>
            </a:r>
            <a:r>
              <a:rPr lang="en-US" sz="2400" dirty="0"/>
              <a:t> </a:t>
            </a:r>
            <a:r>
              <a:rPr lang="en-US" sz="2400" dirty="0" err="1"/>
              <a:t>didactice</a:t>
            </a:r>
            <a:r>
              <a:rPr lang="en-US" sz="2400" dirty="0"/>
              <a:t>,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raportare</a:t>
            </a:r>
            <a:r>
              <a:rPr lang="en-US" sz="2400" dirty="0"/>
              <a:t> la </a:t>
            </a:r>
            <a:r>
              <a:rPr lang="en-US" sz="2400" dirty="0" err="1"/>
              <a:t>elementele</a:t>
            </a:r>
            <a:r>
              <a:rPr lang="en-US" sz="2400" dirty="0"/>
              <a:t> de </a:t>
            </a:r>
            <a:r>
              <a:rPr lang="en-US" sz="2400" dirty="0" err="1"/>
              <a:t>continuitate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de </a:t>
            </a:r>
            <a:r>
              <a:rPr lang="en-US" sz="2400" dirty="0" err="1"/>
              <a:t>discontinuitate</a:t>
            </a:r>
            <a:r>
              <a:rPr lang="en-US" sz="2400" dirty="0"/>
              <a:t> </a:t>
            </a:r>
            <a:r>
              <a:rPr lang="en-US" sz="2400" dirty="0" err="1"/>
              <a:t>existente</a:t>
            </a:r>
            <a:r>
              <a:rPr lang="en-US" sz="2400" dirty="0"/>
              <a:t> </a:t>
            </a:r>
            <a:r>
              <a:rPr lang="en-US" sz="2400" dirty="0" err="1"/>
              <a:t>între</a:t>
            </a:r>
            <a:r>
              <a:rPr lang="en-US" sz="2400" dirty="0"/>
              <a:t> </a:t>
            </a:r>
            <a:r>
              <a:rPr lang="en-US" sz="2400" dirty="0" err="1"/>
              <a:t>programele</a:t>
            </a:r>
            <a:r>
              <a:rPr lang="en-US" sz="2400" dirty="0"/>
              <a:t> de </a:t>
            </a:r>
            <a:r>
              <a:rPr lang="en-US" sz="2400" dirty="0" err="1"/>
              <a:t>gimnaziu</a:t>
            </a:r>
            <a:r>
              <a:rPr lang="en-US" sz="2400" dirty="0"/>
              <a:t> </a:t>
            </a:r>
            <a:r>
              <a:rPr lang="en-US" sz="2400" dirty="0" err="1"/>
              <a:t>parcurse</a:t>
            </a:r>
            <a:r>
              <a:rPr lang="en-US" sz="2400" dirty="0"/>
              <a:t> de </a:t>
            </a:r>
            <a:r>
              <a:rPr lang="en-US" sz="2400" dirty="0" err="1"/>
              <a:t>elevi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programa</a:t>
            </a:r>
            <a:r>
              <a:rPr lang="en-US" sz="2400" dirty="0"/>
              <a:t> de </a:t>
            </a:r>
            <a:r>
              <a:rPr lang="en-US" sz="2400" dirty="0" err="1"/>
              <a:t>clasa</a:t>
            </a:r>
            <a:r>
              <a:rPr lang="en-US" sz="2400" dirty="0"/>
              <a:t> a IX-a, a X-a, a XI-a </a:t>
            </a:r>
            <a:r>
              <a:rPr lang="en-US" sz="2400" dirty="0" err="1"/>
              <a:t>și</a:t>
            </a:r>
            <a:r>
              <a:rPr lang="en-US" sz="2400" dirty="0"/>
              <a:t> a XII-a.</a:t>
            </a:r>
          </a:p>
        </p:txBody>
      </p:sp>
    </p:spTree>
    <p:extLst>
      <p:ext uri="{BB962C8B-B14F-4D97-AF65-F5344CB8AC3E}">
        <p14:creationId xmlns:p14="http://schemas.microsoft.com/office/powerpoint/2010/main" val="35549578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600" dirty="0" err="1"/>
              <a:t>Repere</a:t>
            </a:r>
            <a:r>
              <a:rPr lang="en-US" sz="2600" dirty="0"/>
              <a:t> </a:t>
            </a:r>
            <a:r>
              <a:rPr lang="en-US" sz="2600" dirty="0" err="1"/>
              <a:t>metodologice</a:t>
            </a:r>
            <a:r>
              <a:rPr lang="en-US" sz="2600" dirty="0"/>
              <a:t> </a:t>
            </a:r>
            <a:r>
              <a:rPr lang="en-US" sz="2600" dirty="0" err="1"/>
              <a:t>pentru</a:t>
            </a:r>
            <a:r>
              <a:rPr lang="en-US" sz="2600" dirty="0"/>
              <a:t> </a:t>
            </a:r>
            <a:r>
              <a:rPr lang="en-US" sz="2600" dirty="0" err="1"/>
              <a:t>aplicarea</a:t>
            </a:r>
            <a:r>
              <a:rPr lang="en-US" sz="2600" dirty="0"/>
              <a:t> </a:t>
            </a:r>
            <a:r>
              <a:rPr lang="en-US" sz="2600" dirty="0" err="1"/>
              <a:t>curriculumului</a:t>
            </a:r>
            <a:r>
              <a:rPr lang="en-US" sz="2600" dirty="0"/>
              <a:t> la </a:t>
            </a:r>
            <a:r>
              <a:rPr lang="en-US" sz="2600" dirty="0" err="1"/>
              <a:t>clasele</a:t>
            </a:r>
            <a:r>
              <a:rPr lang="en-US" sz="2600" dirty="0"/>
              <a:t> a IX-a, a X-a, a XI-a </a:t>
            </a:r>
            <a:r>
              <a:rPr lang="en-US" sz="2600" dirty="0" err="1"/>
              <a:t>și</a:t>
            </a:r>
            <a:r>
              <a:rPr lang="en-US" sz="2600" dirty="0"/>
              <a:t> a XII-a la </a:t>
            </a:r>
            <a:r>
              <a:rPr lang="en-US" sz="2600" dirty="0" err="1"/>
              <a:t>disciplina</a:t>
            </a:r>
            <a:r>
              <a:rPr lang="en-US" sz="2600" dirty="0"/>
              <a:t> </a:t>
            </a:r>
            <a:r>
              <a:rPr lang="en-US" sz="2600" dirty="0" err="1"/>
              <a:t>matematică</a:t>
            </a:r>
            <a:r>
              <a:rPr lang="en-US" sz="2600" dirty="0"/>
              <a:t>, </a:t>
            </a:r>
            <a:r>
              <a:rPr lang="en-US" sz="2600" dirty="0" err="1"/>
              <a:t>în</a:t>
            </a:r>
            <a:r>
              <a:rPr lang="en-US" sz="2600" dirty="0"/>
              <a:t> </a:t>
            </a:r>
            <a:r>
              <a:rPr lang="en-US" sz="2600" dirty="0" err="1"/>
              <a:t>anul</a:t>
            </a:r>
            <a:r>
              <a:rPr lang="en-US" sz="2600" dirty="0"/>
              <a:t> </a:t>
            </a:r>
            <a:r>
              <a:rPr lang="en-US" sz="2600" dirty="0" err="1"/>
              <a:t>școlar</a:t>
            </a:r>
            <a:r>
              <a:rPr lang="en-US" sz="2600" dirty="0"/>
              <a:t> 2024-2025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348880"/>
            <a:ext cx="7776864" cy="4104456"/>
          </a:xfrm>
        </p:spPr>
        <p:txBody>
          <a:bodyPr/>
          <a:lstStyle/>
          <a:p>
            <a:pPr algn="just"/>
            <a:r>
              <a:rPr lang="en-US" dirty="0"/>
              <a:t>Ce </a:t>
            </a:r>
            <a:r>
              <a:rPr lang="en-US" dirty="0" err="1"/>
              <a:t>conțin</a:t>
            </a:r>
            <a:r>
              <a:rPr lang="en-US" dirty="0"/>
              <a:t> </a:t>
            </a:r>
            <a:r>
              <a:rPr lang="en-US" dirty="0" err="1"/>
              <a:t>aceste</a:t>
            </a:r>
            <a:r>
              <a:rPr lang="en-US" dirty="0"/>
              <a:t> </a:t>
            </a:r>
            <a:r>
              <a:rPr lang="en-US" dirty="0" err="1"/>
              <a:t>repere</a:t>
            </a:r>
            <a:r>
              <a:rPr lang="en-US" dirty="0"/>
              <a:t>?</a:t>
            </a:r>
          </a:p>
          <a:p>
            <a:pPr algn="just"/>
            <a:r>
              <a:rPr lang="ro-RO" dirty="0"/>
              <a:t>Propuneri cu privire la armonizarea program</a:t>
            </a:r>
            <a:r>
              <a:rPr lang="en-US" dirty="0" err="1"/>
              <a:t>ei</a:t>
            </a:r>
            <a:r>
              <a:rPr lang="ro-RO" dirty="0"/>
              <a:t> de clasa a IX-a</a:t>
            </a:r>
            <a:r>
              <a:rPr lang="en-US" dirty="0"/>
              <a:t> </a:t>
            </a:r>
            <a:r>
              <a:rPr lang="ro-RO" dirty="0"/>
              <a:t>cu programa pentru gimnaziu din punct de vedere al competențelor specifice, dar și din punct de vedere al conținuturilor învățării.</a:t>
            </a:r>
          </a:p>
          <a:p>
            <a:pPr algn="just"/>
            <a:r>
              <a:rPr lang="ro-RO" dirty="0"/>
              <a:t>Propuneri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ro-RO" dirty="0"/>
              <a:t> proiectarea demersului didactic;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374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Model</a:t>
            </a:r>
            <a:r>
              <a:rPr lang="en-US" dirty="0"/>
              <a:t>e de</a:t>
            </a:r>
            <a:r>
              <a:rPr lang="ro-RO" dirty="0"/>
              <a:t> </a:t>
            </a:r>
            <a:r>
              <a:rPr lang="en-US" dirty="0" err="1"/>
              <a:t>planificări</a:t>
            </a:r>
            <a:r>
              <a:rPr lang="en-US" dirty="0"/>
              <a:t> </a:t>
            </a:r>
            <a:r>
              <a:rPr lang="en-US" dirty="0" err="1"/>
              <a:t>calendaristice</a:t>
            </a:r>
            <a:r>
              <a:rPr lang="ro-RO" dirty="0"/>
              <a:t>;</a:t>
            </a:r>
          </a:p>
          <a:p>
            <a:pPr algn="just"/>
            <a:r>
              <a:rPr lang="ro-RO" dirty="0"/>
              <a:t>Model</a:t>
            </a:r>
            <a:r>
              <a:rPr lang="en-US" dirty="0"/>
              <a:t>e de</a:t>
            </a:r>
            <a:r>
              <a:rPr lang="ro-RO" dirty="0"/>
              <a:t> evaluare inițială, grila de evaluare și descriptorii de nivel;</a:t>
            </a:r>
            <a:endParaRPr lang="en-US" dirty="0"/>
          </a:p>
          <a:p>
            <a:pPr algn="just"/>
            <a:r>
              <a:rPr lang="en-US" dirty="0" err="1"/>
              <a:t>Modele</a:t>
            </a:r>
            <a:r>
              <a:rPr lang="en-US" dirty="0"/>
              <a:t> de </a:t>
            </a:r>
            <a:r>
              <a:rPr lang="en-US" dirty="0" err="1"/>
              <a:t>evaluări</a:t>
            </a:r>
            <a:r>
              <a:rPr lang="en-US" dirty="0"/>
              <a:t>;</a:t>
            </a:r>
          </a:p>
          <a:p>
            <a:pPr algn="just"/>
            <a:r>
              <a:rPr lang="en-US" dirty="0" err="1"/>
              <a:t>Elemente</a:t>
            </a:r>
            <a:r>
              <a:rPr lang="en-US" dirty="0"/>
              <a:t> de </a:t>
            </a:r>
            <a:r>
              <a:rPr lang="en-US" dirty="0" err="1"/>
              <a:t>proiectare</a:t>
            </a:r>
            <a:r>
              <a:rPr lang="en-US" dirty="0"/>
              <a:t> </a:t>
            </a:r>
            <a:r>
              <a:rPr lang="en-US" dirty="0" err="1"/>
              <a:t>didactică</a:t>
            </a:r>
            <a:r>
              <a:rPr lang="en-US" dirty="0"/>
              <a:t>;</a:t>
            </a:r>
          </a:p>
          <a:p>
            <a:pPr algn="just"/>
            <a:r>
              <a:rPr lang="ro-RO" dirty="0"/>
              <a:t>Propuneri de abordare a conținuturilor;</a:t>
            </a:r>
          </a:p>
          <a:p>
            <a:pPr marL="0" indent="0" algn="just">
              <a:buNone/>
            </a:pPr>
            <a:endParaRPr lang="ro-RO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CE5C2-328F-8CBC-D614-45DC152A9AB7}"/>
              </a:ext>
            </a:extLst>
          </p:cNvPr>
          <p:cNvSpPr txBox="1"/>
          <p:nvPr/>
        </p:nvSpPr>
        <p:spPr>
          <a:xfrm>
            <a:off x="1187624" y="-5516"/>
            <a:ext cx="741682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00" dirty="0" err="1"/>
              <a:t>Repere</a:t>
            </a:r>
            <a:r>
              <a:rPr lang="en-US" sz="2600" dirty="0"/>
              <a:t> </a:t>
            </a:r>
            <a:r>
              <a:rPr lang="en-US" sz="2600" dirty="0" err="1"/>
              <a:t>metodologice</a:t>
            </a:r>
            <a:r>
              <a:rPr lang="en-US" sz="2600" dirty="0"/>
              <a:t> </a:t>
            </a:r>
            <a:r>
              <a:rPr lang="en-US" sz="2600" dirty="0" err="1"/>
              <a:t>pentru</a:t>
            </a:r>
            <a:r>
              <a:rPr lang="en-US" sz="2600" dirty="0"/>
              <a:t> </a:t>
            </a:r>
            <a:r>
              <a:rPr lang="en-US" sz="2600" dirty="0" err="1"/>
              <a:t>aplicarea</a:t>
            </a:r>
            <a:r>
              <a:rPr lang="en-US" sz="2600" dirty="0"/>
              <a:t> </a:t>
            </a:r>
            <a:r>
              <a:rPr lang="en-US" sz="2600" dirty="0" err="1"/>
              <a:t>curriculumului</a:t>
            </a:r>
            <a:r>
              <a:rPr lang="en-US" sz="2600" dirty="0"/>
              <a:t> la </a:t>
            </a:r>
            <a:r>
              <a:rPr lang="en-US" sz="2600" dirty="0" err="1"/>
              <a:t>clasele</a:t>
            </a:r>
            <a:r>
              <a:rPr lang="en-US" sz="2600" dirty="0"/>
              <a:t> a IX-a, a X-a, a XI-a </a:t>
            </a:r>
            <a:r>
              <a:rPr lang="en-US" sz="2600" dirty="0" err="1"/>
              <a:t>și</a:t>
            </a:r>
            <a:r>
              <a:rPr lang="en-US" sz="2600" dirty="0"/>
              <a:t> a XII-a la </a:t>
            </a:r>
            <a:r>
              <a:rPr lang="en-US" sz="2600" dirty="0" err="1"/>
              <a:t>disciplina</a:t>
            </a:r>
            <a:r>
              <a:rPr lang="en-US" sz="2600" dirty="0"/>
              <a:t> </a:t>
            </a:r>
            <a:r>
              <a:rPr lang="en-US" sz="2600" dirty="0" err="1"/>
              <a:t>matematică</a:t>
            </a:r>
            <a:r>
              <a:rPr lang="en-US" sz="2600" dirty="0"/>
              <a:t>, </a:t>
            </a:r>
            <a:r>
              <a:rPr lang="en-US" sz="2600" dirty="0" err="1"/>
              <a:t>în</a:t>
            </a:r>
            <a:r>
              <a:rPr lang="en-US" sz="2600" dirty="0"/>
              <a:t> </a:t>
            </a:r>
            <a:r>
              <a:rPr lang="en-US" sz="2600" dirty="0" err="1"/>
              <a:t>anul</a:t>
            </a:r>
            <a:r>
              <a:rPr lang="en-US" sz="2600" dirty="0"/>
              <a:t> </a:t>
            </a:r>
            <a:r>
              <a:rPr lang="en-US" sz="2600" dirty="0" err="1"/>
              <a:t>școlar</a:t>
            </a:r>
            <a:r>
              <a:rPr lang="en-US" sz="2600" dirty="0"/>
              <a:t> 2024-2025</a:t>
            </a:r>
          </a:p>
        </p:txBody>
      </p:sp>
    </p:spTree>
    <p:extLst>
      <p:ext uri="{BB962C8B-B14F-4D97-AF65-F5344CB8AC3E}">
        <p14:creationId xmlns:p14="http://schemas.microsoft.com/office/powerpoint/2010/main" val="14773386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Modele de activități de învățare: câte un model de activitate de învățare pentru fiecare competență generală din programa de </a:t>
            </a:r>
            <a:r>
              <a:rPr lang="en-US" dirty="0" err="1"/>
              <a:t>matematică</a:t>
            </a:r>
            <a:r>
              <a:rPr lang="en-US" dirty="0"/>
              <a:t> </a:t>
            </a:r>
            <a:r>
              <a:rPr lang="ro-RO" dirty="0"/>
              <a:t>de la nivelul clasei a IX-a</a:t>
            </a:r>
            <a:r>
              <a:rPr lang="en-US" dirty="0"/>
              <a:t>, a X-a, a XI-a </a:t>
            </a:r>
            <a:r>
              <a:rPr lang="en-US" dirty="0" err="1"/>
              <a:t>și</a:t>
            </a:r>
            <a:r>
              <a:rPr lang="en-US" dirty="0"/>
              <a:t> a XII-a</a:t>
            </a:r>
            <a:r>
              <a:rPr lang="ro-RO" dirty="0"/>
              <a:t>;</a:t>
            </a:r>
            <a:endParaRPr lang="en-US" dirty="0"/>
          </a:p>
          <a:p>
            <a:pPr algn="just"/>
            <a:r>
              <a:rPr lang="ro-RO" dirty="0"/>
              <a:t>Resurse educaționale: </a:t>
            </a:r>
            <a:r>
              <a:rPr lang="es-ES" b="1" dirty="0" err="1"/>
              <a:t>Linkuri</a:t>
            </a:r>
            <a:r>
              <a:rPr lang="es-ES" b="1" dirty="0"/>
              <a:t> </a:t>
            </a:r>
            <a:r>
              <a:rPr lang="es-ES" b="1" dirty="0" err="1"/>
              <a:t>utile</a:t>
            </a:r>
            <a:r>
              <a:rPr lang="es-ES" b="1" dirty="0"/>
              <a:t> </a:t>
            </a:r>
            <a:r>
              <a:rPr lang="es-ES" b="1" dirty="0" err="1"/>
              <a:t>pentru</a:t>
            </a:r>
            <a:r>
              <a:rPr lang="es-ES" b="1" dirty="0"/>
              <a:t> </a:t>
            </a:r>
            <a:r>
              <a:rPr lang="es-ES" b="1" dirty="0" err="1"/>
              <a:t>derularea</a:t>
            </a:r>
            <a:r>
              <a:rPr lang="es-ES" b="1" dirty="0"/>
              <a:t> </a:t>
            </a:r>
            <a:r>
              <a:rPr lang="es-ES" b="1" dirty="0" err="1"/>
              <a:t>unor</a:t>
            </a:r>
            <a:r>
              <a:rPr lang="es-ES" b="1" dirty="0"/>
              <a:t> </a:t>
            </a:r>
            <a:r>
              <a:rPr lang="es-ES" b="1" dirty="0" err="1"/>
              <a:t>activități</a:t>
            </a:r>
            <a:r>
              <a:rPr lang="es-ES" b="1" dirty="0"/>
              <a:t> de </a:t>
            </a:r>
            <a:r>
              <a:rPr lang="es-ES" b="1" dirty="0" err="1"/>
              <a:t>învățare</a:t>
            </a:r>
            <a:r>
              <a:rPr lang="es-ES" b="1" dirty="0"/>
              <a:t> </a:t>
            </a:r>
            <a:r>
              <a:rPr lang="es-ES" b="1" dirty="0" err="1"/>
              <a:t>eficientă</a:t>
            </a:r>
            <a:r>
              <a:rPr lang="es-ES" b="1" dirty="0"/>
              <a:t>.</a:t>
            </a:r>
            <a:endParaRPr lang="en-US" dirty="0"/>
          </a:p>
          <a:p>
            <a:pPr algn="just"/>
            <a:endParaRPr lang="ro-RO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CE5C2-328F-8CBC-D614-45DC152A9AB7}"/>
              </a:ext>
            </a:extLst>
          </p:cNvPr>
          <p:cNvSpPr txBox="1"/>
          <p:nvPr/>
        </p:nvSpPr>
        <p:spPr>
          <a:xfrm>
            <a:off x="1187624" y="-5516"/>
            <a:ext cx="741682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00" dirty="0" err="1"/>
              <a:t>Repere</a:t>
            </a:r>
            <a:r>
              <a:rPr lang="en-US" sz="2600" dirty="0"/>
              <a:t> </a:t>
            </a:r>
            <a:r>
              <a:rPr lang="en-US" sz="2600" dirty="0" err="1"/>
              <a:t>metodologice</a:t>
            </a:r>
            <a:r>
              <a:rPr lang="en-US" sz="2600" dirty="0"/>
              <a:t> </a:t>
            </a:r>
            <a:r>
              <a:rPr lang="en-US" sz="2600" dirty="0" err="1"/>
              <a:t>pentru</a:t>
            </a:r>
            <a:r>
              <a:rPr lang="en-US" sz="2600" dirty="0"/>
              <a:t> </a:t>
            </a:r>
            <a:r>
              <a:rPr lang="en-US" sz="2600" dirty="0" err="1"/>
              <a:t>aplicarea</a:t>
            </a:r>
            <a:r>
              <a:rPr lang="en-US" sz="2600" dirty="0"/>
              <a:t> </a:t>
            </a:r>
            <a:r>
              <a:rPr lang="en-US" sz="2600" dirty="0" err="1"/>
              <a:t>curriculumului</a:t>
            </a:r>
            <a:r>
              <a:rPr lang="en-US" sz="2600" dirty="0"/>
              <a:t> la </a:t>
            </a:r>
            <a:r>
              <a:rPr lang="en-US" sz="2600" dirty="0" err="1"/>
              <a:t>clasele</a:t>
            </a:r>
            <a:r>
              <a:rPr lang="en-US" sz="2600" dirty="0"/>
              <a:t> a IX-a, a X-a, a XI-a </a:t>
            </a:r>
            <a:r>
              <a:rPr lang="en-US" sz="2600" dirty="0" err="1"/>
              <a:t>și</a:t>
            </a:r>
            <a:r>
              <a:rPr lang="en-US" sz="2600" dirty="0"/>
              <a:t> a XII-a la </a:t>
            </a:r>
            <a:r>
              <a:rPr lang="en-US" sz="2600" dirty="0" err="1"/>
              <a:t>disciplina</a:t>
            </a:r>
            <a:r>
              <a:rPr lang="en-US" sz="2600" dirty="0"/>
              <a:t> </a:t>
            </a:r>
            <a:r>
              <a:rPr lang="en-US" sz="2600" dirty="0" err="1"/>
              <a:t>matematică</a:t>
            </a:r>
            <a:r>
              <a:rPr lang="en-US" sz="2600" dirty="0"/>
              <a:t>, </a:t>
            </a:r>
            <a:r>
              <a:rPr lang="en-US" sz="2600" dirty="0" err="1"/>
              <a:t>în</a:t>
            </a:r>
            <a:r>
              <a:rPr lang="en-US" sz="2600" dirty="0"/>
              <a:t> </a:t>
            </a:r>
            <a:r>
              <a:rPr lang="en-US" sz="2600" dirty="0" err="1"/>
              <a:t>anul</a:t>
            </a:r>
            <a:r>
              <a:rPr lang="en-US" sz="2600" dirty="0"/>
              <a:t> </a:t>
            </a:r>
            <a:r>
              <a:rPr lang="en-US" sz="2600" dirty="0" err="1"/>
              <a:t>școlar</a:t>
            </a:r>
            <a:r>
              <a:rPr lang="en-US" sz="2600" dirty="0"/>
              <a:t> 2024-2025</a:t>
            </a:r>
          </a:p>
        </p:txBody>
      </p:sp>
    </p:spTree>
    <p:extLst>
      <p:ext uri="{BB962C8B-B14F-4D97-AF65-F5344CB8AC3E}">
        <p14:creationId xmlns:p14="http://schemas.microsoft.com/office/powerpoint/2010/main" val="33089436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60648"/>
            <a:ext cx="6896534" cy="1080938"/>
          </a:xfrm>
        </p:spPr>
        <p:txBody>
          <a:bodyPr/>
          <a:lstStyle/>
          <a:p>
            <a:r>
              <a:rPr lang="ro-RO" altLang="en-GB" dirty="0"/>
              <a:t>Consiliul Consultativ - </a:t>
            </a:r>
            <a:br>
              <a:rPr lang="ro-RO" altLang="en-GB" dirty="0"/>
            </a:br>
            <a:r>
              <a:rPr lang="ro-RO" altLang="en-GB" dirty="0"/>
              <a:t>Anul școlar 202</a:t>
            </a:r>
            <a:r>
              <a:rPr lang="en-US" altLang="en-GB" dirty="0"/>
              <a:t>4</a:t>
            </a:r>
            <a:r>
              <a:rPr lang="ro-RO" altLang="en-GB" dirty="0"/>
              <a:t>-202</a:t>
            </a:r>
            <a:r>
              <a:rPr lang="en-US" altLang="en-GB" dirty="0"/>
              <a:t>5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60" y="1624330"/>
            <a:ext cx="7772400" cy="5048250"/>
          </a:xfrm>
        </p:spPr>
        <p:txBody>
          <a:bodyPr>
            <a:normAutofit lnSpcReduction="10000"/>
          </a:bodyPr>
          <a:lstStyle/>
          <a:p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Both Maria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 - Colegiul Național „Moise Nicoară” Arad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Costea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Angela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- Liceul Teoretic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Sebiș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Crucean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Adriana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- Colegiul Național „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Preparandia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–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Dimitrie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Țichindeal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 Arad</a:t>
            </a: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Goldiș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Daniela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 - Școala Gimnazială „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Andrei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Șaguna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 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Andrei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Șaguna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Milaș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Florica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-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Școala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Gimnazială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„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Nicolae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Bălcescu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Arad</a:t>
            </a:r>
            <a:endParaRPr lang="ro-RO" altLang="en-GB" sz="2000" dirty="0">
              <a:solidFill>
                <a:srgbClr val="FFFF00"/>
              </a:solidFill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Mladin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Sofia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 -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Școala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Gimnazială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„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Ilarion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Felea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Arad</a:t>
            </a:r>
          </a:p>
          <a:p>
            <a:r>
              <a:rPr lang="en-US" altLang="en-GB" sz="2000" b="1" dirty="0" err="1">
                <a:solidFill>
                  <a:srgbClr val="FFFF00"/>
                </a:solidFill>
              </a:rPr>
              <a:t>Moraru</a:t>
            </a:r>
            <a:r>
              <a:rPr lang="en-US" altLang="en-GB" sz="2000" b="1" dirty="0">
                <a:solidFill>
                  <a:srgbClr val="FFFF00"/>
                </a:solidFill>
              </a:rPr>
              <a:t> </a:t>
            </a:r>
            <a:r>
              <a:rPr lang="en-US" altLang="en-GB" sz="2000" b="1" dirty="0" err="1">
                <a:solidFill>
                  <a:srgbClr val="FFFF00"/>
                </a:solidFill>
              </a:rPr>
              <a:t>Augustini</a:t>
            </a:r>
            <a:r>
              <a:rPr lang="ro-RO" altLang="en-GB" sz="2000" dirty="0">
                <a:solidFill>
                  <a:srgbClr val="FFFF00"/>
                </a:solidFill>
              </a:rPr>
              <a:t> -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Colegiul Național „Moise Nicoară” Arad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Nicolae Daniela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- Liceul „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Atanasie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Marienescu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Lipova</a:t>
            </a:r>
            <a:endParaRPr lang="ro-RO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>
                <a:solidFill>
                  <a:srgbClr val="FFFF00"/>
                </a:solidFill>
              </a:rPr>
              <a:t>Pellegrini Lilla</a:t>
            </a:r>
            <a:r>
              <a:rPr lang="ro-RO" altLang="en-GB" sz="2000" dirty="0">
                <a:solidFill>
                  <a:srgbClr val="FFFF00"/>
                </a:solidFill>
              </a:rPr>
              <a:t> - Liceul </a:t>
            </a:r>
            <a:r>
              <a:rPr lang="en-US" altLang="en-GB" sz="2000" dirty="0" err="1">
                <a:solidFill>
                  <a:srgbClr val="FFFF00"/>
                </a:solidFill>
              </a:rPr>
              <a:t>Național</a:t>
            </a:r>
            <a:r>
              <a:rPr lang="en-US" altLang="en-GB" sz="2000" dirty="0">
                <a:solidFill>
                  <a:srgbClr val="FFFF00"/>
                </a:solidFill>
              </a:rPr>
              <a:t> de </a:t>
            </a:r>
            <a:r>
              <a:rPr lang="en-US" altLang="en-GB" sz="2000" dirty="0" err="1">
                <a:solidFill>
                  <a:srgbClr val="FFFF00"/>
                </a:solidFill>
              </a:rPr>
              <a:t>Informatică</a:t>
            </a:r>
            <a:r>
              <a:rPr lang="en-US" altLang="en-GB" sz="2000" dirty="0">
                <a:solidFill>
                  <a:srgbClr val="FFFF00"/>
                </a:solidFill>
              </a:rPr>
              <a:t> Arad</a:t>
            </a:r>
            <a:endParaRPr lang="ro-RO" altLang="en-GB" sz="2000" dirty="0">
              <a:solidFill>
                <a:srgbClr val="FFFF00"/>
              </a:solidFill>
            </a:endParaRPr>
          </a:p>
          <a:p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Romanov Cristian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 -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Școala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Gimnazială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„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Caius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Iacob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Arad</a:t>
            </a:r>
            <a:endParaRPr lang="ro-RO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</a:rPr>
              <a:t>Stoica</a:t>
            </a:r>
            <a:r>
              <a:rPr lang="en-US" altLang="en-GB" sz="2000" b="1" dirty="0">
                <a:solidFill>
                  <a:srgbClr val="FFFF00"/>
                </a:solidFill>
              </a:rPr>
              <a:t> </a:t>
            </a:r>
            <a:r>
              <a:rPr lang="en-US" altLang="en-GB" sz="2000" b="1" dirty="0" err="1">
                <a:solidFill>
                  <a:srgbClr val="FFFF00"/>
                </a:solidFill>
              </a:rPr>
              <a:t>Doina</a:t>
            </a:r>
            <a:r>
              <a:rPr lang="en-US" altLang="en-GB" sz="2000" b="1" dirty="0">
                <a:solidFill>
                  <a:srgbClr val="FFFF00"/>
                </a:solidFill>
              </a:rPr>
              <a:t> -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Liceul Tehnologic „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Francisc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Neuman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Arad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r>
              <a:rPr lang="en-US" altLang="en-GB" sz="2000" b="1" dirty="0" err="1">
                <a:solidFill>
                  <a:srgbClr val="FFFF00"/>
                </a:solidFill>
                <a:sym typeface="+mn-ea"/>
              </a:rPr>
              <a:t>Tudoran</a:t>
            </a:r>
            <a:r>
              <a:rPr lang="en-US" altLang="en-GB" sz="2000" b="1" dirty="0">
                <a:solidFill>
                  <a:srgbClr val="FFFF00"/>
                </a:solidFill>
                <a:sym typeface="+mn-ea"/>
              </a:rPr>
              <a:t> Ramona 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- Colegiul Național „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Vasile</a:t>
            </a:r>
            <a:r>
              <a:rPr lang="en-US" altLang="en-GB" sz="20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000" dirty="0" err="1">
                <a:solidFill>
                  <a:srgbClr val="FFFF00"/>
                </a:solidFill>
                <a:sym typeface="+mn-ea"/>
              </a:rPr>
              <a:t>Goldiș</a:t>
            </a:r>
            <a:r>
              <a:rPr lang="ro-RO" altLang="en-GB" sz="2000" dirty="0">
                <a:solidFill>
                  <a:srgbClr val="FFFF00"/>
                </a:solidFill>
                <a:sym typeface="+mn-ea"/>
              </a:rPr>
              <a:t>” Arad </a:t>
            </a:r>
            <a:endParaRPr lang="en-US" altLang="en-GB" sz="2000" dirty="0">
              <a:solidFill>
                <a:srgbClr val="FFFF00"/>
              </a:solidFill>
              <a:sym typeface="+mn-ea"/>
            </a:endParaRPr>
          </a:p>
          <a:p>
            <a:endParaRPr lang="en-US" altLang="en-GB" sz="2000" dirty="0">
              <a:sym typeface="+mn-ea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 dirty="0"/>
              <a:t>Cercuri pedagogice</a:t>
            </a:r>
            <a:r>
              <a:rPr lang="en-US" altLang="en-GB" dirty="0"/>
              <a:t> 2024-2025</a:t>
            </a:r>
            <a:r>
              <a:rPr lang="ro-RO" alt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en-GB" sz="2200" dirty="0">
                <a:solidFill>
                  <a:srgbClr val="FFFF00"/>
                </a:solidFill>
              </a:rPr>
              <a:t>Arad 1 </a:t>
            </a:r>
            <a:r>
              <a:rPr lang="ro-RO" altLang="en-GB" sz="2200" dirty="0">
                <a:solidFill>
                  <a:srgbClr val="FFFF00"/>
                </a:solidFill>
              </a:rPr>
              <a:t>– </a:t>
            </a:r>
            <a:r>
              <a:rPr lang="en-US" altLang="en-GB" sz="2200" b="1" dirty="0">
                <a:solidFill>
                  <a:srgbClr val="FFFF00"/>
                </a:solidFill>
              </a:rPr>
              <a:t>Both Maria,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Colegiul Național „Moise Nicoară” Arad 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en-US" altLang="en-GB" sz="2200" dirty="0">
                <a:solidFill>
                  <a:srgbClr val="FFFF00"/>
                </a:solidFill>
              </a:rPr>
              <a:t>Arad 2 </a:t>
            </a:r>
            <a:r>
              <a:rPr lang="ro-RO" altLang="en-GB" sz="2200" dirty="0">
                <a:solidFill>
                  <a:srgbClr val="FFFF00"/>
                </a:solidFill>
              </a:rPr>
              <a:t>– </a:t>
            </a:r>
            <a:r>
              <a:rPr lang="en-US" altLang="en-GB" sz="2200" b="1" dirty="0">
                <a:solidFill>
                  <a:srgbClr val="FFFF00"/>
                </a:solidFill>
              </a:rPr>
              <a:t>Pellegrini Lilla,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Liceul Național de Informatică Arad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en-US" altLang="en-GB" sz="2200" dirty="0">
                <a:solidFill>
                  <a:srgbClr val="FFFF00"/>
                </a:solidFill>
              </a:rPr>
              <a:t>Arad 3 </a:t>
            </a:r>
            <a:r>
              <a:rPr lang="ro-RO" altLang="en-GB" sz="2200" dirty="0">
                <a:solidFill>
                  <a:srgbClr val="FFFF00"/>
                </a:solidFill>
              </a:rPr>
              <a:t>– </a:t>
            </a:r>
            <a:r>
              <a:rPr lang="en-US" altLang="en-GB" sz="2200" b="1" dirty="0" err="1">
                <a:solidFill>
                  <a:srgbClr val="FFFF00"/>
                </a:solidFill>
              </a:rPr>
              <a:t>Stoica</a:t>
            </a:r>
            <a:r>
              <a:rPr lang="en-US" altLang="en-GB" sz="2200" b="1" dirty="0">
                <a:solidFill>
                  <a:srgbClr val="FFFF00"/>
                </a:solidFill>
              </a:rPr>
              <a:t> </a:t>
            </a:r>
            <a:r>
              <a:rPr lang="en-US" altLang="en-GB" sz="2200" b="1" dirty="0" err="1">
                <a:solidFill>
                  <a:srgbClr val="FFFF00"/>
                </a:solidFill>
              </a:rPr>
              <a:t>Doina</a:t>
            </a:r>
            <a:r>
              <a:rPr lang="en-US" altLang="en-GB" sz="2200" b="1" dirty="0">
                <a:solidFill>
                  <a:srgbClr val="FFFF00"/>
                </a:solidFill>
              </a:rPr>
              <a:t>,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Liceul Tehnologic „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Francisc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Neuman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”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Arad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en-US" altLang="en-GB" sz="2200" dirty="0">
                <a:solidFill>
                  <a:srgbClr val="FFFF00"/>
                </a:solidFill>
              </a:rPr>
              <a:t>Arad 4 </a:t>
            </a:r>
            <a:r>
              <a:rPr lang="ro-RO" altLang="en-GB" sz="2200" dirty="0">
                <a:solidFill>
                  <a:srgbClr val="FFFF00"/>
                </a:solidFill>
              </a:rPr>
              <a:t>– </a:t>
            </a:r>
            <a:r>
              <a:rPr lang="en-US" altLang="en-GB" sz="2200" b="1" dirty="0" err="1">
                <a:solidFill>
                  <a:srgbClr val="FFFF00"/>
                </a:solidFill>
              </a:rPr>
              <a:t>Aldescu</a:t>
            </a:r>
            <a:r>
              <a:rPr lang="en-US" altLang="en-GB" sz="2200" b="1" dirty="0">
                <a:solidFill>
                  <a:srgbClr val="FFFF00"/>
                </a:solidFill>
              </a:rPr>
              <a:t> Mirela,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Colegiul Național „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Vasile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Goldiș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” Arad 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zona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Chișineu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Criș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-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Sântana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 - </a:t>
            </a:r>
            <a:r>
              <a:rPr lang="ro-RO" altLang="en-GB" sz="2200" dirty="0">
                <a:solidFill>
                  <a:srgbClr val="FFFF00"/>
                </a:solidFill>
              </a:rPr>
              <a:t> 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Dana </a:t>
            </a:r>
            <a:r>
              <a:rPr lang="en-US" altLang="en-GB" sz="2200" b="1" dirty="0" err="1">
                <a:solidFill>
                  <a:srgbClr val="FFFF00"/>
                </a:solidFill>
                <a:sym typeface="+mn-ea"/>
              </a:rPr>
              <a:t>Preda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- Liceul „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Mihai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Veliciu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”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Chișineu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Criș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zona Ineu - </a:t>
            </a:r>
            <a:r>
              <a:rPr lang="ro-RO" altLang="en-GB" sz="2200" dirty="0">
                <a:solidFill>
                  <a:srgbClr val="FFFF00"/>
                </a:solidFill>
              </a:rPr>
              <a:t> </a:t>
            </a:r>
            <a:r>
              <a:rPr lang="en-US" altLang="en-GB" sz="2200" b="1" dirty="0" err="1">
                <a:solidFill>
                  <a:srgbClr val="FFFF00"/>
                </a:solidFill>
                <a:sym typeface="+mn-ea"/>
              </a:rPr>
              <a:t>Viașu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b="1" dirty="0" err="1">
                <a:solidFill>
                  <a:srgbClr val="FFFF00"/>
                </a:solidFill>
                <a:sym typeface="+mn-ea"/>
              </a:rPr>
              <a:t>Ciprian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-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Școala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Gimnazială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 „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Emil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Monția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”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Șicula</a:t>
            </a:r>
            <a:endParaRPr lang="en-US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ro-RO" altLang="en-GB" sz="2200" dirty="0">
                <a:solidFill>
                  <a:srgbClr val="FFFF00"/>
                </a:solidFill>
              </a:rPr>
              <a:t>zona Lipova – 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Nicolae Daniela</a:t>
            </a:r>
            <a:r>
              <a:rPr lang="ro-RO" altLang="en-GB" sz="2200" b="1" dirty="0">
                <a:solidFill>
                  <a:srgbClr val="FFFF00"/>
                </a:solidFill>
                <a:sym typeface="+mn-ea"/>
              </a:rPr>
              <a:t>,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 Liceul „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Atanasie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Marienescu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”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Lipova</a:t>
            </a:r>
            <a:endParaRPr lang="ro-RO" altLang="en-GB" sz="2200" dirty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zona Sebiș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- </a:t>
            </a:r>
            <a:r>
              <a:rPr lang="en-US" altLang="en-GB" sz="2200" b="1" dirty="0" err="1">
                <a:solidFill>
                  <a:srgbClr val="FFFF00"/>
                </a:solidFill>
                <a:sym typeface="+mn-ea"/>
              </a:rPr>
              <a:t>Costea</a:t>
            </a:r>
            <a:r>
              <a:rPr lang="en-US" altLang="en-GB" sz="2200" b="1" dirty="0">
                <a:solidFill>
                  <a:srgbClr val="FFFF00"/>
                </a:solidFill>
                <a:sym typeface="+mn-ea"/>
              </a:rPr>
              <a:t> Angela </a:t>
            </a:r>
            <a:r>
              <a:rPr lang="ro-RO" altLang="en-GB" sz="2200" dirty="0">
                <a:solidFill>
                  <a:srgbClr val="FFFF00"/>
                </a:solidFill>
                <a:sym typeface="+mn-ea"/>
              </a:rPr>
              <a:t>– Liceul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Teoretic</a:t>
            </a:r>
            <a:r>
              <a:rPr lang="en-US" altLang="en-GB" sz="2200" dirty="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GB" sz="2200" dirty="0" err="1">
                <a:solidFill>
                  <a:srgbClr val="FFFF00"/>
                </a:solidFill>
                <a:sym typeface="+mn-ea"/>
              </a:rPr>
              <a:t>Sebiș</a:t>
            </a:r>
            <a:endParaRPr lang="ro-RO" altLang="en-GB" sz="2200" dirty="0">
              <a:solidFill>
                <a:srgbClr val="FFFF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en-US" altLang="en-GB" sz="2200" dirty="0"/>
              <a:t>Arad 1 </a:t>
            </a:r>
            <a:r>
              <a:rPr lang="ro-RO" altLang="en-GB" sz="2200" dirty="0"/>
              <a:t>– </a:t>
            </a:r>
            <a:r>
              <a:rPr lang="en-US" altLang="en-GB" sz="2200" b="1" dirty="0"/>
              <a:t>Both Maria, </a:t>
            </a:r>
            <a:r>
              <a:rPr lang="ro-RO" altLang="en-GB" sz="2200" dirty="0">
                <a:sym typeface="+mn-ea"/>
              </a:rPr>
              <a:t>Colegiul Național „Moise Nicoară” Arad </a:t>
            </a:r>
            <a:endParaRPr lang="en-US" altLang="en-GB" sz="2200" dirty="0">
              <a:sym typeface="+mn-ea"/>
            </a:endParaRPr>
          </a:p>
          <a:p>
            <a:pPr marL="0" indent="0" algn="just">
              <a:buNone/>
            </a:pPr>
            <a:endParaRPr lang="en-US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E6979FE-BCAA-4846-ACEC-54F87A0D6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702991"/>
              </p:ext>
            </p:extLst>
          </p:nvPr>
        </p:nvGraphicFramePr>
        <p:xfrm>
          <a:off x="1043608" y="2492896"/>
          <a:ext cx="6336704" cy="4012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36704">
                  <a:extLst>
                    <a:ext uri="{9D8B030D-6E8A-4147-A177-3AD203B41FA5}">
                      <a16:colId xmlns:a16="http://schemas.microsoft.com/office/drawing/2014/main" val="4291278436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CENTRUL ŞCOLAR PENTRU EDUCAŢIE INCLUZIVĂ ARAD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638194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COLEGIUL DE ARTE "SABIN DRAGOI" ARAD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372281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COLEGIUL NAŢIONAL "MOISE NICOARĂ"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3935303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LICEUL SPECIAL "SFÂNTA MARIA" ARAD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4456097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LICEUL TEHNOLOGIC "AUREL VLAICU" ARAD</a:t>
                      </a:r>
                      <a:endParaRPr lang="fr-F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3118956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LICEUL TEHNOLOGIC DE INDUSTRIE ALIMENTARĂ ARAD</a:t>
                      </a:r>
                      <a:endParaRPr lang="fr-F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352964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LICEUL TEHNOLOGIC VINGA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40423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SEMINARUL TEOLOGIC ORTODOX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1172519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"AUREL VLAICU"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186573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"NICOLAE BĂLCESCU"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2869983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"REGINA MARIA"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3556804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MAILAT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88701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ŞAGU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>
                          <a:effectLst/>
                        </a:rPr>
                        <a:t>ŞCOALA GIMNAZIALĂ FISCUT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64214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21055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en-US" altLang="en-GB" sz="2200" dirty="0"/>
              <a:t>Arad 2 </a:t>
            </a:r>
            <a:r>
              <a:rPr lang="ro-RO" altLang="en-GB" sz="2200" dirty="0"/>
              <a:t>– </a:t>
            </a:r>
            <a:r>
              <a:rPr lang="en-US" altLang="en-GB" sz="2200" b="1" dirty="0"/>
              <a:t>Pellegrini Lilla, </a:t>
            </a:r>
            <a:r>
              <a:rPr lang="ro-RO" altLang="en-GB" sz="2200" dirty="0">
                <a:sym typeface="+mn-ea"/>
              </a:rPr>
              <a:t>Liceul Național de Informatică Arad</a:t>
            </a:r>
            <a:endParaRPr lang="en-US" altLang="en-GB" sz="2200" dirty="0">
              <a:sym typeface="+mn-ea"/>
            </a:endParaRPr>
          </a:p>
          <a:p>
            <a:pPr algn="just"/>
            <a:endParaRPr lang="en-US" altLang="en-GB" sz="2200" dirty="0">
              <a:sym typeface="+mn-ea"/>
            </a:endParaRPr>
          </a:p>
          <a:p>
            <a:pPr algn="just"/>
            <a:endParaRPr lang="en-US" altLang="en-GB" sz="2200" dirty="0">
              <a:sym typeface="+mn-ea"/>
            </a:endParaRPr>
          </a:p>
          <a:p>
            <a:pPr algn="just"/>
            <a:endParaRPr lang="en-US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106409-94BF-4BD8-A1AC-128761330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057447"/>
              </p:ext>
            </p:extLst>
          </p:nvPr>
        </p:nvGraphicFramePr>
        <p:xfrm>
          <a:off x="539552" y="2382839"/>
          <a:ext cx="7704856" cy="4191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789452978"/>
                    </a:ext>
                  </a:extLst>
                </a:gridCol>
              </a:tblGrid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COLEGIUL ECONOMIC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16396276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COLEGIUL NAŢIONAL "ELENA GHIBA BIRTA"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62376665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COLEGIUL"CSIKY GERGELY" ARAD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92283633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LICEUL NAŢIONAL DE INFORMATICĂ ARAD</a:t>
                      </a:r>
                      <a:endParaRPr lang="pt-BR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25156905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TEOLOGIC BAPTIST "ALEXA POPOVICI"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8569110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"GHEORGHE LAZĂR" PECICA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47934058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"JOZEF GREGOR TAJOVSKY" NĂDLAC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88982782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"AVRAM IANCU"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38332851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"DR.IOAN DANICICO" SEMLAC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5665370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"IOSIF MOLDOVAN"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3049123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"MIHAI EMINESCU"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8288904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"PATER GODO MIHALY" DOROBANŢI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82196097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"ŞTEFAN BOZIAN" ŞEITIN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603048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NR 2 PECICA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42338393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PEREGU MARE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91896831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VLADIMIRESCU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79751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253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F5E8-E009-42B8-8440-5E524CA1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4BF60-3716-4B4F-8424-2AF67590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191000"/>
          </a:xfrm>
        </p:spPr>
        <p:txBody>
          <a:bodyPr>
            <a:normAutofit lnSpcReduction="10000"/>
          </a:bodyPr>
          <a:lstStyle/>
          <a:p>
            <a:pPr marL="228600" algn="just"/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S-au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realizat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inspecţii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specialitate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după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cum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urmează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endParaRPr lang="en-US" sz="105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Definitivat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20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2763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en-US" altLang="en-GB" sz="2200" dirty="0"/>
              <a:t>Arad 3 </a:t>
            </a:r>
            <a:r>
              <a:rPr lang="ro-RO" altLang="en-GB" sz="2200" dirty="0"/>
              <a:t>– </a:t>
            </a:r>
            <a:r>
              <a:rPr lang="en-US" altLang="en-GB" sz="2200" b="1" dirty="0" err="1"/>
              <a:t>Stoica</a:t>
            </a:r>
            <a:r>
              <a:rPr lang="en-US" altLang="en-GB" sz="2200" b="1" dirty="0"/>
              <a:t> </a:t>
            </a:r>
            <a:r>
              <a:rPr lang="en-US" altLang="en-GB" sz="2200" b="1" dirty="0" err="1"/>
              <a:t>Doina</a:t>
            </a:r>
            <a:r>
              <a:rPr lang="en-US" altLang="en-GB" sz="2200" b="1" dirty="0"/>
              <a:t>, </a:t>
            </a:r>
            <a:r>
              <a:rPr lang="ro-RO" altLang="en-GB" sz="2200" dirty="0">
                <a:sym typeface="+mn-ea"/>
              </a:rPr>
              <a:t>Liceul Tehnologic „</a:t>
            </a:r>
            <a:r>
              <a:rPr lang="en-US" altLang="en-GB" sz="2200" dirty="0" err="1">
                <a:sym typeface="+mn-ea"/>
              </a:rPr>
              <a:t>Francisc</a:t>
            </a:r>
            <a:r>
              <a:rPr lang="en-US" altLang="en-GB" sz="2200" dirty="0">
                <a:sym typeface="+mn-ea"/>
              </a:rPr>
              <a:t> Neuman</a:t>
            </a:r>
            <a:r>
              <a:rPr lang="ro-RO" altLang="en-GB" sz="2200" dirty="0">
                <a:sym typeface="+mn-ea"/>
              </a:rPr>
              <a:t>”</a:t>
            </a:r>
            <a:r>
              <a:rPr lang="en-US" altLang="en-GB" sz="2200" dirty="0">
                <a:sym typeface="+mn-ea"/>
              </a:rPr>
              <a:t> </a:t>
            </a:r>
            <a:r>
              <a:rPr lang="ro-RO" altLang="en-GB" sz="2200" dirty="0">
                <a:sym typeface="+mn-ea"/>
              </a:rPr>
              <a:t>Arad</a:t>
            </a:r>
            <a:endParaRPr lang="en-US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EF555F-55AA-4C09-9776-2C4EDBED2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890052"/>
              </p:ext>
            </p:extLst>
          </p:nvPr>
        </p:nvGraphicFramePr>
        <p:xfrm>
          <a:off x="467544" y="2492896"/>
          <a:ext cx="7560840" cy="4221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0840">
                  <a:extLst>
                    <a:ext uri="{9D8B030D-6E8A-4147-A177-3AD203B41FA5}">
                      <a16:colId xmlns:a16="http://schemas.microsoft.com/office/drawing/2014/main" val="3128329358"/>
                    </a:ext>
                  </a:extLst>
                </a:gridCol>
              </a:tblGrid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COLEGIUL NAŢIONAL "PREPARANDIA-DIMITRIE ŢICHINDEAL"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7982946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COLEGIUL PARTICULAR "VASILE GOLDIŞ" ARAD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34219403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LICEUL TEHNOLOGIC "FRANCISC NEUMAN"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01779206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LICEUL TEHNOLOGIC "IULIU MOLDOVAN"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31762921"/>
                  </a:ext>
                </a:extLst>
              </a:tr>
              <a:tr h="51464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LICEUL TEHNOLOGIC DE ELECTRONICĂ ŞI AUTOMATIZĂRI "CAIUS IACOB"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9738082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LICEUL TEHNOLOGIC UCECOM "SPIRU HARET"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06348436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LICEUL TEOLOGIC PENTICOSTAL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6035705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ŞCOALA GIMNAZIALĂ "ADAM NICOLAE" ARAD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14565319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ŞCOALA GIMNAZIALĂ "AUREL SEBEŞAN" FELNAC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23733157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ŞCOALA GIMNAZIALĂ "ILARION FELEA" ARAD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18196000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SECUSIGIU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1161187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GIMNAZIALĂ ZĂDĂRENI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36664356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"SFÂNTUL IERARH NICOLAE"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07826230"/>
                  </a:ext>
                </a:extLst>
              </a:tr>
              <a:tr h="276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ŞCOALA PROFESIONALĂ "ASTRA" ARAD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93370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15149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en-US" altLang="en-GB" sz="2200" dirty="0"/>
              <a:t>Arad 4 </a:t>
            </a:r>
            <a:r>
              <a:rPr lang="ro-RO" altLang="en-GB" sz="2200" dirty="0"/>
              <a:t>– </a:t>
            </a:r>
            <a:r>
              <a:rPr lang="en-US" altLang="en-GB" sz="2200" b="1" dirty="0" err="1"/>
              <a:t>Aldescu</a:t>
            </a:r>
            <a:r>
              <a:rPr lang="en-US" altLang="en-GB" sz="2200" b="1" dirty="0"/>
              <a:t> Mirela, </a:t>
            </a:r>
            <a:r>
              <a:rPr lang="en-US" altLang="en-GB" sz="2200" dirty="0" err="1">
                <a:sym typeface="+mn-ea"/>
              </a:rPr>
              <a:t>Colegiul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Național</a:t>
            </a:r>
            <a:r>
              <a:rPr lang="en-US" altLang="en-GB" sz="2200" dirty="0">
                <a:sym typeface="+mn-ea"/>
              </a:rPr>
              <a:t> </a:t>
            </a:r>
            <a:r>
              <a:rPr lang="ro-RO" altLang="en-GB" sz="2200" dirty="0">
                <a:sym typeface="+mn-ea"/>
              </a:rPr>
              <a:t>„</a:t>
            </a:r>
            <a:r>
              <a:rPr lang="en-US" altLang="en-GB" sz="2200" dirty="0" err="1">
                <a:sym typeface="+mn-ea"/>
              </a:rPr>
              <a:t>Vasile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Goldiș</a:t>
            </a:r>
            <a:r>
              <a:rPr lang="ro-RO" altLang="en-GB" sz="2200" dirty="0">
                <a:sym typeface="+mn-ea"/>
              </a:rPr>
              <a:t>”</a:t>
            </a:r>
            <a:r>
              <a:rPr lang="en-US" altLang="en-GB" sz="2200" dirty="0">
                <a:sym typeface="+mn-ea"/>
              </a:rPr>
              <a:t> </a:t>
            </a:r>
            <a:r>
              <a:rPr lang="ro-RO" altLang="en-GB" sz="2200" dirty="0">
                <a:sym typeface="+mn-ea"/>
              </a:rPr>
              <a:t>Arad</a:t>
            </a:r>
            <a:endParaRPr lang="en-US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C577F53-FD5F-430B-B2AE-79C533EBB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04122"/>
              </p:ext>
            </p:extLst>
          </p:nvPr>
        </p:nvGraphicFramePr>
        <p:xfrm>
          <a:off x="395536" y="2420888"/>
          <a:ext cx="7920880" cy="4261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1093243312"/>
                    </a:ext>
                  </a:extLst>
                </a:gridCol>
              </a:tblGrid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COLEGIUL NAŢIONAL "VASILE GOLDIŞ"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22396949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CU PROGRAM SPORTIV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90474557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LICEUL TEHNOLOGIC "ION CREANGĂ" CURTICI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25997172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TEHNOLOGIC DE CONSTRUCŢII ŞI PROTECŢIA MEDIULUI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92848658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TEHNOLOGIC DE TRANSPORTURI AUTO "HENRI COANDĂ"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16090453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"ADAM MULLER GUTTENBRUNN"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2340406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"ANDREI ŞAGUNA" ANDREI ŞAGUNA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13931712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"ARON COTRUŞ"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52602803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"CAIUS IACOB" ARAD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30469947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"MORA FERENC" ZIMANDU NOU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47031552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"PAVEL COVACI" MACEA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66326392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"VIRGIL IOVĂNAŞ" ŞOFRONEA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6233007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FÂNTÂNELE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61479900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FRUMUŞENI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7952199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IRATOŞU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03732359"/>
                  </a:ext>
                </a:extLst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LIVADA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83623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14723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ro-RO" altLang="en-GB" sz="2200" dirty="0">
                <a:sym typeface="+mn-ea"/>
              </a:rPr>
              <a:t>zona </a:t>
            </a:r>
            <a:r>
              <a:rPr lang="en-US" altLang="en-GB" sz="2200" dirty="0" err="1">
                <a:sym typeface="+mn-ea"/>
              </a:rPr>
              <a:t>Chișineu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Criș</a:t>
            </a:r>
            <a:r>
              <a:rPr lang="en-US" altLang="en-GB" sz="2200" dirty="0">
                <a:sym typeface="+mn-ea"/>
              </a:rPr>
              <a:t> - </a:t>
            </a:r>
            <a:r>
              <a:rPr lang="en-US" altLang="en-GB" sz="2200" dirty="0" err="1">
                <a:sym typeface="+mn-ea"/>
              </a:rPr>
              <a:t>Sântana</a:t>
            </a:r>
            <a:r>
              <a:rPr lang="ro-RO" altLang="en-GB" sz="2200" dirty="0">
                <a:sym typeface="+mn-ea"/>
              </a:rPr>
              <a:t> - </a:t>
            </a:r>
            <a:r>
              <a:rPr lang="ro-RO" altLang="en-GB" sz="2200" dirty="0"/>
              <a:t> </a:t>
            </a:r>
            <a:r>
              <a:rPr lang="en-US" altLang="en-GB" sz="2200" b="1" dirty="0">
                <a:sym typeface="+mn-ea"/>
              </a:rPr>
              <a:t>Dana </a:t>
            </a:r>
            <a:r>
              <a:rPr lang="en-US" altLang="en-GB" sz="2200" b="1" dirty="0" err="1">
                <a:sym typeface="+mn-ea"/>
              </a:rPr>
              <a:t>Preda</a:t>
            </a:r>
            <a:r>
              <a:rPr lang="en-US" altLang="en-GB" sz="2200" b="1" dirty="0">
                <a:sym typeface="+mn-ea"/>
              </a:rPr>
              <a:t> </a:t>
            </a:r>
            <a:r>
              <a:rPr lang="ro-RO" altLang="en-GB" sz="2200" dirty="0">
                <a:sym typeface="+mn-ea"/>
              </a:rPr>
              <a:t>- Liceul „</a:t>
            </a:r>
            <a:r>
              <a:rPr lang="en-US" altLang="en-GB" sz="2200" dirty="0">
                <a:sym typeface="+mn-ea"/>
              </a:rPr>
              <a:t>Mihai </a:t>
            </a:r>
            <a:r>
              <a:rPr lang="en-US" altLang="en-GB" sz="2200" dirty="0" err="1">
                <a:sym typeface="+mn-ea"/>
              </a:rPr>
              <a:t>Veliciu</a:t>
            </a:r>
            <a:r>
              <a:rPr lang="ro-RO" altLang="en-GB" sz="2200" dirty="0">
                <a:sym typeface="+mn-ea"/>
              </a:rPr>
              <a:t>” </a:t>
            </a:r>
            <a:r>
              <a:rPr lang="en-US" altLang="en-GB" sz="2200" dirty="0" err="1">
                <a:sym typeface="+mn-ea"/>
              </a:rPr>
              <a:t>Chișineu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Criș</a:t>
            </a:r>
            <a:endParaRPr lang="ro-RO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83AE44-2E25-4EB1-8DB4-A1B5EB1D0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391101"/>
              </p:ext>
            </p:extLst>
          </p:nvPr>
        </p:nvGraphicFramePr>
        <p:xfrm>
          <a:off x="611560" y="2636912"/>
          <a:ext cx="7848872" cy="41216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3289028413"/>
                    </a:ext>
                  </a:extLst>
                </a:gridCol>
              </a:tblGrid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LICEUL TEHNOLOGIC "STEFAN HELL" SÂNTANA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75410363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LICEUL TEHNOLOGIC CHIŞINEU CRIŞ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9570863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LICEUL TEORETIC "MIHAI VELICIU" CHISINEU-CRIS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52997554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ŞCOALA GIMNAZIALĂ "IUSTIN MARSIEU" SOCODOR</a:t>
                      </a:r>
                      <a:endParaRPr lang="it-IT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19171811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"MIHAI VELICIU" SEPREUŞ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03920124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ŞCOALA GIMNAZIALĂ "OLOSZ LAJOS" ADEA</a:t>
                      </a:r>
                      <a:endParaRPr lang="es-E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1340428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"PĂDURENI" CHIŞINEU CRIŞ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86354460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"SIMONYI IMRE" SATU NOU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77645233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"TABAZDI KAROLY" ZERIND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53083150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GRĂNICERI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03218199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OLARI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424452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PILU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07644796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SÂNTANA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19503574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SINTEA MARE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0228569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ŞIMAND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38290431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ŢIPAR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50247897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ŞCOALA GIMNAZIALĂ VÂNĂTORI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31812849"/>
                  </a:ext>
                </a:extLst>
              </a:tr>
              <a:tr h="22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ŞCOALA GIMNAZIALĂ ZARAND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51586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475989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700808"/>
            <a:ext cx="8785225" cy="4191000"/>
          </a:xfrm>
        </p:spPr>
        <p:txBody>
          <a:bodyPr/>
          <a:lstStyle/>
          <a:p>
            <a:pPr algn="just"/>
            <a:r>
              <a:rPr lang="ro-RO" altLang="en-GB" sz="2200" dirty="0">
                <a:sym typeface="+mn-ea"/>
              </a:rPr>
              <a:t>zona Ineu - </a:t>
            </a:r>
            <a:r>
              <a:rPr lang="ro-RO" altLang="en-GB" sz="2200" dirty="0"/>
              <a:t> </a:t>
            </a:r>
            <a:r>
              <a:rPr lang="en-US" altLang="en-GB" sz="2200" b="1" dirty="0" err="1">
                <a:sym typeface="+mn-ea"/>
              </a:rPr>
              <a:t>Viașu</a:t>
            </a:r>
            <a:r>
              <a:rPr lang="en-US" altLang="en-GB" sz="2200" b="1" dirty="0">
                <a:sym typeface="+mn-ea"/>
              </a:rPr>
              <a:t> </a:t>
            </a:r>
            <a:r>
              <a:rPr lang="en-US" altLang="en-GB" sz="2200" b="1" dirty="0" err="1">
                <a:sym typeface="+mn-ea"/>
              </a:rPr>
              <a:t>Ciprian</a:t>
            </a:r>
            <a:r>
              <a:rPr lang="en-US" altLang="en-GB" sz="2200" b="1" dirty="0">
                <a:sym typeface="+mn-ea"/>
              </a:rPr>
              <a:t> </a:t>
            </a:r>
            <a:r>
              <a:rPr lang="ro-RO" altLang="en-GB" sz="2200" dirty="0">
                <a:sym typeface="+mn-ea"/>
              </a:rPr>
              <a:t>- </a:t>
            </a:r>
            <a:r>
              <a:rPr lang="en-US" altLang="en-GB" sz="2200" dirty="0" err="1">
                <a:sym typeface="+mn-ea"/>
              </a:rPr>
              <a:t>Școala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Gimnazială</a:t>
            </a:r>
            <a:r>
              <a:rPr lang="ro-RO" altLang="en-GB" sz="2200" dirty="0">
                <a:sym typeface="+mn-ea"/>
              </a:rPr>
              <a:t> „</a:t>
            </a:r>
            <a:r>
              <a:rPr lang="en-US" altLang="en-GB" sz="2200" dirty="0">
                <a:sym typeface="+mn-ea"/>
              </a:rPr>
              <a:t>Emil </a:t>
            </a:r>
            <a:r>
              <a:rPr lang="en-US" altLang="en-GB" sz="2200" dirty="0" err="1">
                <a:sym typeface="+mn-ea"/>
              </a:rPr>
              <a:t>Monția</a:t>
            </a:r>
            <a:r>
              <a:rPr lang="ro-RO" altLang="en-GB" sz="2200" dirty="0">
                <a:sym typeface="+mn-ea"/>
              </a:rPr>
              <a:t>” </a:t>
            </a:r>
            <a:r>
              <a:rPr lang="en-US" altLang="en-GB" sz="2200" dirty="0" err="1">
                <a:sym typeface="+mn-ea"/>
              </a:rPr>
              <a:t>Șicula</a:t>
            </a:r>
            <a:endParaRPr lang="ro-RO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3EF0B1-5EFB-4632-A662-A0EE641EA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594085"/>
              </p:ext>
            </p:extLst>
          </p:nvPr>
        </p:nvGraphicFramePr>
        <p:xfrm>
          <a:off x="395536" y="2354560"/>
          <a:ext cx="7992888" cy="4274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2888">
                  <a:extLst>
                    <a:ext uri="{9D8B030D-6E8A-4147-A177-3AD203B41FA5}">
                      <a16:colId xmlns:a16="http://schemas.microsoft.com/office/drawing/2014/main" val="417250815"/>
                    </a:ext>
                  </a:extLst>
                </a:gridCol>
              </a:tblGrid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COLEGIUL "MIHAI VITEAZUL" INEU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8309807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LICEUL TEHNOLOGIC "SAVA BRANCOVICI" INEU</a:t>
                      </a:r>
                      <a:endParaRPr lang="it-IT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75131168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LICEUL TEHNOLOGIC </a:t>
                      </a:r>
                      <a:r>
                        <a:rPr lang="it-IT" sz="1600" u="none" strike="noStrike" dirty="0">
                          <a:effectLst/>
                        </a:rPr>
                        <a:t>"EMIL CRĂCIUN LĂZUREANU"</a:t>
                      </a:r>
                      <a:r>
                        <a:rPr lang="en-US" sz="1600" u="none" strike="noStrike" dirty="0">
                          <a:effectLst/>
                        </a:rPr>
                        <a:t> BELIU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19384174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CERMEI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61592248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PÂNCOTA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72520879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"EMIL MONTIA" ŞICULA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60348545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"GHEORGHE POPOVICI" APATEU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93562152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"IOAN SLAVICI" ŞIRIA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17081579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"VASILE POP" BOCSIG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46591616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ŞCOALA GIMNAZIALĂ ”NICOLAE HORGA POPOVICI” SELEUŞ</a:t>
                      </a:r>
                      <a:endParaRPr lang="it-IT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638198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AGRIŞU MARE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22403906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CRAIVA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70149173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GROŞENI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24083431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HĂŞMAŞ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21389397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ŞILINDIA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61224479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TAUŢ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18078190"/>
                  </a:ext>
                </a:extLst>
              </a:tr>
              <a:tr h="243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TÎRNOVA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43914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9250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09699"/>
            <a:ext cx="6896534" cy="1080938"/>
          </a:xfrm>
        </p:spPr>
        <p:txBody>
          <a:bodyPr/>
          <a:lstStyle/>
          <a:p>
            <a:r>
              <a:rPr lang="ro-RO" altLang="en-GB" dirty="0"/>
              <a:t>Cercuri pedagogice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785225" cy="4191000"/>
          </a:xfrm>
        </p:spPr>
        <p:txBody>
          <a:bodyPr/>
          <a:lstStyle/>
          <a:p>
            <a:pPr algn="just"/>
            <a:r>
              <a:rPr lang="ro-RO" altLang="en-GB" sz="2200" dirty="0"/>
              <a:t>zona Lipova – </a:t>
            </a:r>
            <a:r>
              <a:rPr lang="en-US" altLang="en-GB" sz="2200" b="1" dirty="0">
                <a:sym typeface="+mn-ea"/>
              </a:rPr>
              <a:t>Nicolae Daniela</a:t>
            </a:r>
            <a:r>
              <a:rPr lang="ro-RO" altLang="en-GB" sz="2200" b="1" dirty="0">
                <a:sym typeface="+mn-ea"/>
              </a:rPr>
              <a:t>,</a:t>
            </a:r>
            <a:r>
              <a:rPr lang="ro-RO" altLang="en-GB" sz="2200" dirty="0">
                <a:sym typeface="+mn-ea"/>
              </a:rPr>
              <a:t> Liceul „</a:t>
            </a:r>
            <a:r>
              <a:rPr lang="en-US" altLang="en-GB" sz="2200" dirty="0" err="1">
                <a:sym typeface="+mn-ea"/>
              </a:rPr>
              <a:t>Atanasie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Marienescu</a:t>
            </a:r>
            <a:r>
              <a:rPr lang="ro-RO" altLang="en-GB" sz="2200" dirty="0">
                <a:sym typeface="+mn-ea"/>
              </a:rPr>
              <a:t>” </a:t>
            </a:r>
            <a:r>
              <a:rPr lang="en-US" altLang="en-GB" sz="2200" dirty="0" err="1">
                <a:sym typeface="+mn-ea"/>
              </a:rPr>
              <a:t>Lipova</a:t>
            </a:r>
            <a:endParaRPr lang="ro-RO" altLang="en-GB" sz="2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180436-B74F-4A0D-86D3-BF24CC88C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77510"/>
              </p:ext>
            </p:extLst>
          </p:nvPr>
        </p:nvGraphicFramePr>
        <p:xfrm>
          <a:off x="323528" y="2348880"/>
          <a:ext cx="7992888" cy="4320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2888">
                  <a:extLst>
                    <a:ext uri="{9D8B030D-6E8A-4147-A177-3AD203B41FA5}">
                      <a16:colId xmlns:a16="http://schemas.microsoft.com/office/drawing/2014/main" val="327939208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"ATANASIE MARIENESCU" LIPOVA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7897836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"SEVER BOCU" LIPOVA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803256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TEHNOLOGIC "VASILE JUNCU" MINIŞ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8643992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TEHNOLOGIC ”REGELE MIHAI I” SĂVÂRŞIN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5570911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"ADAM MULLER GUTTENBRUN" ZĂBRANI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7995027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"ALEXANDRU MOCIONI" BIRCHIŞ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8814018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"CORNELIU MICLOSI" COVĂSINŢ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4571172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"CRISTIAN HERBEI" VĂRĂDIA DE MUREŞ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7973244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"PATRICHIE POPESCU" BATA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486277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"SABIN DRĂGOI" PETRIŞ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9740587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"SABIN MANUILĂ" SÎMBĂTENI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318357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"ŞTEFAN CICIO-POP" CONOP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909532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"TEODOR PĂCĂŢIAN" USUSĂU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618731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BÂRZAVA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169094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PĂULIŞ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8637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4636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/>
            <a:r>
              <a:rPr lang="ro-RO" altLang="en-GB" sz="2200" dirty="0">
                <a:sym typeface="+mn-ea"/>
              </a:rPr>
              <a:t>zona Sebiș - </a:t>
            </a:r>
            <a:r>
              <a:rPr lang="en-US" altLang="en-GB" sz="2200" b="1" dirty="0" err="1">
                <a:sym typeface="+mn-ea"/>
              </a:rPr>
              <a:t>Costea</a:t>
            </a:r>
            <a:r>
              <a:rPr lang="en-US" altLang="en-GB" sz="2200" b="1" dirty="0">
                <a:sym typeface="+mn-ea"/>
              </a:rPr>
              <a:t> Angela </a:t>
            </a:r>
            <a:r>
              <a:rPr lang="ro-RO" altLang="en-GB" sz="2200" dirty="0">
                <a:sym typeface="+mn-ea"/>
              </a:rPr>
              <a:t>– Liceul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Teoretic</a:t>
            </a:r>
            <a:r>
              <a:rPr lang="en-US" altLang="en-GB" sz="2200" dirty="0">
                <a:sym typeface="+mn-ea"/>
              </a:rPr>
              <a:t> </a:t>
            </a:r>
            <a:r>
              <a:rPr lang="en-US" altLang="en-GB" sz="2200" dirty="0" err="1">
                <a:sym typeface="+mn-ea"/>
              </a:rPr>
              <a:t>Sebiș</a:t>
            </a:r>
            <a:endParaRPr lang="ro-RO" altLang="en-GB" sz="2200" dirty="0">
              <a:sym typeface="+mn-ea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9A49B74-333C-4257-9EBA-F65DD1E3C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600944"/>
              </p:ext>
            </p:extLst>
          </p:nvPr>
        </p:nvGraphicFramePr>
        <p:xfrm>
          <a:off x="467544" y="2348880"/>
          <a:ext cx="7920880" cy="4074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2956762568"/>
                    </a:ext>
                  </a:extLst>
                </a:gridCol>
              </a:tblGrid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"IOAN BUTEANU" GURAHONŢ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62852434"/>
                  </a:ext>
                </a:extLst>
              </a:tr>
              <a:tr h="229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TEHNOLOGIC "MOGA VOIEVOD" HĂLMAGIU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599033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LICEUL TEORETIC SEBIŞ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30059149"/>
                  </a:ext>
                </a:extLst>
              </a:tr>
              <a:tr h="205517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"GHEORGHE GROZA" MONEASA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2652524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"LAZĂR TÂMPA" ALMAŞ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99439602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BÎRSA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96923128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ŞCOALA GIMNAZIALĂ ”GABRIEL BROLA” BUTENI</a:t>
                      </a:r>
                      <a:endParaRPr lang="it-IT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09119365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CĂRAND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9634392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CHISINDIA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89027843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DEZNA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7713036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DIECI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02087696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HĂLMĂGEL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4255661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IACOBINI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95862024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ŞCOALA GIMNAZIALĂ PLEŞCUŢA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15619751"/>
                  </a:ext>
                </a:extLst>
              </a:tr>
              <a:tr h="274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ŞCOALA GIMNAZIALĂ VÂRFURILE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35361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6470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06677"/>
            <a:ext cx="9319846" cy="1384916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– 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Curriculum</a:t>
            </a:r>
            <a:r>
              <a:rPr lang="en-US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relevant, educ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ație deschisă pentru toți</a:t>
            </a:r>
            <a:endParaRPr lang="en-US" sz="3600" b="1" i="1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CCF7F3-8777-4534-05A0-F04447FF48EE}"/>
              </a:ext>
            </a:extLst>
          </p:cNvPr>
          <p:cNvSpPr txBox="1"/>
          <p:nvPr/>
        </p:nvSpPr>
        <p:spPr>
          <a:xfrm>
            <a:off x="678730" y="2224726"/>
            <a:ext cx="790185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- promotor al unui Curriculum centrat pe competențe cheie -</a:t>
            </a: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Perioada de implementare a proiectului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2017 –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3BCD49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Perioada de sustenabilitate a proiectului: 2024 - 2027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4D59DE42-E123-628D-0935-63C08E3038B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9646" y="320204"/>
            <a:ext cx="1127760" cy="61863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701985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946733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Proiectul CRED</a:t>
            </a:r>
            <a:r>
              <a:rPr lang="en-GB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</a:t>
            </a:r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activități și rezultate </a:t>
            </a:r>
            <a:endParaRPr lang="en-US" sz="3600" dirty="0">
              <a:solidFill>
                <a:srgbClr val="DEBD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1F22E-8C97-6BF1-4300-201BF21AF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2226040"/>
            <a:ext cx="3689927" cy="3020140"/>
          </a:xfrm>
        </p:spPr>
        <p:txBody>
          <a:bodyPr>
            <a:normAutofit lnSpcReduction="10000"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A1 - Politici educaționale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24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A2 - Resurse educaționale deschise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A3 - Formarea profesorilor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99CC00"/>
                </a:solidFill>
                <a:latin typeface="Calibri"/>
                <a:ea typeface="Calibri"/>
                <a:cs typeface="Calibri"/>
                <a:sym typeface="Calibri"/>
              </a:rPr>
              <a:t>A4 - Pilotare în școli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A5 - Studii și cercetări</a:t>
            </a:r>
            <a:endParaRPr lang="it-IT" sz="2800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</p:txBody>
      </p:sp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0F614852-C0DE-856F-15D0-15F9AA8ACD7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3926" y="234773"/>
            <a:ext cx="1127760" cy="7119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" name="Imagine 2">
            <a:extLst>
              <a:ext uri="{FF2B5EF4-FFF2-40B4-BE49-F238E27FC236}">
                <a16:creationId xmlns:a16="http://schemas.microsoft.com/office/drawing/2014/main" id="{E2428DC4-30A1-CF83-BF3E-EDE43F3825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427" y="2179784"/>
            <a:ext cx="4311073" cy="302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9185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39273"/>
            <a:ext cx="7886700" cy="822036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- FORMARE</a:t>
            </a:r>
            <a:endParaRPr lang="en-US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19D2B-E0B3-0CEF-E171-0190546EC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61309"/>
            <a:ext cx="7886700" cy="3066473"/>
          </a:xfrm>
        </p:spPr>
        <p:txBody>
          <a:bodyPr>
            <a:normAutofit fontScale="92500" lnSpcReduction="10000"/>
          </a:bodyPr>
          <a:lstStyle/>
          <a:p>
            <a:r>
              <a:rPr lang="ro-RO" sz="1800" dirty="0"/>
              <a:t>două etape de formare în perioada de implementare a proiectului: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ro-RO" sz="1600" dirty="0"/>
              <a:t>Nivel 1: 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formarea formatorilor </a:t>
            </a:r>
          </a:p>
          <a:p>
            <a:pPr lvl="2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o-RO" sz="1600" dirty="0"/>
              <a:t>Nivel 2: </a:t>
            </a:r>
            <a:r>
              <a:rPr lang="ro-RO" sz="1600" dirty="0">
                <a:solidFill>
                  <a:srgbClr val="CC0000"/>
                </a:solidFill>
              </a:rPr>
              <a:t>formarea cadrelor didactice </a:t>
            </a:r>
            <a:r>
              <a:rPr lang="ro-RO" sz="1600" dirty="0"/>
              <a:t>din învățământul primar și gimnazial 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 err="1"/>
              <a:t>patru</a:t>
            </a:r>
            <a:r>
              <a:rPr lang="ro-RO" sz="1800" dirty="0"/>
              <a:t> programe de formare continuă pe nivel II: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CRED – abilitare curriculară pentru învățământ primar;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CRED – </a:t>
            </a:r>
            <a:r>
              <a:rPr lang="en-US" sz="1600" dirty="0" err="1"/>
              <a:t>abilitare</a:t>
            </a:r>
            <a:r>
              <a:rPr lang="en-US" sz="1600" dirty="0"/>
              <a:t> curricular</a:t>
            </a:r>
            <a:r>
              <a:rPr lang="ro-RO" sz="1600" dirty="0"/>
              <a:t>ă pentru învățământ gimnazial;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RED – </a:t>
            </a:r>
            <a:r>
              <a:rPr lang="ro-RO" sz="1600" i="1" dirty="0"/>
              <a:t>Resurse educaționale digitale: realizare, utilizare, evaluare</a:t>
            </a:r>
            <a:r>
              <a:rPr lang="ro-RO" sz="16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Manager CRED - </a:t>
            </a:r>
            <a:r>
              <a:rPr lang="ro-RO" sz="1600" i="1" dirty="0"/>
              <a:t>Managementul implementării eficiente a Curriculumului național.</a:t>
            </a:r>
            <a:endParaRPr lang="ro-RO" sz="1600" dirty="0"/>
          </a:p>
          <a:p>
            <a:pPr marL="0" indent="0">
              <a:lnSpc>
                <a:spcPct val="100000"/>
              </a:lnSpc>
              <a:buNone/>
            </a:pPr>
            <a:r>
              <a:rPr lang="ro-RO" sz="2200" dirty="0"/>
              <a:t>   </a:t>
            </a: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DA900555-FE16-48D0-E17E-C1E455958CB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026" y="289560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806936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cs typeface="Arial" panose="020B0604020202020204" pitchFamily="34" charset="0"/>
                <a:sym typeface="Calibri"/>
              </a:rPr>
              <a:t>Resurse online EduCRED</a:t>
            </a:r>
            <a:endParaRPr lang="en-US" b="1" dirty="0">
              <a:solidFill>
                <a:srgbClr val="DEBDFF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ECBC62-AA6C-B78B-F272-323BA3317DCB}"/>
              </a:ext>
            </a:extLst>
          </p:cNvPr>
          <p:cNvGrpSpPr/>
          <p:nvPr/>
        </p:nvGrpSpPr>
        <p:grpSpPr>
          <a:xfrm>
            <a:off x="-54541" y="2213889"/>
            <a:ext cx="4293546" cy="3411054"/>
            <a:chOff x="105629" y="2898296"/>
            <a:chExt cx="4766344" cy="241654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51B34C9C-A7A8-AAC8-F62A-AEE5DDFF9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29" y="3770558"/>
              <a:ext cx="2007898" cy="1544278"/>
            </a:xfrm>
            <a:prstGeom prst="rect">
              <a:avLst/>
            </a:prstGeom>
            <a:pattFill prst="pct5">
              <a:fgClr>
                <a:srgbClr val="FFFFFF"/>
              </a:fgClr>
              <a:bgClr>
                <a:schemeClr val="bg1"/>
              </a:bgClr>
            </a:pattFill>
            <a:scene3d>
              <a:camera prst="perspectiveContrastingRightFacing"/>
              <a:lightRig rig="threePt" dir="t"/>
            </a:scene3d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BCB5331-A2B2-EA55-F197-CB1B6B4C6429}"/>
                </a:ext>
              </a:extLst>
            </p:cNvPr>
            <p:cNvSpPr txBox="1"/>
            <p:nvPr/>
          </p:nvSpPr>
          <p:spPr>
            <a:xfrm>
              <a:off x="347486" y="2898296"/>
              <a:ext cx="4524487" cy="48584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hlinkClick r:id="rId4"/>
                </a:rPr>
                <a:t>https://www.youtube.com/primareducred</a:t>
              </a:r>
              <a:endParaRPr kumimoji="0" lang="ro-RO" sz="1500" b="0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Resurse video ciclu primar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3ED9A7-957C-BEFA-CFE3-F19E0DF3B400}"/>
              </a:ext>
            </a:extLst>
          </p:cNvPr>
          <p:cNvGrpSpPr/>
          <p:nvPr/>
        </p:nvGrpSpPr>
        <p:grpSpPr>
          <a:xfrm>
            <a:off x="3137961" y="3979887"/>
            <a:ext cx="3129714" cy="1726811"/>
            <a:chOff x="3816016" y="4572910"/>
            <a:chExt cx="4172952" cy="23024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7A843A1-B2D3-6DF0-EEA2-DDFFD2F48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3144" y="4572910"/>
              <a:ext cx="1676400" cy="1676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 prstMaterial="metal"/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79E549-F37C-9FB4-A6A6-0AB60B516B98}"/>
                </a:ext>
              </a:extLst>
            </p:cNvPr>
            <p:cNvSpPr txBox="1"/>
            <p:nvPr/>
          </p:nvSpPr>
          <p:spPr>
            <a:xfrm>
              <a:off x="3816016" y="6198216"/>
              <a:ext cx="4172952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6"/>
                </a:rPr>
                <a:t>https://www.youtube.com/@educredro</a:t>
              </a:r>
              <a:endParaRPr kumimoji="0" lang="ro-RO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Resurse video suport 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CasetăText 132">
            <a:extLst>
              <a:ext uri="{FF2B5EF4-FFF2-40B4-BE49-F238E27FC236}">
                <a16:creationId xmlns:a16="http://schemas.microsoft.com/office/drawing/2014/main" id="{961C2FE3-1569-44F1-8A63-310D98FAFFA3}"/>
              </a:ext>
            </a:extLst>
          </p:cNvPr>
          <p:cNvSpPr txBox="1"/>
          <p:nvPr/>
        </p:nvSpPr>
        <p:spPr>
          <a:xfrm rot="19828841">
            <a:off x="2529989" y="4508660"/>
            <a:ext cx="148405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58 materiale video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D5A190-F79D-F590-DA7B-1E4D7B0DA4AA}"/>
              </a:ext>
            </a:extLst>
          </p:cNvPr>
          <p:cNvSpPr/>
          <p:nvPr/>
        </p:nvSpPr>
        <p:spPr>
          <a:xfrm>
            <a:off x="3826661" y="3255272"/>
            <a:ext cx="1501995" cy="7617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360.000 vizitatori</a:t>
            </a:r>
          </a:p>
        </p:txBody>
      </p:sp>
      <p:sp>
        <p:nvSpPr>
          <p:cNvPr id="19" name="CasetăText 131">
            <a:extLst>
              <a:ext uri="{FF2B5EF4-FFF2-40B4-BE49-F238E27FC236}">
                <a16:creationId xmlns:a16="http://schemas.microsoft.com/office/drawing/2014/main" id="{22746493-D5D9-9FDE-8370-D64800C5D7C1}"/>
              </a:ext>
            </a:extLst>
          </p:cNvPr>
          <p:cNvSpPr txBox="1"/>
          <p:nvPr/>
        </p:nvSpPr>
        <p:spPr>
          <a:xfrm rot="2564495">
            <a:off x="5012762" y="4349025"/>
            <a:ext cx="132916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8.400 </a:t>
            </a:r>
            <a:r>
              <a:rPr kumimoji="0" lang="ro-RO" sz="16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urmăritori</a:t>
            </a:r>
            <a:endParaRPr kumimoji="0" lang="ro-RO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Panglică: înclinată în jos 1030">
            <a:extLst>
              <a:ext uri="{FF2B5EF4-FFF2-40B4-BE49-F238E27FC236}">
                <a16:creationId xmlns:a16="http://schemas.microsoft.com/office/drawing/2014/main" id="{0FA8C64A-259D-273A-1192-5B1BB7409980}"/>
              </a:ext>
            </a:extLst>
          </p:cNvPr>
          <p:cNvSpPr/>
          <p:nvPr/>
        </p:nvSpPr>
        <p:spPr>
          <a:xfrm rot="432067">
            <a:off x="6063401" y="4712882"/>
            <a:ext cx="2925413" cy="914775"/>
          </a:xfrm>
          <a:prstGeom prst="ribbon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Peste 1,4 milioane vizualizări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040238-C2BF-C678-B84A-7B10DBD10F8A}"/>
              </a:ext>
            </a:extLst>
          </p:cNvPr>
          <p:cNvGrpSpPr/>
          <p:nvPr/>
        </p:nvGrpSpPr>
        <p:grpSpPr>
          <a:xfrm>
            <a:off x="4990819" y="2217580"/>
            <a:ext cx="4091609" cy="2697888"/>
            <a:chOff x="6749412" y="2751945"/>
            <a:chExt cx="5181969" cy="2408161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0B0A44D8-61B5-93B1-4E47-1C9C45FC5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217" y="3632012"/>
              <a:ext cx="1974164" cy="1528094"/>
            </a:xfrm>
            <a:prstGeom prst="rect">
              <a:avLst/>
            </a:prstGeom>
            <a:solidFill>
              <a:srgbClr val="FFFFFF">
                <a:alpha val="15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  <a:scene3d>
              <a:camera prst="perspectiveHeroicExtremeLeftFacing"/>
              <a:lightRig rig="threePt" dir="t"/>
            </a:scene3d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66C71F6-5E24-E029-1F27-BB07D1F93991}"/>
                </a:ext>
              </a:extLst>
            </p:cNvPr>
            <p:cNvSpPr txBox="1"/>
            <p:nvPr/>
          </p:nvSpPr>
          <p:spPr>
            <a:xfrm>
              <a:off x="6749412" y="2751945"/>
              <a:ext cx="4896232" cy="4945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hlinkClick r:id="rId8"/>
                </a:rPr>
                <a:t>https://www.youtube.com/educredgimnaziu</a:t>
              </a:r>
              <a:endParaRPr kumimoji="0" lang="ro-RO" sz="1500" b="0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Resurse video ciclu gimnazial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CasetăText 136">
            <a:extLst>
              <a:ext uri="{FF2B5EF4-FFF2-40B4-BE49-F238E27FC236}">
                <a16:creationId xmlns:a16="http://schemas.microsoft.com/office/drawing/2014/main" id="{1F400312-FB68-8BDB-0536-2566ECB52691}"/>
              </a:ext>
            </a:extLst>
          </p:cNvPr>
          <p:cNvSpPr txBox="1"/>
          <p:nvPr/>
        </p:nvSpPr>
        <p:spPr>
          <a:xfrm>
            <a:off x="219435" y="2992621"/>
            <a:ext cx="22048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728 materiale video</a:t>
            </a:r>
          </a:p>
        </p:txBody>
      </p:sp>
      <p:sp>
        <p:nvSpPr>
          <p:cNvPr id="29" name="CasetăText 23">
            <a:extLst>
              <a:ext uri="{FF2B5EF4-FFF2-40B4-BE49-F238E27FC236}">
                <a16:creationId xmlns:a16="http://schemas.microsoft.com/office/drawing/2014/main" id="{36D83B7D-ADF9-0ACD-E78A-A24345CF2EB0}"/>
              </a:ext>
            </a:extLst>
          </p:cNvPr>
          <p:cNvSpPr txBox="1"/>
          <p:nvPr/>
        </p:nvSpPr>
        <p:spPr>
          <a:xfrm>
            <a:off x="1494677" y="3561644"/>
            <a:ext cx="17712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3.000 urmăritori</a:t>
            </a:r>
          </a:p>
        </p:txBody>
      </p:sp>
      <p:sp>
        <p:nvSpPr>
          <p:cNvPr id="30" name="CasetăText 25">
            <a:extLst>
              <a:ext uri="{FF2B5EF4-FFF2-40B4-BE49-F238E27FC236}">
                <a16:creationId xmlns:a16="http://schemas.microsoft.com/office/drawing/2014/main" id="{D2AE9652-EE48-992B-298F-F3E11625DD95}"/>
              </a:ext>
            </a:extLst>
          </p:cNvPr>
          <p:cNvSpPr txBox="1"/>
          <p:nvPr/>
        </p:nvSpPr>
        <p:spPr>
          <a:xfrm>
            <a:off x="1346887" y="3979887"/>
            <a:ext cx="208849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212.000 vizitatori</a:t>
            </a:r>
          </a:p>
        </p:txBody>
      </p:sp>
      <p:sp>
        <p:nvSpPr>
          <p:cNvPr id="32" name="CasetăText 8">
            <a:extLst>
              <a:ext uri="{FF2B5EF4-FFF2-40B4-BE49-F238E27FC236}">
                <a16:creationId xmlns:a16="http://schemas.microsoft.com/office/drawing/2014/main" id="{195339D7-2B6A-C2BC-F5C4-FB7EA55FFB60}"/>
              </a:ext>
            </a:extLst>
          </p:cNvPr>
          <p:cNvSpPr txBox="1"/>
          <p:nvPr/>
        </p:nvSpPr>
        <p:spPr>
          <a:xfrm>
            <a:off x="6270374" y="2826825"/>
            <a:ext cx="22549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2.900 materiale video</a:t>
            </a:r>
          </a:p>
        </p:txBody>
      </p:sp>
      <p:sp>
        <p:nvSpPr>
          <p:cNvPr id="33" name="CasetăText 5">
            <a:extLst>
              <a:ext uri="{FF2B5EF4-FFF2-40B4-BE49-F238E27FC236}">
                <a16:creationId xmlns:a16="http://schemas.microsoft.com/office/drawing/2014/main" id="{2A231D60-07D1-F2BB-9583-62217A845D17}"/>
              </a:ext>
            </a:extLst>
          </p:cNvPr>
          <p:cNvSpPr txBox="1"/>
          <p:nvPr/>
        </p:nvSpPr>
        <p:spPr>
          <a:xfrm>
            <a:off x="5998377" y="3338106"/>
            <a:ext cx="174945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6.180 urmăritori</a:t>
            </a:r>
          </a:p>
        </p:txBody>
      </p:sp>
      <p:sp>
        <p:nvSpPr>
          <p:cNvPr id="34" name="CasetăText 2">
            <a:extLst>
              <a:ext uri="{FF2B5EF4-FFF2-40B4-BE49-F238E27FC236}">
                <a16:creationId xmlns:a16="http://schemas.microsoft.com/office/drawing/2014/main" id="{8CE33816-31E8-0492-CDC4-152105F78314}"/>
              </a:ext>
            </a:extLst>
          </p:cNvPr>
          <p:cNvSpPr txBox="1"/>
          <p:nvPr/>
        </p:nvSpPr>
        <p:spPr>
          <a:xfrm>
            <a:off x="5736452" y="3909698"/>
            <a:ext cx="192827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872.000 vizitatori</a:t>
            </a:r>
          </a:p>
        </p:txBody>
      </p:sp>
      <p:sp>
        <p:nvSpPr>
          <p:cNvPr id="3" name="Up-Down Arrow 2"/>
          <p:cNvSpPr/>
          <p:nvPr/>
        </p:nvSpPr>
        <p:spPr>
          <a:xfrm>
            <a:off x="4448299" y="3963569"/>
            <a:ext cx="145877" cy="3856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Left-Right Arrow 37"/>
          <p:cNvSpPr/>
          <p:nvPr/>
        </p:nvSpPr>
        <p:spPr>
          <a:xfrm>
            <a:off x="3548792" y="4790741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Left-Right Arrow 38"/>
          <p:cNvSpPr/>
          <p:nvPr/>
        </p:nvSpPr>
        <p:spPr>
          <a:xfrm>
            <a:off x="4969786" y="4822716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Left-Right Arrow 39"/>
          <p:cNvSpPr/>
          <p:nvPr/>
        </p:nvSpPr>
        <p:spPr>
          <a:xfrm>
            <a:off x="1019846" y="3705360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Left-Right Arrow 40"/>
          <p:cNvSpPr/>
          <p:nvPr/>
        </p:nvSpPr>
        <p:spPr>
          <a:xfrm>
            <a:off x="1213298" y="4227771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Up-Down Arrow 41"/>
          <p:cNvSpPr/>
          <p:nvPr/>
        </p:nvSpPr>
        <p:spPr>
          <a:xfrm>
            <a:off x="842587" y="3360976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Left-Right Arrow 42"/>
          <p:cNvSpPr/>
          <p:nvPr/>
        </p:nvSpPr>
        <p:spPr>
          <a:xfrm>
            <a:off x="7523656" y="361541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Left-Right Arrow 43"/>
          <p:cNvSpPr/>
          <p:nvPr/>
        </p:nvSpPr>
        <p:spPr>
          <a:xfrm>
            <a:off x="7341019" y="419245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Up-Down Arrow 44"/>
          <p:cNvSpPr/>
          <p:nvPr/>
        </p:nvSpPr>
        <p:spPr>
          <a:xfrm>
            <a:off x="7970518" y="3121419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sigla micsorata">
            <a:extLst>
              <a:ext uri="{FF2B5EF4-FFF2-40B4-BE49-F238E27FC236}">
                <a16:creationId xmlns:a16="http://schemas.microsoft.com/office/drawing/2014/main" id="{377DC060-9DF7-275E-9084-2C0AF9139D33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4081" y="263511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6623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9A3C-4EE4-4DE1-B919-54E07DD64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18699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45CB2-478D-4709-9C67-F307CC1F6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4428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Rezultate</a:t>
            </a:r>
            <a:r>
              <a:rPr lang="en-US" dirty="0"/>
              <a:t> finale – EN – 2024, </a:t>
            </a:r>
            <a:r>
              <a:rPr lang="en-US" dirty="0" err="1"/>
              <a:t>Matematică</a:t>
            </a:r>
            <a:endParaRPr lang="en-US" dirty="0"/>
          </a:p>
          <a:p>
            <a:pPr marL="0" indent="0">
              <a:buNone/>
            </a:pPr>
            <a:r>
              <a:rPr lang="fr-FR" dirty="0" err="1"/>
              <a:t>Promovabilitate</a:t>
            </a:r>
            <a:r>
              <a:rPr lang="fr-FR" dirty="0"/>
              <a:t>: 62,23% (68,21% </a:t>
            </a:r>
            <a:r>
              <a:rPr lang="fr-FR" dirty="0" err="1"/>
              <a:t>în</a:t>
            </a:r>
            <a:r>
              <a:rPr lang="fr-FR" dirty="0"/>
              <a:t> 2023)</a:t>
            </a:r>
          </a:p>
          <a:p>
            <a:pPr marL="0" indent="0">
              <a:buNone/>
            </a:pPr>
            <a:endParaRPr lang="fr-FR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F16E35-E65C-4802-9088-54B9E2E20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829913"/>
              </p:ext>
            </p:extLst>
          </p:nvPr>
        </p:nvGraphicFramePr>
        <p:xfrm>
          <a:off x="814727" y="3429640"/>
          <a:ext cx="7614977" cy="18909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729">
                  <a:extLst>
                    <a:ext uri="{9D8B030D-6E8A-4147-A177-3AD203B41FA5}">
                      <a16:colId xmlns:a16="http://schemas.microsoft.com/office/drawing/2014/main" val="191904369"/>
                    </a:ext>
                  </a:extLst>
                </a:gridCol>
                <a:gridCol w="816217">
                  <a:extLst>
                    <a:ext uri="{9D8B030D-6E8A-4147-A177-3AD203B41FA5}">
                      <a16:colId xmlns:a16="http://schemas.microsoft.com/office/drawing/2014/main" val="848198676"/>
                    </a:ext>
                  </a:extLst>
                </a:gridCol>
                <a:gridCol w="784883">
                  <a:extLst>
                    <a:ext uri="{9D8B030D-6E8A-4147-A177-3AD203B41FA5}">
                      <a16:colId xmlns:a16="http://schemas.microsoft.com/office/drawing/2014/main" val="2061056967"/>
                    </a:ext>
                  </a:extLst>
                </a:gridCol>
                <a:gridCol w="752786">
                  <a:extLst>
                    <a:ext uri="{9D8B030D-6E8A-4147-A177-3AD203B41FA5}">
                      <a16:colId xmlns:a16="http://schemas.microsoft.com/office/drawing/2014/main" val="161956001"/>
                    </a:ext>
                  </a:extLst>
                </a:gridCol>
                <a:gridCol w="820039">
                  <a:extLst>
                    <a:ext uri="{9D8B030D-6E8A-4147-A177-3AD203B41FA5}">
                      <a16:colId xmlns:a16="http://schemas.microsoft.com/office/drawing/2014/main" val="1111600383"/>
                    </a:ext>
                  </a:extLst>
                </a:gridCol>
                <a:gridCol w="787941">
                  <a:extLst>
                    <a:ext uri="{9D8B030D-6E8A-4147-A177-3AD203B41FA5}">
                      <a16:colId xmlns:a16="http://schemas.microsoft.com/office/drawing/2014/main" val="1628306858"/>
                    </a:ext>
                  </a:extLst>
                </a:gridCol>
                <a:gridCol w="753550">
                  <a:extLst>
                    <a:ext uri="{9D8B030D-6E8A-4147-A177-3AD203B41FA5}">
                      <a16:colId xmlns:a16="http://schemas.microsoft.com/office/drawing/2014/main" val="221772657"/>
                    </a:ext>
                  </a:extLst>
                </a:gridCol>
                <a:gridCol w="754313">
                  <a:extLst>
                    <a:ext uri="{9D8B030D-6E8A-4147-A177-3AD203B41FA5}">
                      <a16:colId xmlns:a16="http://schemas.microsoft.com/office/drawing/2014/main" val="491619929"/>
                    </a:ext>
                  </a:extLst>
                </a:gridCol>
                <a:gridCol w="753550">
                  <a:extLst>
                    <a:ext uri="{9D8B030D-6E8A-4147-A177-3AD203B41FA5}">
                      <a16:colId xmlns:a16="http://schemas.microsoft.com/office/drawing/2014/main" val="1618910511"/>
                    </a:ext>
                  </a:extLst>
                </a:gridCol>
                <a:gridCol w="641969">
                  <a:extLst>
                    <a:ext uri="{9D8B030D-6E8A-4147-A177-3AD203B41FA5}">
                      <a16:colId xmlns:a16="http://schemas.microsoft.com/office/drawing/2014/main" val="1150888159"/>
                    </a:ext>
                  </a:extLst>
                </a:gridCol>
              </a:tblGrid>
              <a:tr h="119693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1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1,99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2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2,99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3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3,99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4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4,99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5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5,99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6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6,99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effectLst/>
                        </a:rPr>
                        <a:t>Note intre 7 si 7,99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effectLst/>
                        </a:rPr>
                        <a:t>Note </a:t>
                      </a:r>
                      <a:r>
                        <a:rPr lang="en-GB" sz="1800" dirty="0" err="1">
                          <a:effectLst/>
                        </a:rPr>
                        <a:t>intre</a:t>
                      </a:r>
                      <a:r>
                        <a:rPr lang="en-GB" sz="1800" dirty="0">
                          <a:effectLst/>
                        </a:rPr>
                        <a:t> 8 </a:t>
                      </a:r>
                      <a:r>
                        <a:rPr lang="en-GB" sz="1800" dirty="0" err="1">
                          <a:effectLst/>
                        </a:rPr>
                        <a:t>si</a:t>
                      </a:r>
                      <a:r>
                        <a:rPr lang="en-GB" sz="1800" dirty="0">
                          <a:effectLst/>
                        </a:rPr>
                        <a:t> 8,99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effectLst/>
                        </a:rPr>
                        <a:t>Note intre 9 si 9,99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effectLst/>
                        </a:rPr>
                        <a:t>Note de 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5582545"/>
                  </a:ext>
                </a:extLst>
              </a:tr>
              <a:tr h="694055"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956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91495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200" b="1" dirty="0">
                <a:solidFill>
                  <a:srgbClr val="DEBDFF"/>
                </a:solidFill>
              </a:rPr>
              <a:t>Ghiduri metodologice</a:t>
            </a:r>
            <a:endParaRPr lang="en-US" sz="3200" b="1" dirty="0">
              <a:solidFill>
                <a:srgbClr val="DEBD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DFDF6-D9C9-21AE-B574-3A6932E57EE4}"/>
              </a:ext>
            </a:extLst>
          </p:cNvPr>
          <p:cNvSpPr txBox="1"/>
          <p:nvPr/>
        </p:nvSpPr>
        <p:spPr>
          <a:xfrm>
            <a:off x="549762" y="2167072"/>
            <a:ext cx="795471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Elaborarea si publicarea de ghiduri metodologice în cadrul proiectului: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ghiduri metodologice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din care: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7 ghiduri pe arii curriculare și discipline pe învățământ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8 ghiduri pe arii curriculare și discipline pe învățământ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gimnazial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 g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hiduri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pentru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Programul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doua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șansă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învățământ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și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secundar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inferior)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Ghid pe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3BCD4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 curriculumului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  <a:endParaRPr kumimoji="0" lang="ro-RO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Ghid pe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educația non-formală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 educația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outdoor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Ghidurile sunt publicate în format tipărit, dar sunt disponibile ca resurse educaționale deschise și pe site-ul proiectului, la adresa: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https://ghiduri.educred.ro/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00" y="5212649"/>
            <a:ext cx="1344519" cy="1243855"/>
          </a:xfrm>
          <a:prstGeom prst="rect">
            <a:avLst/>
          </a:prstGeom>
        </p:spPr>
      </p:pic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E15B9056-FF32-23AF-4001-DD274E658DB6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7266" y="294045"/>
            <a:ext cx="1127760" cy="65548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947818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65" y="1364198"/>
            <a:ext cx="842666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5400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Linkuri utile</a:t>
            </a:r>
            <a:endParaRPr lang="ro-RO" sz="5400" dirty="0">
              <a:solidFill>
                <a:srgbClr val="DEBDFF"/>
              </a:solidFill>
              <a:latin typeface="Arial Nova Cond" panose="020B0506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976FA8-3641-CB20-B246-1ADE39AC3010}"/>
              </a:ext>
            </a:extLst>
          </p:cNvPr>
          <p:cNvSpPr txBox="1"/>
          <p:nvPr/>
        </p:nvSpPr>
        <p:spPr>
          <a:xfrm>
            <a:off x="457200" y="2210122"/>
            <a:ext cx="8112188" cy="461665"/>
          </a:xfrm>
          <a:prstGeom prst="rect">
            <a:avLst/>
          </a:prstGeom>
          <a:solidFill>
            <a:srgbClr val="87E187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https://digital.educred.ro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E338DD-832D-CD53-B6F6-061390332DD1}"/>
              </a:ext>
            </a:extLst>
          </p:cNvPr>
          <p:cNvSpPr txBox="1"/>
          <p:nvPr/>
        </p:nvSpPr>
        <p:spPr>
          <a:xfrm>
            <a:off x="457197" y="2671787"/>
            <a:ext cx="811218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https://www.educred.ro/resurse-cred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6FB16-A4EF-40B4-D77C-47A4A99939AA}"/>
              </a:ext>
            </a:extLst>
          </p:cNvPr>
          <p:cNvSpPr txBox="1"/>
          <p:nvPr/>
        </p:nvSpPr>
        <p:spPr>
          <a:xfrm>
            <a:off x="457198" y="3041119"/>
            <a:ext cx="811218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https://www.educred.ro/red-optionale</a:t>
            </a: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748B1C-0729-C9D6-E6A1-25E72AA1B378}"/>
              </a:ext>
            </a:extLst>
          </p:cNvPr>
          <p:cNvSpPr txBox="1"/>
          <p:nvPr/>
        </p:nvSpPr>
        <p:spPr>
          <a:xfrm>
            <a:off x="457197" y="3384822"/>
            <a:ext cx="811218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https://www.educred.ro/programe-scolare-pentru-optionale-integrate/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5C1339-21A7-0417-1619-31E099B84533}"/>
              </a:ext>
            </a:extLst>
          </p:cNvPr>
          <p:cNvSpPr txBox="1"/>
          <p:nvPr/>
        </p:nvSpPr>
        <p:spPr>
          <a:xfrm>
            <a:off x="457195" y="3754154"/>
            <a:ext cx="8112188" cy="369332"/>
          </a:xfrm>
          <a:prstGeom prst="rect">
            <a:avLst/>
          </a:prstGeom>
          <a:solidFill>
            <a:srgbClr val="FF9933"/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https://www.facebook.com/ProiectulCRED?ref=embed_page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5C6DF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9A0DAE-F560-CCC8-E47D-FA103635CE9D}"/>
              </a:ext>
            </a:extLst>
          </p:cNvPr>
          <p:cNvSpPr txBox="1"/>
          <p:nvPr/>
        </p:nvSpPr>
        <p:spPr>
          <a:xfrm>
            <a:off x="457196" y="4123486"/>
            <a:ext cx="811218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8"/>
              </a:rPr>
              <a:t>https://www.youtube.com/@educredro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sigla micsorata">
            <a:extLst>
              <a:ext uri="{FF2B5EF4-FFF2-40B4-BE49-F238E27FC236}">
                <a16:creationId xmlns:a16="http://schemas.microsoft.com/office/drawing/2014/main" id="{8EF8008B-93F0-1655-206B-2FD14E84CB11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2506" y="306903"/>
            <a:ext cx="1103674" cy="6991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35968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50926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altLang="ro-RO" sz="44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POVESTEA CRED CONTINUĂ!</a:t>
            </a:r>
            <a:endParaRPr lang="ro-RO" altLang="ro-RO" sz="4400" b="1" dirty="0">
              <a:solidFill>
                <a:srgbClr val="DEBD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D7D1D6-59B2-AB67-2E72-D748C2E5C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2179"/>
            <a:ext cx="7886700" cy="297180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	În 17 iunie 2024 s-a semnat contractul de finanțare pentru </a:t>
            </a:r>
            <a:r>
              <a:rPr lang="ro-RO" dirty="0">
                <a:solidFill>
                  <a:srgbClr val="FF33CC"/>
                </a:solidFill>
              </a:rPr>
              <a:t>ReCred</a:t>
            </a:r>
            <a:r>
              <a:rPr lang="ro-RO" dirty="0"/>
              <a:t>. </a:t>
            </a:r>
          </a:p>
          <a:p>
            <a:pPr marL="0" indent="0">
              <a:buNone/>
            </a:pPr>
            <a:r>
              <a:rPr lang="ro-RO" dirty="0"/>
              <a:t>	Grupul țintă va fi de </a:t>
            </a:r>
            <a:r>
              <a:rPr lang="ro-RO" dirty="0">
                <a:solidFill>
                  <a:srgbClr val="5C6DF1"/>
                </a:solidFill>
              </a:rPr>
              <a:t>15.000 de profesori </a:t>
            </a:r>
            <a:r>
              <a:rPr lang="ro-RO" dirty="0"/>
              <a:t>care predau la </a:t>
            </a:r>
            <a:r>
              <a:rPr lang="ro-RO" dirty="0">
                <a:solidFill>
                  <a:srgbClr val="5C6DF1"/>
                </a:solidFill>
              </a:rPr>
              <a:t>nivel liceal</a:t>
            </a:r>
            <a:r>
              <a:rPr lang="ro-RO" dirty="0"/>
              <a:t>.</a:t>
            </a:r>
          </a:p>
          <a:p>
            <a:pPr marL="0" indent="0">
              <a:buNone/>
            </a:pPr>
            <a:r>
              <a:rPr lang="ro-RO" dirty="0"/>
              <a:t>	Vă ținem la curent...</a:t>
            </a:r>
          </a:p>
        </p:txBody>
      </p:sp>
      <p:pic>
        <p:nvPicPr>
          <p:cNvPr id="7" name="Picture 6" descr="sigla micsorata">
            <a:extLst>
              <a:ext uri="{FF2B5EF4-FFF2-40B4-BE49-F238E27FC236}">
                <a16:creationId xmlns:a16="http://schemas.microsoft.com/office/drawing/2014/main" id="{47C20DBB-7DEC-AFEA-DF48-4FB29D521E1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9166" y="281940"/>
            <a:ext cx="1127760" cy="7012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170919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82602-1D12-C6A6-E528-734FB99D5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7A21C-0B8A-88E7-D716-156E0CE82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Comunicarea</a:t>
            </a:r>
            <a:r>
              <a:rPr lang="en-US" dirty="0"/>
              <a:t> cu </a:t>
            </a:r>
            <a:r>
              <a:rPr lang="en-US" dirty="0" err="1"/>
              <a:t>elevii</a:t>
            </a:r>
            <a:endParaRPr lang="en-US" dirty="0"/>
          </a:p>
          <a:p>
            <a:r>
              <a:rPr lang="en-US" dirty="0" err="1"/>
              <a:t>Temele</a:t>
            </a:r>
            <a:r>
              <a:rPr lang="en-US" dirty="0"/>
              <a:t> de </a:t>
            </a:r>
            <a:r>
              <a:rPr lang="en-US" dirty="0" err="1"/>
              <a:t>casă</a:t>
            </a:r>
            <a:endParaRPr lang="en-US" dirty="0"/>
          </a:p>
          <a:p>
            <a:r>
              <a:rPr lang="en-US" dirty="0" err="1"/>
              <a:t>Aviz</a:t>
            </a:r>
            <a:r>
              <a:rPr lang="en-US" dirty="0"/>
              <a:t> discipline </a:t>
            </a:r>
            <a:r>
              <a:rPr lang="en-US" dirty="0" err="1"/>
              <a:t>opționale</a:t>
            </a:r>
            <a:endParaRPr lang="en-US" dirty="0"/>
          </a:p>
          <a:p>
            <a:r>
              <a:rPr lang="en-US" dirty="0" err="1"/>
              <a:t>Încadrări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termene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modalitatea</a:t>
            </a:r>
            <a:r>
              <a:rPr lang="en-US" dirty="0"/>
              <a:t> de </a:t>
            </a:r>
            <a:r>
              <a:rPr lang="en-US" dirty="0" err="1"/>
              <a:t>completare</a:t>
            </a:r>
            <a:r>
              <a:rPr lang="en-US" dirty="0"/>
              <a:t> (</a:t>
            </a:r>
            <a:r>
              <a:rPr lang="en-US" dirty="0" err="1"/>
              <a:t>nume</a:t>
            </a:r>
            <a:r>
              <a:rPr lang="en-US" dirty="0"/>
              <a:t>, </a:t>
            </a:r>
            <a:r>
              <a:rPr lang="en-US" dirty="0" err="1"/>
              <a:t>prenume</a:t>
            </a:r>
            <a:r>
              <a:rPr lang="en-US" dirty="0"/>
              <a:t>, </a:t>
            </a:r>
            <a:r>
              <a:rPr lang="en-US" dirty="0" err="1"/>
              <a:t>diacritice</a:t>
            </a:r>
            <a:r>
              <a:rPr lang="en-US" dirty="0"/>
              <a:t>)</a:t>
            </a:r>
          </a:p>
          <a:p>
            <a:r>
              <a:rPr lang="en-US" sz="2800" dirty="0">
                <a:hlinkClick r:id="rId2"/>
              </a:rPr>
              <a:t>https://www.edu.ro/legislatie-ordine-ministru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974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916832"/>
            <a:ext cx="8424936" cy="3326904"/>
          </a:xfrm>
        </p:spPr>
        <p:txBody>
          <a:bodyPr>
            <a:normAutofit fontScale="92500" lnSpcReduction="20000"/>
          </a:bodyPr>
          <a:lstStyle/>
          <a:p>
            <a:r>
              <a:rPr lang="ro-RO" sz="3200" dirty="0"/>
              <a:t>Învățământ gimnazial: </a:t>
            </a:r>
            <a:r>
              <a:rPr lang="ro-RO" sz="3200" dirty="0">
                <a:hlinkClick r:id="rId2"/>
              </a:rPr>
              <a:t>https://www.rocnee.eu/index.php/dcee-oriz/curriculum-oriz/programe-scolare-front/programe-scolare-in-vigoare</a:t>
            </a:r>
            <a:endParaRPr lang="ro-RO" sz="3200" dirty="0"/>
          </a:p>
          <a:p>
            <a:r>
              <a:rPr lang="ro-RO" sz="3200" dirty="0"/>
              <a:t>Învățământ liceal: </a:t>
            </a:r>
            <a:r>
              <a:rPr lang="ro-RO" sz="3200" dirty="0">
                <a:hlinkClick r:id="rId3"/>
              </a:rPr>
              <a:t>https://www.rocnee.eu/index.php/dcee-oriz/curriculum-oriz/programe-scolare-front/planuri-cadru-de-invatamant-si-programe-scolare-invatamant-liceal-2023-docx</a:t>
            </a:r>
            <a:endParaRPr lang="ro-RO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835696" y="591343"/>
            <a:ext cx="63367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4000" b="1" dirty="0"/>
              <a:t>Programe școlare în vigoare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2345219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/>
          <a:lstStyle/>
          <a:p>
            <a:r>
              <a:rPr lang="en-US" sz="3200" dirty="0">
                <a:hlinkClick r:id="rId2"/>
              </a:rPr>
              <a:t>https://www.rocnee.eu/index.php/dcee-oriz/curriculum-oriz/repere-metodologice/repere-metodologice-2024-2025-cls-a-xii-a</a:t>
            </a:r>
            <a:endParaRPr lang="ro-RO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619672" y="116633"/>
            <a:ext cx="70567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2800" b="1" dirty="0"/>
              <a:t>Repere metodologice pentru aplicarea curriculumului național la clasa a XII-a în anul școlar 2024-2025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7274933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https://manuale.edu.ro</a:t>
            </a:r>
            <a:endParaRPr lang="en-US" dirty="0"/>
          </a:p>
          <a:p>
            <a:r>
              <a:rPr lang="en-US" sz="3200" dirty="0">
                <a:hlinkClick r:id="rId3"/>
              </a:rPr>
              <a:t>https://rocnee.eu/index.php/manuale-scolare/catalog-manuale-scolare-invatamant-preuniversitar-2022-2023-clasele-ix-xii</a:t>
            </a:r>
            <a:endParaRPr lang="en-US" sz="3200" dirty="0"/>
          </a:p>
          <a:p>
            <a:pPr marL="0" indent="0">
              <a:buNone/>
            </a:pPr>
            <a:r>
              <a:rPr lang="en-US" dirty="0" err="1"/>
              <a:t>sau</a:t>
            </a:r>
            <a:endParaRPr lang="en-US" sz="3200" dirty="0"/>
          </a:p>
          <a:p>
            <a:r>
              <a:rPr lang="ro-RO" altLang="ro-RO" sz="3200" dirty="0">
                <a:latin typeface="+mj-lt"/>
                <a:cs typeface="Arial" panose="020B0604020202020204" pitchFamily="34" charset="0"/>
                <a:hlinkClick r:id="rId4"/>
              </a:rPr>
              <a:t>https://rocnee.eu/index.php/dcee-oriz/curriculum-oriz/programe-scolare-front</a:t>
            </a:r>
            <a:endParaRPr lang="ro-RO" altLang="ro-RO" sz="3200" dirty="0">
              <a:latin typeface="+mj-lt"/>
              <a:cs typeface="Arial" panose="020B0604020202020204" pitchFamily="34" charset="0"/>
            </a:endParaRPr>
          </a:p>
          <a:p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259632" y="279211"/>
            <a:ext cx="70567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4800" b="1" dirty="0"/>
              <a:t>Manuale școlare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5243710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Sau </a:t>
            </a:r>
            <a:r>
              <a:rPr lang="en-US" dirty="0" err="1"/>
              <a:t>puteți</a:t>
            </a:r>
            <a:r>
              <a:rPr lang="en-US" dirty="0"/>
              <a:t> </a:t>
            </a:r>
            <a:r>
              <a:rPr lang="en-US" dirty="0" err="1"/>
              <a:t>accesa</a:t>
            </a:r>
            <a:r>
              <a:rPr lang="en-US" dirty="0"/>
              <a:t>:</a:t>
            </a:r>
            <a:endParaRPr lang="en-US" sz="3200" dirty="0"/>
          </a:p>
          <a:p>
            <a:r>
              <a:rPr lang="ro-RO" altLang="ro-RO" sz="3200" dirty="0">
                <a:latin typeface="+mj-lt"/>
                <a:cs typeface="Arial" panose="020B0604020202020204" pitchFamily="34" charset="0"/>
                <a:hlinkClick r:id="rId2"/>
              </a:rPr>
              <a:t>https://rocnee.eu/index.php/dcee-oriz/curriculum-oriz/programe-scolare-front</a:t>
            </a:r>
            <a:endParaRPr lang="ro-RO" altLang="ro-RO" sz="3200" dirty="0">
              <a:latin typeface="+mj-lt"/>
              <a:cs typeface="Arial" panose="020B0604020202020204" pitchFamily="34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225047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276872"/>
            <a:ext cx="7772400" cy="381642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Structura</a:t>
            </a:r>
            <a:r>
              <a:rPr lang="en-US" dirty="0">
                <a:solidFill>
                  <a:schemeClr val="tx2"/>
                </a:solidFill>
              </a:rPr>
              <a:t> de </a:t>
            </a:r>
            <a:r>
              <a:rPr lang="en-US" dirty="0" err="1">
                <a:solidFill>
                  <a:schemeClr val="tx2"/>
                </a:solidFill>
              </a:rPr>
              <a:t>conducere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Președinte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Bodrogean</a:t>
            </a:r>
            <a:r>
              <a:rPr lang="en-US" dirty="0">
                <a:solidFill>
                  <a:schemeClr val="tx2"/>
                </a:solidFill>
              </a:rPr>
              <a:t> Ovidiu</a:t>
            </a:r>
          </a:p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Vicepreședinte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Crucean</a:t>
            </a:r>
            <a:r>
              <a:rPr lang="en-US" dirty="0">
                <a:solidFill>
                  <a:schemeClr val="tx2"/>
                </a:solidFill>
              </a:rPr>
              <a:t> Adriana</a:t>
            </a:r>
          </a:p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Secretar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Schnakovszki</a:t>
            </a:r>
            <a:r>
              <a:rPr lang="en-US" dirty="0">
                <a:solidFill>
                  <a:schemeClr val="tx2"/>
                </a:solidFill>
              </a:rPr>
              <a:t> Catalina</a:t>
            </a:r>
          </a:p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Casier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Moraru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Augustini</a:t>
            </a:r>
            <a:endParaRPr lang="en-US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n-US" dirty="0" err="1">
                <a:solidFill>
                  <a:schemeClr val="tx2"/>
                </a:solidFill>
              </a:rPr>
              <a:t>Comisia</a:t>
            </a:r>
            <a:r>
              <a:rPr lang="en-US" dirty="0">
                <a:solidFill>
                  <a:schemeClr val="tx2"/>
                </a:solidFill>
              </a:rPr>
              <a:t> de </a:t>
            </a:r>
            <a:r>
              <a:rPr lang="en-US" dirty="0" err="1">
                <a:solidFill>
                  <a:schemeClr val="tx2"/>
                </a:solidFill>
              </a:rPr>
              <a:t>cenzori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Președinte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Milas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Florica</a:t>
            </a:r>
            <a:endParaRPr lang="en-US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2"/>
                </a:solidFill>
              </a:rPr>
              <a:t>                                 </a:t>
            </a:r>
            <a:r>
              <a:rPr lang="en-US" dirty="0" err="1">
                <a:solidFill>
                  <a:schemeClr val="tx2"/>
                </a:solidFill>
              </a:rPr>
              <a:t>Membri</a:t>
            </a:r>
            <a:r>
              <a:rPr lang="en-US" dirty="0">
                <a:solidFill>
                  <a:schemeClr val="tx2"/>
                </a:solidFill>
              </a:rPr>
              <a:t>: Alexa </a:t>
            </a:r>
            <a:r>
              <a:rPr lang="en-US" dirty="0" err="1">
                <a:solidFill>
                  <a:schemeClr val="tx2"/>
                </a:solidFill>
              </a:rPr>
              <a:t>Titiana</a:t>
            </a:r>
            <a:endParaRPr lang="en-US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tx2"/>
                </a:solidFill>
              </a:rPr>
              <a:t>				     </a:t>
            </a:r>
            <a:r>
              <a:rPr lang="en-US" dirty="0" err="1">
                <a:solidFill>
                  <a:schemeClr val="tx2"/>
                </a:solidFill>
              </a:rPr>
              <a:t>Tudorescu</a:t>
            </a:r>
            <a:r>
              <a:rPr lang="en-US" dirty="0">
                <a:solidFill>
                  <a:schemeClr val="tx2"/>
                </a:solidFill>
              </a:rPr>
              <a:t> Loredana</a:t>
            </a:r>
            <a:endParaRPr lang="ro-RO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4D140A-E132-49FE-810C-3374334DF1D2}"/>
              </a:ext>
            </a:extLst>
          </p:cNvPr>
          <p:cNvSpPr txBox="1"/>
          <p:nvPr/>
        </p:nvSpPr>
        <p:spPr>
          <a:xfrm>
            <a:off x="1547664" y="404664"/>
            <a:ext cx="41044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SSMR -  </a:t>
            </a:r>
            <a:r>
              <a:rPr lang="en-US" sz="3200" b="1" dirty="0" err="1"/>
              <a:t>Filiala</a:t>
            </a:r>
            <a:r>
              <a:rPr lang="en-US" sz="3200" b="1" dirty="0"/>
              <a:t> Arad</a:t>
            </a:r>
          </a:p>
        </p:txBody>
      </p:sp>
    </p:spTree>
    <p:extLst>
      <p:ext uri="{BB962C8B-B14F-4D97-AF65-F5344CB8AC3E}">
        <p14:creationId xmlns:p14="http://schemas.microsoft.com/office/powerpoint/2010/main" val="381340227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772400" cy="4191000"/>
          </a:xfrm>
        </p:spPr>
        <p:txBody>
          <a:bodyPr/>
          <a:lstStyle/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ro-RO" dirty="0"/>
              <a:t>Vă </a:t>
            </a:r>
            <a:r>
              <a:rPr lang="en-US" dirty="0" err="1"/>
              <a:t>mulțumesc</a:t>
            </a:r>
            <a:r>
              <a:rPr lang="en-US" dirty="0"/>
              <a:t>!</a:t>
            </a:r>
            <a:endParaRPr lang="ro-RO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r>
              <a:rPr lang="ro-RO" sz="2000" dirty="0"/>
              <a:t> prof. </a:t>
            </a:r>
            <a:r>
              <a:rPr lang="en-US" sz="2000" dirty="0" err="1"/>
              <a:t>Alexandru</a:t>
            </a:r>
            <a:r>
              <a:rPr lang="en-US" sz="2000" dirty="0"/>
              <a:t> Lucian POPA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9A3C-4EE4-4DE1-B919-54E07DD64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45CB2-478D-4709-9C67-F307CC1F6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4428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Rezultate</a:t>
            </a:r>
            <a:r>
              <a:rPr lang="en-US" dirty="0"/>
              <a:t> finale – EN – 2024, </a:t>
            </a:r>
            <a:r>
              <a:rPr lang="en-US" dirty="0" err="1"/>
              <a:t>Matematică</a:t>
            </a:r>
            <a:endParaRPr lang="en-US" dirty="0"/>
          </a:p>
          <a:p>
            <a:pPr marL="0" indent="0">
              <a:buNone/>
            </a:pPr>
            <a:r>
              <a:rPr lang="fr-FR" dirty="0" err="1"/>
              <a:t>Promovabilitate</a:t>
            </a:r>
            <a:r>
              <a:rPr lang="fr-FR" dirty="0"/>
              <a:t>: 62,23%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FFE8CC-484A-EF26-C7BC-957FC57BD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8605005"/>
              </p:ext>
            </p:extLst>
          </p:nvPr>
        </p:nvGraphicFramePr>
        <p:xfrm>
          <a:off x="685800" y="3068960"/>
          <a:ext cx="7918648" cy="3339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49644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11599</TotalTime>
  <Words>6567</Words>
  <Application>Microsoft Office PowerPoint</Application>
  <PresentationFormat>On-screen Show (4:3)</PresentationFormat>
  <Paragraphs>830</Paragraphs>
  <Slides>89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89</vt:i4>
      </vt:variant>
    </vt:vector>
  </HeadingPairs>
  <TitlesOfParts>
    <vt:vector size="102" baseType="lpstr">
      <vt:lpstr>Arial</vt:lpstr>
      <vt:lpstr>Arial Nova Cond</vt:lpstr>
      <vt:lpstr>Calibri</vt:lpstr>
      <vt:lpstr>Calibri Light</vt:lpstr>
      <vt:lpstr>Courier New</vt:lpstr>
      <vt:lpstr>Lucida Grande</vt:lpstr>
      <vt:lpstr>Symbol</vt:lpstr>
      <vt:lpstr>Times New Roman</vt:lpstr>
      <vt:lpstr>Trebuchet MS</vt:lpstr>
      <vt:lpstr>Wingdings</vt:lpstr>
      <vt:lpstr>Wingdings 3</vt:lpstr>
      <vt:lpstr>Berlin</vt:lpstr>
      <vt:lpstr>Office Theme</vt:lpstr>
      <vt:lpstr>CONSFĂTUIRI JUDEȚENE DISCIPLINA MATEMATICĂ  AN ȘCOLAR 2024-2025</vt:lpstr>
      <vt:lpstr>CONSFĂTUIRI JUDEȚENE LA DISCIPLINA MATEMATICĂ, AN ȘCOLAR 2024-2025  PROGRAMUL ACTIVITĂȚII</vt:lpstr>
      <vt:lpstr>PROGRAMUL ACTIVITĂȚII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Structura anului școlar 2024 – 2025</vt:lpstr>
      <vt:lpstr>Structura anului școlar 2024 – 2025</vt:lpstr>
      <vt:lpstr>Structura anului școlar 2024 – 2025</vt:lpstr>
      <vt:lpstr>PowerPoint Presentation</vt:lpstr>
      <vt:lpstr>PowerPoint Presentation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examenului național de bacalaureat, graficul examenelor de certificare a calificărilor profesionale, în anul școlar 2024 – 2025</vt:lpstr>
      <vt:lpstr>Cadrul normativ care reglementează organizarea și desfășurarea examenului național de bacalaureat, în anul școlar 2024 – 2025 OME nr. 6481/30.08.2024</vt:lpstr>
      <vt:lpstr>Cadrul normativ care reglementează organizarea și desfășurarea examenului național de bacalaureat, în anul școlar 2024 – 2025 OME nr. 6481/30.08.2024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Olimpiade și concursuri școlare 2024-2025</vt:lpstr>
      <vt:lpstr>Olimpiade și concursuri școlare 2024-2025</vt:lpstr>
      <vt:lpstr>Direcții viitoare de acțiune la nivelul disciplinei </vt:lpstr>
      <vt:lpstr>Direcții viitoare de acțiune la nivelul disciplinei 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Recomandări pentru profesorul de matematică</vt:lpstr>
      <vt:lpstr>PowerPoint Presentation</vt:lpstr>
      <vt:lpstr>PowerPoint Presentation</vt:lpstr>
      <vt:lpstr>PowerPoint Presentation</vt:lpstr>
      <vt:lpstr>Obligațiile profesorului</vt:lpstr>
      <vt:lpstr>Repere metodologice</vt:lpstr>
      <vt:lpstr>Repere metodologice pentru ciclul gimnazial și liceal</vt:lpstr>
      <vt:lpstr>Repere metodologice pentru aplicarea curriculumului la clasele a IX-a, a X-a, a XI-a și a XII-a la disciplina matematică, în anul școlar 2024-2025</vt:lpstr>
      <vt:lpstr>Repere metodologice pentru aplicarea curriculumului la clasele a IX-a, a X-a, a XI-a și a XII-a la disciplina matematică, în anul școlar 2024-2025</vt:lpstr>
      <vt:lpstr>Repere metodologice pentru aplicarea curriculumului la clasele a IX-a, a X-a, a XI-a și a XII-a la disciplina matematică, în anul școlar 2024-2025</vt:lpstr>
      <vt:lpstr>PowerPoint Presentation</vt:lpstr>
      <vt:lpstr>PowerPoint Presentation</vt:lpstr>
      <vt:lpstr>Consiliul Consultativ -  Anul școlar 2024-2025</vt:lpstr>
      <vt:lpstr>Cercuri pedagogice 2024-2025 </vt:lpstr>
      <vt:lpstr>Cercuri pedagogice </vt:lpstr>
      <vt:lpstr>Cercuri pedagogice </vt:lpstr>
      <vt:lpstr>Cercuri pedagogice </vt:lpstr>
      <vt:lpstr>Cercuri pedagogice </vt:lpstr>
      <vt:lpstr>Cercuri pedagogice </vt:lpstr>
      <vt:lpstr>Cercuri pedagogice </vt:lpstr>
      <vt:lpstr>Cercuri pedagogice </vt:lpstr>
      <vt:lpstr>Cercuri pedagogice </vt:lpstr>
      <vt:lpstr>CRED – Curriculum relevant, educație deschisă pentru toți</vt:lpstr>
      <vt:lpstr>Proiectul CRED: activități și rezultate </vt:lpstr>
      <vt:lpstr>CRED - FORMARE</vt:lpstr>
      <vt:lpstr>Resurse online EduCRED</vt:lpstr>
      <vt:lpstr>Ghiduri metodologice</vt:lpstr>
      <vt:lpstr>Linkuri utile</vt:lpstr>
      <vt:lpstr>POVESTEA CRED CONTINUĂ!</vt:lpstr>
      <vt:lpstr>Diverse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METODE ACTIV-PARTICIPATIVE ÎN STIMULAREA INTERESULUI PENTRU LECTURĂ LA ELEVII DE GIMNAZIU</dc:title>
  <dc:creator>User</dc:creator>
  <cp:lastModifiedBy>Alex Popa</cp:lastModifiedBy>
  <cp:revision>115</cp:revision>
  <cp:lastPrinted>2020-09-24T05:05:00Z</cp:lastPrinted>
  <dcterms:created xsi:type="dcterms:W3CDTF">2018-02-04T18:52:00Z</dcterms:created>
  <dcterms:modified xsi:type="dcterms:W3CDTF">2024-09-24T11:29:36Z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2057-11.2.0.9665</vt:lpwstr>
  </property>
</Properties>
</file>