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</p:sldMasterIdLst>
  <p:notesMasterIdLst>
    <p:notesMasterId r:id="rId96"/>
  </p:notesMasterIdLst>
  <p:handoutMasterIdLst>
    <p:handoutMasterId r:id="rId97"/>
  </p:handoutMasterIdLst>
  <p:sldIdLst>
    <p:sldId id="256" r:id="rId4"/>
    <p:sldId id="265" r:id="rId5"/>
    <p:sldId id="363" r:id="rId6"/>
    <p:sldId id="300" r:id="rId7"/>
    <p:sldId id="301" r:id="rId8"/>
    <p:sldId id="365" r:id="rId9"/>
    <p:sldId id="302" r:id="rId10"/>
    <p:sldId id="341" r:id="rId11"/>
    <p:sldId id="367" r:id="rId12"/>
    <p:sldId id="306" r:id="rId13"/>
    <p:sldId id="368" r:id="rId14"/>
    <p:sldId id="342" r:id="rId15"/>
    <p:sldId id="369" r:id="rId16"/>
    <p:sldId id="539" r:id="rId17"/>
    <p:sldId id="540" r:id="rId18"/>
    <p:sldId id="343" r:id="rId19"/>
    <p:sldId id="370" r:id="rId20"/>
    <p:sldId id="312" r:id="rId21"/>
    <p:sldId id="371" r:id="rId22"/>
    <p:sldId id="313" r:id="rId23"/>
    <p:sldId id="372" r:id="rId24"/>
    <p:sldId id="373" r:id="rId25"/>
    <p:sldId id="541" r:id="rId26"/>
    <p:sldId id="374" r:id="rId27"/>
    <p:sldId id="557" r:id="rId28"/>
    <p:sldId id="531" r:id="rId29"/>
    <p:sldId id="355" r:id="rId30"/>
    <p:sldId id="529" r:id="rId31"/>
    <p:sldId id="570" r:id="rId32"/>
    <p:sldId id="525" r:id="rId33"/>
    <p:sldId id="558" r:id="rId34"/>
    <p:sldId id="559" r:id="rId35"/>
    <p:sldId id="560" r:id="rId36"/>
    <p:sldId id="561" r:id="rId37"/>
    <p:sldId id="526" r:id="rId38"/>
    <p:sldId id="553" r:id="rId39"/>
    <p:sldId id="562" r:id="rId40"/>
    <p:sldId id="337" r:id="rId41"/>
    <p:sldId id="563" r:id="rId42"/>
    <p:sldId id="564" r:id="rId43"/>
    <p:sldId id="527" r:id="rId44"/>
    <p:sldId id="528" r:id="rId45"/>
    <p:sldId id="459" r:id="rId46"/>
    <p:sldId id="571" r:id="rId47"/>
    <p:sldId id="460" r:id="rId48"/>
    <p:sldId id="354" r:id="rId49"/>
    <p:sldId id="551" r:id="rId50"/>
    <p:sldId id="573" r:id="rId51"/>
    <p:sldId id="577" r:id="rId52"/>
    <p:sldId id="552" r:id="rId53"/>
    <p:sldId id="314" r:id="rId54"/>
    <p:sldId id="344" r:id="rId55"/>
    <p:sldId id="356" r:id="rId56"/>
    <p:sldId id="357" r:id="rId57"/>
    <p:sldId id="358" r:id="rId58"/>
    <p:sldId id="359" r:id="rId59"/>
    <p:sldId id="360" r:id="rId60"/>
    <p:sldId id="546" r:id="rId61"/>
    <p:sldId id="284" r:id="rId62"/>
    <p:sldId id="285" r:id="rId63"/>
    <p:sldId id="547" r:id="rId64"/>
    <p:sldId id="286" r:id="rId65"/>
    <p:sldId id="292" r:id="rId66"/>
    <p:sldId id="293" r:id="rId67"/>
    <p:sldId id="548" r:id="rId68"/>
    <p:sldId id="318" r:id="rId69"/>
    <p:sldId id="334" r:id="rId70"/>
    <p:sldId id="335" r:id="rId71"/>
    <p:sldId id="566" r:id="rId72"/>
    <p:sldId id="338" r:id="rId73"/>
    <p:sldId id="268" r:id="rId74"/>
    <p:sldId id="270" r:id="rId75"/>
    <p:sldId id="353" r:id="rId76"/>
    <p:sldId id="352" r:id="rId77"/>
    <p:sldId id="350" r:id="rId78"/>
    <p:sldId id="349" r:id="rId79"/>
    <p:sldId id="348" r:id="rId80"/>
    <p:sldId id="351" r:id="rId81"/>
    <p:sldId id="574" r:id="rId82"/>
    <p:sldId id="575" r:id="rId83"/>
    <p:sldId id="271" r:id="rId84"/>
    <p:sldId id="269" r:id="rId85"/>
    <p:sldId id="576" r:id="rId86"/>
    <p:sldId id="291" r:id="rId87"/>
    <p:sldId id="264" r:id="rId88"/>
    <p:sldId id="288" r:id="rId89"/>
    <p:sldId id="530" r:id="rId90"/>
    <p:sldId id="567" r:id="rId91"/>
    <p:sldId id="568" r:id="rId92"/>
    <p:sldId id="569" r:id="rId93"/>
    <p:sldId id="572" r:id="rId94"/>
    <p:sldId id="299" r:id="rId95"/>
  </p:sldIdLst>
  <p:sldSz cx="9144000" cy="6858000" type="screen4x3"/>
  <p:notesSz cx="6735763" cy="98663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0929"/>
  </p:normalViewPr>
  <p:slideViewPr>
    <p:cSldViewPr>
      <p:cViewPr varScale="1">
        <p:scale>
          <a:sx n="75" d="100"/>
          <a:sy n="75" d="100"/>
        </p:scale>
        <p:origin x="1694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5" Type="http://schemas.openxmlformats.org/officeDocument/2006/relationships/slide" Target="slides/slide2.xml"/><Relationship Id="rId90" Type="http://schemas.openxmlformats.org/officeDocument/2006/relationships/slide" Target="slides/slide87.xml"/><Relationship Id="rId95" Type="http://schemas.openxmlformats.org/officeDocument/2006/relationships/slide" Target="slides/slide92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91" Type="http://schemas.openxmlformats.org/officeDocument/2006/relationships/slide" Target="slides/slide88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94" Type="http://schemas.openxmlformats.org/officeDocument/2006/relationships/slide" Target="slides/slide91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56" Type="http://schemas.openxmlformats.org/officeDocument/2006/relationships/slide" Target="slides/slide53.xml"/><Relationship Id="rId77" Type="http://schemas.openxmlformats.org/officeDocument/2006/relationships/slide" Target="slides/slide74.xml"/><Relationship Id="rId100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93" Type="http://schemas.openxmlformats.org/officeDocument/2006/relationships/slide" Target="slides/slide90.xml"/><Relationship Id="rId98" Type="http://schemas.openxmlformats.org/officeDocument/2006/relationships/presProps" Target="presProps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SJAR_19\AppData\Local\Microsoft\Windows\INetCache\IE\4C2O19QL\raport_BAC_TOTAL_2024%5b1%5d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SJAR_19\AppData\Local\Microsoft\Windows\INetCache\IE\4C2O19QL\raport_BAC_TOTAL_2024%5b1%5d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2023-2024\BAC\toamna\Statistica%20TOTAL%20Bac%20II%20dup&#259;%20contestatii%20august%202024.xls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2023-2024\BAC\toamna\Statistica%20TOTAL%20Bac%20II%20dup&#259;%20contestatii%20august%202024.xls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2023-2024\EN%208\rezultate\Matematica%20EN2024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2023-2024\EN%208\rezultate\Matematica%20EN2024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Rezultate la Competențe digitale</a:t>
            </a:r>
          </a:p>
        </c:rich>
      </c:tx>
      <c:layout>
        <c:manualLayout>
          <c:xMode val="edge"/>
          <c:yMode val="edge"/>
          <c:x val="0.34239874427461275"/>
          <c:y val="2.785515983916178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competente!$H$3:$K$3</c:f>
              <c:strCache>
                <c:ptCount val="4"/>
                <c:pt idx="0">
                  <c:v>Incepator
Calif.</c:v>
                </c:pt>
                <c:pt idx="1">
                  <c:v>Mediu</c:v>
                </c:pt>
                <c:pt idx="2">
                  <c:v>Avansat</c:v>
                </c:pt>
                <c:pt idx="3">
                  <c:v>Experimentat</c:v>
                </c:pt>
              </c:strCache>
            </c:strRef>
          </c:cat>
          <c:val>
            <c:numRef>
              <c:f>competente!$H$14:$K$14</c:f>
              <c:numCache>
                <c:formatCode>General</c:formatCode>
                <c:ptCount val="4"/>
                <c:pt idx="0">
                  <c:v>610</c:v>
                </c:pt>
                <c:pt idx="1">
                  <c:v>865</c:v>
                </c:pt>
                <c:pt idx="2">
                  <c:v>501</c:v>
                </c:pt>
                <c:pt idx="3">
                  <c:v>798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FD-400C-A406-844E2447BF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2799807"/>
        <c:axId val="92797887"/>
      </c:barChart>
      <c:catAx>
        <c:axId val="927998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797887"/>
        <c:crosses val="autoZero"/>
        <c:auto val="1"/>
        <c:lblAlgn val="ctr"/>
        <c:lblOffset val="100"/>
        <c:noMultiLvlLbl val="0"/>
      </c:catAx>
      <c:valAx>
        <c:axId val="927978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7998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Distribuția notelor la disciplina informatică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(info!$G$3,info!$I$3:$N$3)</c:f>
              <c:strCache>
                <c:ptCount val="7"/>
                <c:pt idx="0">
                  <c:v>1-4.99</c:v>
                </c:pt>
                <c:pt idx="1">
                  <c:v>5 - 5.99</c:v>
                </c:pt>
                <c:pt idx="2">
                  <c:v>6 - 6.99</c:v>
                </c:pt>
                <c:pt idx="3">
                  <c:v>7 - 7.99t</c:v>
                </c:pt>
                <c:pt idx="4">
                  <c:v>8 - 8.99</c:v>
                </c:pt>
                <c:pt idx="5">
                  <c:v>9 - 9.99</c:v>
                </c:pt>
                <c:pt idx="6">
                  <c:v>10</c:v>
                </c:pt>
              </c:strCache>
            </c:strRef>
          </c:cat>
          <c:val>
            <c:numRef>
              <c:f>(info!$G$6,info!$I$6:$N$6)</c:f>
              <c:numCache>
                <c:formatCode>General</c:formatCode>
                <c:ptCount val="7"/>
                <c:pt idx="0">
                  <c:v>7</c:v>
                </c:pt>
                <c:pt idx="1">
                  <c:v>8</c:v>
                </c:pt>
                <c:pt idx="2">
                  <c:v>20</c:v>
                </c:pt>
                <c:pt idx="3">
                  <c:v>20</c:v>
                </c:pt>
                <c:pt idx="4">
                  <c:v>31</c:v>
                </c:pt>
                <c:pt idx="5">
                  <c:v>74</c:v>
                </c:pt>
                <c:pt idx="6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D6-4062-982A-05BE6C09E0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53474863"/>
        <c:axId val="1953475343"/>
      </c:barChart>
      <c:catAx>
        <c:axId val="19534748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3475343"/>
        <c:crosses val="autoZero"/>
        <c:auto val="1"/>
        <c:lblAlgn val="ctr"/>
        <c:lblOffset val="100"/>
        <c:noMultiLvlLbl val="0"/>
      </c:catAx>
      <c:valAx>
        <c:axId val="19534753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34748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Rezultate la</a:t>
            </a:r>
            <a:r>
              <a:rPr lang="en-US" baseline="0"/>
              <a:t> Competențe digitale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INFO!$H$16:$K$16</c:f>
              <c:strCache>
                <c:ptCount val="4"/>
                <c:pt idx="0">
                  <c:v>Incepator
Calif.</c:v>
                </c:pt>
                <c:pt idx="1">
                  <c:v>Mediu</c:v>
                </c:pt>
                <c:pt idx="2">
                  <c:v>Avansat</c:v>
                </c:pt>
                <c:pt idx="3">
                  <c:v>Experimentat</c:v>
                </c:pt>
              </c:strCache>
            </c:strRef>
          </c:cat>
          <c:val>
            <c:numRef>
              <c:f>INFO!$H$17:$K$17</c:f>
              <c:numCache>
                <c:formatCode>General</c:formatCode>
                <c:ptCount val="4"/>
                <c:pt idx="0">
                  <c:v>330</c:v>
                </c:pt>
                <c:pt idx="1">
                  <c:v>248</c:v>
                </c:pt>
                <c:pt idx="2">
                  <c:v>84</c:v>
                </c:pt>
                <c:pt idx="3">
                  <c:v>152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53-4A81-855D-7E799F885C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18844655"/>
        <c:axId val="1318835055"/>
      </c:barChart>
      <c:catAx>
        <c:axId val="13188446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8835055"/>
        <c:crosses val="autoZero"/>
        <c:auto val="1"/>
        <c:lblAlgn val="ctr"/>
        <c:lblOffset val="100"/>
        <c:noMultiLvlLbl val="0"/>
      </c:catAx>
      <c:valAx>
        <c:axId val="13188350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884465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Distribuția notelor la disciplina Informatică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INFO!$G$32:$M$32</c:f>
              <c:strCache>
                <c:ptCount val="7"/>
                <c:pt idx="0">
                  <c:v>1-4.99</c:v>
                </c:pt>
                <c:pt idx="1">
                  <c:v>5 - 5.99</c:v>
                </c:pt>
                <c:pt idx="2">
                  <c:v>6 - 6.99</c:v>
                </c:pt>
                <c:pt idx="3">
                  <c:v>7 - 7.99</c:v>
                </c:pt>
                <c:pt idx="4">
                  <c:v>8 - 8.99</c:v>
                </c:pt>
                <c:pt idx="5">
                  <c:v>9 - 9.99</c:v>
                </c:pt>
                <c:pt idx="6">
                  <c:v>10</c:v>
                </c:pt>
              </c:strCache>
            </c:strRef>
          </c:cat>
          <c:val>
            <c:numRef>
              <c:f>INFO!$G$33:$M$33</c:f>
              <c:numCache>
                <c:formatCode>General</c:formatCode>
                <c:ptCount val="7"/>
                <c:pt idx="0">
                  <c:v>2</c:v>
                </c:pt>
                <c:pt idx="1">
                  <c:v>6</c:v>
                </c:pt>
                <c:pt idx="2">
                  <c:v>3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18-4F09-B965-FBD122D303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18836015"/>
        <c:axId val="1318836975"/>
      </c:barChart>
      <c:catAx>
        <c:axId val="13188360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8836975"/>
        <c:crosses val="autoZero"/>
        <c:auto val="1"/>
        <c:lblAlgn val="ctr"/>
        <c:lblOffset val="100"/>
        <c:noMultiLvlLbl val="0"/>
      </c:catAx>
      <c:valAx>
        <c:axId val="13188369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88360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Distribuția notelor la disciplina informatică</a:t>
            </a:r>
          </a:p>
        </c:rich>
      </c:tx>
      <c:layout>
        <c:manualLayout>
          <c:xMode val="edge"/>
          <c:yMode val="edge"/>
          <c:x val="0.30721855735938197"/>
          <c:y val="4.377642313293323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'def total'!$B$5:$K$5</c:f>
              <c:strCache>
                <c:ptCount val="10"/>
                <c:pt idx="0">
                  <c:v>NOTE INTRE 1 SI 1,99</c:v>
                </c:pt>
                <c:pt idx="1">
                  <c:v>NOTE INTRE 2 SI 2,99</c:v>
                </c:pt>
                <c:pt idx="2">
                  <c:v>NOTE INTRE 3 SI 3,99</c:v>
                </c:pt>
                <c:pt idx="3">
                  <c:v>NOTE INTRE 4 SI 4,99</c:v>
                </c:pt>
                <c:pt idx="4">
                  <c:v>NOTE INTRE 5 SI 5,99</c:v>
                </c:pt>
                <c:pt idx="5">
                  <c:v>NOTE INTRE 6 SI 6,99</c:v>
                </c:pt>
                <c:pt idx="6">
                  <c:v>NOTE INTRE 7 SI 7,99</c:v>
                </c:pt>
                <c:pt idx="7">
                  <c:v>NOTE INTRE 8 SI 8,99</c:v>
                </c:pt>
                <c:pt idx="8">
                  <c:v>NOTE INTRE 9 SI 9,99</c:v>
                </c:pt>
                <c:pt idx="9">
                  <c:v>NOTE DE 10</c:v>
                </c:pt>
              </c:strCache>
            </c:strRef>
          </c:cat>
          <c:val>
            <c:numRef>
              <c:f>'def total'!$B$7:$K$7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2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78-4A36-A76F-A06FB55CD1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36703152"/>
        <c:axId val="636716592"/>
      </c:barChart>
      <c:catAx>
        <c:axId val="636703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6716592"/>
        <c:crosses val="autoZero"/>
        <c:auto val="1"/>
        <c:lblAlgn val="ctr"/>
        <c:lblOffset val="100"/>
        <c:noMultiLvlLbl val="0"/>
      </c:catAx>
      <c:valAx>
        <c:axId val="636716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6703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</a:rPr>
              <a:t>Distribuția notelor la disciplina informatică</a:t>
            </a:r>
            <a:endParaRPr lang="en-US" sz="11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titu!$B$5:$K$5</c:f>
              <c:strCache>
                <c:ptCount val="10"/>
                <c:pt idx="0">
                  <c:v>NOTE INTRE 1 SI 1,99</c:v>
                </c:pt>
                <c:pt idx="1">
                  <c:v>NOTE INTRE 2 SI 2,99</c:v>
                </c:pt>
                <c:pt idx="2">
                  <c:v>NOTE INTRE 3 SI 3,99</c:v>
                </c:pt>
                <c:pt idx="3">
                  <c:v>NOTE INTRE 4 SI 4,99</c:v>
                </c:pt>
                <c:pt idx="4">
                  <c:v>NOTE INTRE 5 SI 5,99</c:v>
                </c:pt>
                <c:pt idx="5">
                  <c:v>NOTE INTRE 6 SI 6,99</c:v>
                </c:pt>
                <c:pt idx="6">
                  <c:v>NOTE INTRE 7 SI 7,99</c:v>
                </c:pt>
                <c:pt idx="7">
                  <c:v>NOTE INTRE 8 SI 8,99</c:v>
                </c:pt>
                <c:pt idx="8">
                  <c:v>NOTE INTRE 9 SI 9,99</c:v>
                </c:pt>
                <c:pt idx="9">
                  <c:v>NOTE DE 10</c:v>
                </c:pt>
              </c:strCache>
            </c:strRef>
          </c:cat>
          <c:val>
            <c:numRef>
              <c:f>titu!$B$7:$K$7</c:f>
              <c:numCache>
                <c:formatCode>General</c:formatCode>
                <c:ptCount val="10"/>
                <c:pt idx="0">
                  <c:v>0</c:v>
                </c:pt>
                <c:pt idx="1">
                  <c:v>3</c:v>
                </c:pt>
                <c:pt idx="2">
                  <c:v>1</c:v>
                </c:pt>
                <c:pt idx="3">
                  <c:v>3</c:v>
                </c:pt>
                <c:pt idx="4">
                  <c:v>9</c:v>
                </c:pt>
                <c:pt idx="5">
                  <c:v>0</c:v>
                </c:pt>
                <c:pt idx="6">
                  <c:v>2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AF3-4168-85B5-1CFB53EA43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36703152"/>
        <c:axId val="636716592"/>
      </c:barChart>
      <c:catAx>
        <c:axId val="636703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6716592"/>
        <c:crosses val="autoZero"/>
        <c:auto val="1"/>
        <c:lblAlgn val="ctr"/>
        <c:lblOffset val="100"/>
        <c:noMultiLvlLbl val="0"/>
      </c:catAx>
      <c:valAx>
        <c:axId val="636716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6703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66535" cy="5340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6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47015" y="0"/>
            <a:ext cx="2866535" cy="5340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60"/>
            </a:lvl1pPr>
          </a:lstStyle>
          <a:p>
            <a:fld id="{696C064A-D61B-4B21-B757-51A9B82445B8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0110900"/>
            <a:ext cx="2866535" cy="5340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6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47015" y="10110900"/>
            <a:ext cx="2866535" cy="5340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60"/>
            </a:lvl1pPr>
          </a:lstStyle>
          <a:p>
            <a:fld id="{50305E07-67EA-4042-A3F6-853A8AD8D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66535" cy="5340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47015" y="0"/>
            <a:ext cx="2866535" cy="5340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041" y="1330625"/>
            <a:ext cx="6386999" cy="359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1508" y="5122905"/>
            <a:ext cx="5292064" cy="419146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10900"/>
            <a:ext cx="2866535" cy="5340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47015" y="10110900"/>
            <a:ext cx="2866535" cy="5340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106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2813" y="1330325"/>
            <a:ext cx="4789487" cy="35925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B2AA4F-B828-4D7C-AFD3-893933DAFCB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072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2813" y="1330325"/>
            <a:ext cx="4789487" cy="35925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B2AA4F-B828-4D7C-AFD3-893933DAFCB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7170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2813" y="1330325"/>
            <a:ext cx="4789487" cy="35925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B2AA4F-B828-4D7C-AFD3-893933DAFCB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15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2813" y="1330325"/>
            <a:ext cx="4789487" cy="35925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B2AA4F-B828-4D7C-AFD3-893933DAFCB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2797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2813" y="1330325"/>
            <a:ext cx="4789487" cy="35925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B2AA4F-B828-4D7C-AFD3-893933DAFCB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0321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2813" y="1330325"/>
            <a:ext cx="4789487" cy="35925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B2AA4F-B828-4D7C-AFD3-893933DAFCB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820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 descr="Large confetti"/>
          <p:cNvSpPr>
            <a:spLocks noChangeArrowheads="1"/>
          </p:cNvSpPr>
          <p:nvPr/>
        </p:nvSpPr>
        <p:spPr bwMode="ltGray">
          <a:xfrm>
            <a:off x="484188" y="1549400"/>
            <a:ext cx="8158162" cy="1689100"/>
          </a:xfrm>
          <a:prstGeom prst="rect">
            <a:avLst/>
          </a:prstGeom>
          <a:pattFill prst="lgConfetti">
            <a:fgClr>
              <a:schemeClr val="accent2">
                <a:alpha val="50000"/>
              </a:schemeClr>
            </a:fgClr>
            <a:bgClr>
              <a:schemeClr val="folHlink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ltGray">
          <a:xfrm>
            <a:off x="228600" y="3206750"/>
            <a:ext cx="8686800" cy="7778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129" name="AutoShape 57"/>
          <p:cNvSpPr>
            <a:spLocks noChangeArrowheads="1"/>
          </p:cNvSpPr>
          <p:nvPr/>
        </p:nvSpPr>
        <p:spPr bwMode="ltGray">
          <a:xfrm>
            <a:off x="228600" y="1482725"/>
            <a:ext cx="8686800" cy="7778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130" name="AutoShape 58"/>
          <p:cNvSpPr>
            <a:spLocks noChangeArrowheads="1"/>
          </p:cNvSpPr>
          <p:nvPr/>
        </p:nvSpPr>
        <p:spPr bwMode="ltGray">
          <a:xfrm>
            <a:off x="8623300" y="1246188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131" name="AutoShape 59"/>
          <p:cNvSpPr>
            <a:spLocks noChangeArrowheads="1"/>
          </p:cNvSpPr>
          <p:nvPr/>
        </p:nvSpPr>
        <p:spPr bwMode="ltGray">
          <a:xfrm>
            <a:off x="434975" y="1252538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133" name="AutoShape 61"/>
          <p:cNvSpPr>
            <a:spLocks noChangeArrowheads="1"/>
          </p:cNvSpPr>
          <p:nvPr/>
        </p:nvSpPr>
        <p:spPr bwMode="ltGray">
          <a:xfrm>
            <a:off x="2830513" y="5783263"/>
            <a:ext cx="3481387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134" name="Rectangle 62" descr="Large confetti"/>
          <p:cNvSpPr>
            <a:spLocks noChangeArrowheads="1"/>
          </p:cNvSpPr>
          <p:nvPr/>
        </p:nvSpPr>
        <p:spPr bwMode="ltGray">
          <a:xfrm>
            <a:off x="4095750" y="5734050"/>
            <a:ext cx="949325" cy="176213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135" name="Rectangle 63" descr="Large confetti"/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772400" cy="1143000"/>
          </a:xfrm>
          <a:pattFill prst="lgConfetti">
            <a:fgClr>
              <a:schemeClr val="accent2"/>
            </a:fgClr>
            <a:bgClr>
              <a:schemeClr val="folHlink"/>
            </a:bgClr>
          </a:patt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136" name="Rectangle 6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465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3137" name="Rectangle 6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38" name="Rectangle 6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b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A435310-A594-4D48-9275-B90827AD0B2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9BC4B-9771-445D-846B-9EC10604C95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1488" y="284163"/>
            <a:ext cx="2044700" cy="58118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84163"/>
            <a:ext cx="5983288" cy="58118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999E95-CD8A-47AB-8F2C-343620A003C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 descr="Large confetti"/>
          <p:cNvSpPr>
            <a:spLocks noChangeArrowheads="1"/>
          </p:cNvSpPr>
          <p:nvPr/>
        </p:nvSpPr>
        <p:spPr bwMode="ltGray">
          <a:xfrm>
            <a:off x="484188" y="1549400"/>
            <a:ext cx="8158162" cy="1689100"/>
          </a:xfrm>
          <a:prstGeom prst="rect">
            <a:avLst/>
          </a:prstGeom>
          <a:pattFill prst="lgConfetti">
            <a:fgClr>
              <a:schemeClr val="accent2">
                <a:alpha val="50000"/>
              </a:schemeClr>
            </a:fgClr>
            <a:bgClr>
              <a:schemeClr val="folHlink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ltGray">
          <a:xfrm>
            <a:off x="228600" y="3206750"/>
            <a:ext cx="8686800" cy="7778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129" name="AutoShape 57"/>
          <p:cNvSpPr>
            <a:spLocks noChangeArrowheads="1"/>
          </p:cNvSpPr>
          <p:nvPr/>
        </p:nvSpPr>
        <p:spPr bwMode="ltGray">
          <a:xfrm>
            <a:off x="228600" y="1482725"/>
            <a:ext cx="8686800" cy="7778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130" name="AutoShape 58"/>
          <p:cNvSpPr>
            <a:spLocks noChangeArrowheads="1"/>
          </p:cNvSpPr>
          <p:nvPr/>
        </p:nvSpPr>
        <p:spPr bwMode="ltGray">
          <a:xfrm>
            <a:off x="8623300" y="1246188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131" name="AutoShape 59"/>
          <p:cNvSpPr>
            <a:spLocks noChangeArrowheads="1"/>
          </p:cNvSpPr>
          <p:nvPr/>
        </p:nvSpPr>
        <p:spPr bwMode="ltGray">
          <a:xfrm>
            <a:off x="434975" y="1252538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133" name="AutoShape 61"/>
          <p:cNvSpPr>
            <a:spLocks noChangeArrowheads="1"/>
          </p:cNvSpPr>
          <p:nvPr/>
        </p:nvSpPr>
        <p:spPr bwMode="ltGray">
          <a:xfrm>
            <a:off x="2830513" y="5783263"/>
            <a:ext cx="3481387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134" name="Rectangle 62" descr="Large confetti"/>
          <p:cNvSpPr>
            <a:spLocks noChangeArrowheads="1"/>
          </p:cNvSpPr>
          <p:nvPr/>
        </p:nvSpPr>
        <p:spPr bwMode="ltGray">
          <a:xfrm>
            <a:off x="4095750" y="5734050"/>
            <a:ext cx="949325" cy="176213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135" name="Rectangle 63" descr="Large confetti"/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772400" cy="1143000"/>
          </a:xfrm>
          <a:pattFill prst="lgConfetti">
            <a:fgClr>
              <a:schemeClr val="accent2"/>
            </a:fgClr>
            <a:bgClr>
              <a:schemeClr val="folHlink"/>
            </a:bgClr>
          </a:patt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136" name="Rectangle 6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465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3137" name="Rectangle 6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38" name="Rectangle 6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b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A435310-A594-4D48-9275-B90827AD0B2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04FD2-10BF-4A9E-8896-5A5C855FB40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DAED8-2F2D-4DF9-8595-4C83AAFE7586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050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FD3367-87E3-4F1D-9BAD-6A0AC37681C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5BB4C-8677-47A2-B8DF-7B7A63E880A1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B238A-9353-4890-BDDD-F79180B6D7E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81F12-F4F3-43FF-8D47-8C83411E1F97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A2ECE-EF81-4D86-8E61-3D3F7D90C2E2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04FD2-10BF-4A9E-8896-5A5C855FB40A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682202-D511-487B-B489-44D0065D3FA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9BC4B-9771-445D-846B-9EC10604C95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1488" y="284163"/>
            <a:ext cx="2044700" cy="58118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84163"/>
            <a:ext cx="5983288" cy="58118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999E95-CD8A-47AB-8F2C-343620A003C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2215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8527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088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1877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9163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8617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218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DAED8-2F2D-4DF9-8595-4C83AAFE7586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967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5609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2826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743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050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FD3367-87E3-4F1D-9BAD-6A0AC37681C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5BB4C-8677-47A2-B8DF-7B7A63E880A1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B238A-9353-4890-BDDD-F79180B6D7E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81F12-F4F3-43FF-8D47-8C83411E1F97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A2ECE-EF81-4D86-8E61-3D3F7D90C2E2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682202-D511-487B-B489-44D0065D3FA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6" name="Rectangle 58" descr="Large confetti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28416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pattFill prst="lgConfetti">
                  <a:fgClr>
                    <a:schemeClr val="accent2"/>
                  </a:fgClr>
                  <a:bgClr>
                    <a:schemeClr val="folHlink"/>
                  </a:bgClr>
                </a:patt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107" name="Rectangle 5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05000"/>
            <a:ext cx="777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08" name="Rectangle 6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109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114" name="Rectangle 66"/>
          <p:cNvSpPr>
            <a:spLocks noChangeArrowheads="1"/>
          </p:cNvSpPr>
          <p:nvPr/>
        </p:nvSpPr>
        <p:spPr bwMode="auto">
          <a:xfrm>
            <a:off x="0" y="1512888"/>
            <a:ext cx="8458200" cy="8731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2115" name="Rectangle 67" descr="Large confetti"/>
          <p:cNvSpPr>
            <a:spLocks noChangeArrowheads="1"/>
          </p:cNvSpPr>
          <p:nvPr/>
        </p:nvSpPr>
        <p:spPr bwMode="ltGray">
          <a:xfrm>
            <a:off x="247650" y="0"/>
            <a:ext cx="793750" cy="1841500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2116" name="Rectangle 68"/>
          <p:cNvSpPr>
            <a:spLocks noChangeArrowheads="1"/>
          </p:cNvSpPr>
          <p:nvPr/>
        </p:nvSpPr>
        <p:spPr bwMode="auto">
          <a:xfrm>
            <a:off x="7067550" y="6553200"/>
            <a:ext cx="2076450" cy="793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2110" name="Rectangle 62" descr="Large confetti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16900" y="6248400"/>
            <a:ext cx="533400" cy="609600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17B2207-01C4-4C1D-BA1F-688A98761AC3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6" name="Rectangle 58" descr="Large confetti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28416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pattFill prst="lgConfetti">
                  <a:fgClr>
                    <a:schemeClr val="accent2"/>
                  </a:fgClr>
                  <a:bgClr>
                    <a:schemeClr val="folHlink"/>
                  </a:bgClr>
                </a:patt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107" name="Rectangle 5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05000"/>
            <a:ext cx="777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08" name="Rectangle 6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109" name="Rectangle 6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114" name="Rectangle 66"/>
          <p:cNvSpPr>
            <a:spLocks noChangeArrowheads="1"/>
          </p:cNvSpPr>
          <p:nvPr/>
        </p:nvSpPr>
        <p:spPr bwMode="auto">
          <a:xfrm>
            <a:off x="0" y="1512888"/>
            <a:ext cx="8458200" cy="8731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2115" name="Rectangle 67" descr="Large confetti"/>
          <p:cNvSpPr>
            <a:spLocks noChangeArrowheads="1"/>
          </p:cNvSpPr>
          <p:nvPr/>
        </p:nvSpPr>
        <p:spPr bwMode="ltGray">
          <a:xfrm>
            <a:off x="247650" y="0"/>
            <a:ext cx="793750" cy="1841500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2116" name="Rectangle 68"/>
          <p:cNvSpPr>
            <a:spLocks noChangeArrowheads="1"/>
          </p:cNvSpPr>
          <p:nvPr/>
        </p:nvSpPr>
        <p:spPr bwMode="auto">
          <a:xfrm>
            <a:off x="7067550" y="6553200"/>
            <a:ext cx="2076450" cy="793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2110" name="Rectangle 62" descr="Large confetti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16900" y="6248400"/>
            <a:ext cx="533400" cy="609600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17B2207-01C4-4C1D-BA1F-688A98761AC3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40387-E3C6-40B8-9C55-3496FD70152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DC5AB-BAE2-4602-BBAB-5A08131C41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435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eet.google.com/ikv-dcye-xvg?hs=224" TargetMode="External"/><Relationship Id="rId2" Type="http://schemas.openxmlformats.org/officeDocument/2006/relationships/hyperlink" Target="http://www.matearad.ro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rocnee.eu/index.php/examene/teste-antrenament-arhiva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s://rocnee.eu/index.php/examene/teste-antrenament-arhiva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du.ro/definitivat_2022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http://titularizare.edu.ro/2022/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https://digital.educred.ro/" TargetMode="External"/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du.ro/sites/default/files/_fi%C8%99iere/Minister/2023/preuniversitar_root/repere_metodologice_XI/invatamant_liceal/REPERE_METODOLOGICE_TIC_2023_2024_CLS_XI.pdf" TargetMode="External"/><Relationship Id="rId3" Type="http://schemas.openxmlformats.org/officeDocument/2006/relationships/hyperlink" Target="https://www.edu.ro/sites/default/files/32_Repere_metodologice_TIC_0.pdf" TargetMode="External"/><Relationship Id="rId7" Type="http://schemas.openxmlformats.org/officeDocument/2006/relationships/hyperlink" Target="https://www.edu.ro/sites/default/files/_fi%C8%99iere/Minister/2023/preuniversitar_root/repere_metodologice_XI/invatamant_liceal/REPERE_METODOLOGICE_INFORMATICA_2023_2024_CLS_XI.pdf" TargetMode="External"/><Relationship Id="rId2" Type="http://schemas.openxmlformats.org/officeDocument/2006/relationships/hyperlink" Target="https://www.edu.ro/sites/default/files/31_Repere_metodologice_informatica_0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du.ro/sites/default/files/_fi%C8%99iere/Minister/2023/preuniversitar_root/repere_metodologice_XI/IPS_2023_2024/IPS_REPERE_METODOLOGICE_TIC_cls_11.pdf" TargetMode="External"/><Relationship Id="rId5" Type="http://schemas.openxmlformats.org/officeDocument/2006/relationships/hyperlink" Target="https://rocnee.eu/images/rocnee/fisiere/curriculum/repere%20metodologice%2022-23/REPERE_METODOLOGICE_TIC_2022_2023.pdf" TargetMode="External"/><Relationship Id="rId4" Type="http://schemas.openxmlformats.org/officeDocument/2006/relationships/hyperlink" Target="https://rocnee.eu/images/rocnee/fisiere/curriculum/repere%20metodologice%2022-23/REPERE_METODOLOGICE_INFORMATIC%C4%82_2022_2023.pdf" TargetMode="External"/><Relationship Id="rId9" Type="http://schemas.openxmlformats.org/officeDocument/2006/relationships/hyperlink" Target="https://rocnee.eu/index.php/dcee-oriz/curriculum-oriz/repere-metodologice/repere-metodologice-2024-2025-cls-a-xii-a" TargetMode="Externa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6.jpe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4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4.xml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educredgimnaziu" TargetMode="External"/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youtube.com/@educredro" TargetMode="External"/><Relationship Id="rId5" Type="http://schemas.openxmlformats.org/officeDocument/2006/relationships/image" Target="../media/image18.png"/><Relationship Id="rId4" Type="http://schemas.openxmlformats.org/officeDocument/2006/relationships/hyperlink" Target="https://www.youtube.com/primareducred" TargetMode="External"/><Relationship Id="rId9" Type="http://schemas.openxmlformats.org/officeDocument/2006/relationships/image" Target="../media/image15.jpe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hyperlink" Target="https://ghiduri.educred.ro/" TargetMode="Externa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5.jpeg"/><Relationship Id="rId4" Type="http://schemas.openxmlformats.org/officeDocument/2006/relationships/image" Target="../media/image20.png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@educredro" TargetMode="External"/><Relationship Id="rId3" Type="http://schemas.openxmlformats.org/officeDocument/2006/relationships/hyperlink" Target="https://digital.educred.ro/" TargetMode="External"/><Relationship Id="rId7" Type="http://schemas.openxmlformats.org/officeDocument/2006/relationships/hyperlink" Target="https://www.facebook.com/ProiectulCRED?ref=embed_page" TargetMode="Externa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educred.ro/programe-scolare-pentru-optionale-integrate/" TargetMode="External"/><Relationship Id="rId5" Type="http://schemas.openxmlformats.org/officeDocument/2006/relationships/hyperlink" Target="https://www.educred.ro/red-optionale" TargetMode="External"/><Relationship Id="rId4" Type="http://schemas.openxmlformats.org/officeDocument/2006/relationships/hyperlink" Target="https://www.educred.ro/resurse-cred" TargetMode="External"/><Relationship Id="rId9" Type="http://schemas.openxmlformats.org/officeDocument/2006/relationships/image" Target="../media/image15.jpe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4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ocnee.eu/index.php/dcee-oriz/curriculum-oriz/programe-scolare-front/planuri-cadru-de-invatamant-si-programe-scolare-invatamant-liceal-2023-docx" TargetMode="External"/><Relationship Id="rId2" Type="http://schemas.openxmlformats.org/officeDocument/2006/relationships/hyperlink" Target="https://www.rocnee.eu/index.php/dcee-oriz/curriculum-oriz/programe-scolare-front/programe-scolare-in-vigoare" TargetMode="Externa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ocnee.eu/index.php/dcee-oriz/curriculum-oriz/repere-metodologice/repere-metodologice-2024-2025-cls-a-xii-a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hyperlink" Target="https://rocnee.eu/index.php/manuale-scolare/catalog-manuale-scolare-invatamant-preuniversitar-2022-2023-clasele-ix-xii" TargetMode="External"/><Relationship Id="rId2" Type="http://schemas.openxmlformats.org/officeDocument/2006/relationships/hyperlink" Target="https://manuale.edu.ro/" TargetMode="Externa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hyperlink" Target="https://rocnee.eu/index.php/dcee-oriz/curriculum-oriz/programe-scolare-front" TargetMode="Externa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43960"/>
            <a:ext cx="7772400" cy="2317115"/>
          </a:xfrm>
        </p:spPr>
        <p:txBody>
          <a:bodyPr/>
          <a:lstStyle/>
          <a:p>
            <a:r>
              <a:rPr lang="ro-RO" altLang="en-US" sz="2800" dirty="0"/>
              <a:t>CONSFĂTUIRI JUDEȚENE</a:t>
            </a:r>
            <a:br>
              <a:rPr lang="en-US" altLang="en-US" sz="2800" dirty="0"/>
            </a:br>
            <a:r>
              <a:rPr lang="en-US" altLang="en-US" sz="2800" dirty="0"/>
              <a:t>DISCIPLINA INFORMATICĂ ȘI TIC</a:t>
            </a:r>
            <a:r>
              <a:rPr lang="ro-RO" altLang="en-US" sz="2800" dirty="0"/>
              <a:t> </a:t>
            </a:r>
            <a:br>
              <a:rPr lang="ro-RO" altLang="en-US" sz="2800" dirty="0"/>
            </a:br>
            <a:r>
              <a:rPr lang="ro-RO" altLang="en-US" sz="2800" dirty="0"/>
              <a:t>AN ȘCOLAR 202</a:t>
            </a:r>
            <a:r>
              <a:rPr lang="en-US" altLang="en-US" sz="2800" dirty="0"/>
              <a:t>4</a:t>
            </a:r>
            <a:r>
              <a:rPr lang="ro-RO" altLang="en-US" sz="2800" dirty="0"/>
              <a:t>-202</a:t>
            </a:r>
            <a:r>
              <a:rPr lang="en-US" altLang="en-US" sz="2800" dirty="0"/>
              <a:t>5</a:t>
            </a:r>
            <a:endParaRPr lang="ro-RO" altLang="en-US" sz="2800" dirty="0"/>
          </a:p>
        </p:txBody>
      </p:sp>
      <p:sp>
        <p:nvSpPr>
          <p:cNvPr id="6" name="Title 1"/>
          <p:cNvSpPr txBox="1"/>
          <p:nvPr/>
        </p:nvSpPr>
        <p:spPr bwMode="auto">
          <a:xfrm>
            <a:off x="789940" y="1828800"/>
            <a:ext cx="7772400" cy="935990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ro-RO" altLang="en-US" sz="3200" dirty="0"/>
              <a:t>INSPECTORATUL ȘCOLAR JUDEȚEAN ARAD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E2CCF-4E4E-4159-9634-877AC7889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A2CBC-A0B2-4351-84F0-99F60E546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 err="1"/>
              <a:t>Examenul</a:t>
            </a:r>
            <a:r>
              <a:rPr lang="en-US" sz="3000" dirty="0"/>
              <a:t> </a:t>
            </a:r>
            <a:r>
              <a:rPr lang="en-US" sz="3000" dirty="0" err="1"/>
              <a:t>național</a:t>
            </a:r>
            <a:r>
              <a:rPr lang="en-US" sz="3000" dirty="0"/>
              <a:t> de </a:t>
            </a:r>
            <a:r>
              <a:rPr lang="en-US" sz="3000" dirty="0" err="1"/>
              <a:t>bacalaureat</a:t>
            </a:r>
            <a:r>
              <a:rPr lang="en-US" sz="3000" dirty="0"/>
              <a:t>, </a:t>
            </a:r>
            <a:r>
              <a:rPr lang="en-US" sz="3000" dirty="0" err="1"/>
              <a:t>sesiunea</a:t>
            </a:r>
            <a:r>
              <a:rPr lang="en-US" sz="3000" dirty="0"/>
              <a:t> </a:t>
            </a:r>
            <a:r>
              <a:rPr lang="en-US" sz="3000" dirty="0" err="1"/>
              <a:t>iunie-iulie</a:t>
            </a:r>
            <a:r>
              <a:rPr lang="en-US" sz="3000" dirty="0"/>
              <a:t> 2024, </a:t>
            </a:r>
            <a:r>
              <a:rPr lang="en-US" sz="3000" dirty="0" err="1"/>
              <a:t>Informatică</a:t>
            </a:r>
            <a:endParaRPr lang="en-US" sz="3000" dirty="0"/>
          </a:p>
          <a:p>
            <a:r>
              <a:rPr lang="en-US" sz="2400" dirty="0" err="1"/>
              <a:t>Promovabilitatea</a:t>
            </a:r>
            <a:r>
              <a:rPr lang="en-US" sz="2400" dirty="0"/>
              <a:t>: 96,05% (</a:t>
            </a:r>
            <a:r>
              <a:rPr lang="en-US" sz="2400" dirty="0" err="1"/>
              <a:t>peste</a:t>
            </a:r>
            <a:r>
              <a:rPr lang="en-US" sz="2400" dirty="0"/>
              <a:t> 5); 91,53% (</a:t>
            </a:r>
            <a:r>
              <a:rPr lang="en-US" sz="2400" dirty="0" err="1"/>
              <a:t>peste</a:t>
            </a:r>
            <a:r>
              <a:rPr lang="en-US" sz="2400" dirty="0"/>
              <a:t> 6)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75EF041-F3AE-70CE-B0D7-0392B55D48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963112"/>
              </p:ext>
            </p:extLst>
          </p:nvPr>
        </p:nvGraphicFramePr>
        <p:xfrm>
          <a:off x="395535" y="3645024"/>
          <a:ext cx="8352929" cy="2016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6516">
                  <a:extLst>
                    <a:ext uri="{9D8B030D-6E8A-4147-A177-3AD203B41FA5}">
                      <a16:colId xmlns:a16="http://schemas.microsoft.com/office/drawing/2014/main" val="4286844412"/>
                    </a:ext>
                  </a:extLst>
                </a:gridCol>
                <a:gridCol w="619016">
                  <a:extLst>
                    <a:ext uri="{9D8B030D-6E8A-4147-A177-3AD203B41FA5}">
                      <a16:colId xmlns:a16="http://schemas.microsoft.com/office/drawing/2014/main" val="2774330092"/>
                    </a:ext>
                  </a:extLst>
                </a:gridCol>
                <a:gridCol w="802615">
                  <a:extLst>
                    <a:ext uri="{9D8B030D-6E8A-4147-A177-3AD203B41FA5}">
                      <a16:colId xmlns:a16="http://schemas.microsoft.com/office/drawing/2014/main" val="4102326922"/>
                    </a:ext>
                  </a:extLst>
                </a:gridCol>
                <a:gridCol w="653546">
                  <a:extLst>
                    <a:ext uri="{9D8B030D-6E8A-4147-A177-3AD203B41FA5}">
                      <a16:colId xmlns:a16="http://schemas.microsoft.com/office/drawing/2014/main" val="3045204545"/>
                    </a:ext>
                  </a:extLst>
                </a:gridCol>
                <a:gridCol w="722607">
                  <a:extLst>
                    <a:ext uri="{9D8B030D-6E8A-4147-A177-3AD203B41FA5}">
                      <a16:colId xmlns:a16="http://schemas.microsoft.com/office/drawing/2014/main" val="2355954110"/>
                    </a:ext>
                  </a:extLst>
                </a:gridCol>
                <a:gridCol w="722607">
                  <a:extLst>
                    <a:ext uri="{9D8B030D-6E8A-4147-A177-3AD203B41FA5}">
                      <a16:colId xmlns:a16="http://schemas.microsoft.com/office/drawing/2014/main" val="3662516449"/>
                    </a:ext>
                  </a:extLst>
                </a:gridCol>
                <a:gridCol w="722607">
                  <a:extLst>
                    <a:ext uri="{9D8B030D-6E8A-4147-A177-3AD203B41FA5}">
                      <a16:colId xmlns:a16="http://schemas.microsoft.com/office/drawing/2014/main" val="2324451334"/>
                    </a:ext>
                  </a:extLst>
                </a:gridCol>
                <a:gridCol w="722607">
                  <a:extLst>
                    <a:ext uri="{9D8B030D-6E8A-4147-A177-3AD203B41FA5}">
                      <a16:colId xmlns:a16="http://schemas.microsoft.com/office/drawing/2014/main" val="2181445774"/>
                    </a:ext>
                  </a:extLst>
                </a:gridCol>
                <a:gridCol w="549956">
                  <a:extLst>
                    <a:ext uri="{9D8B030D-6E8A-4147-A177-3AD203B41FA5}">
                      <a16:colId xmlns:a16="http://schemas.microsoft.com/office/drawing/2014/main" val="1763708882"/>
                    </a:ext>
                  </a:extLst>
                </a:gridCol>
                <a:gridCol w="680497">
                  <a:extLst>
                    <a:ext uri="{9D8B030D-6E8A-4147-A177-3AD203B41FA5}">
                      <a16:colId xmlns:a16="http://schemas.microsoft.com/office/drawing/2014/main" val="1262186437"/>
                    </a:ext>
                  </a:extLst>
                </a:gridCol>
                <a:gridCol w="653546">
                  <a:extLst>
                    <a:ext uri="{9D8B030D-6E8A-4147-A177-3AD203B41FA5}">
                      <a16:colId xmlns:a16="http://schemas.microsoft.com/office/drawing/2014/main" val="3269362421"/>
                    </a:ext>
                  </a:extLst>
                </a:gridCol>
                <a:gridCol w="646809">
                  <a:extLst>
                    <a:ext uri="{9D8B030D-6E8A-4147-A177-3AD203B41FA5}">
                      <a16:colId xmlns:a16="http://schemas.microsoft.com/office/drawing/2014/main" val="846702103"/>
                    </a:ext>
                  </a:extLst>
                </a:gridCol>
              </a:tblGrid>
              <a:tr h="1152128">
                <a:tc>
                  <a:txBody>
                    <a:bodyPr/>
                    <a:lstStyle/>
                    <a:p>
                      <a:pPr algn="ctr"/>
                      <a:r>
                        <a:rPr lang="ro-RO" sz="1400" dirty="0">
                          <a:effectLst/>
                        </a:rPr>
                        <a:t>Formă de învățământ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 dirty="0">
                          <a:effectLst/>
                        </a:rPr>
                        <a:t>Nr. </a:t>
                      </a:r>
                      <a:r>
                        <a:rPr lang="ro-RO" sz="1400" dirty="0" err="1">
                          <a:effectLst/>
                        </a:rPr>
                        <a:t>Cand</a:t>
                      </a:r>
                      <a:r>
                        <a:rPr lang="ro-RO" sz="1400" dirty="0">
                          <a:effectLst/>
                        </a:rPr>
                        <a:t>.  Înscriși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 dirty="0">
                          <a:effectLst/>
                        </a:rPr>
                        <a:t>Nr. </a:t>
                      </a:r>
                      <a:endParaRPr lang="en-US" sz="1600" dirty="0">
                        <a:effectLst/>
                      </a:endParaRPr>
                    </a:p>
                    <a:p>
                      <a:pPr algn="ctr"/>
                      <a:r>
                        <a:rPr lang="ro-RO" sz="1400" dirty="0" err="1">
                          <a:effectLst/>
                        </a:rPr>
                        <a:t>Cand</a:t>
                      </a:r>
                      <a:r>
                        <a:rPr lang="ro-RO" sz="1400" dirty="0">
                          <a:effectLst/>
                        </a:rPr>
                        <a:t>.  Promovați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 dirty="0">
                          <a:effectLst/>
                        </a:rPr>
                        <a:t>Note: 5-5,99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 dirty="0">
                          <a:effectLst/>
                        </a:rPr>
                        <a:t>Note: 6-6,99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>
                          <a:effectLst/>
                        </a:rPr>
                        <a:t>Note: 7-7,99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 dirty="0">
                          <a:effectLst/>
                        </a:rPr>
                        <a:t>Note: 8-8,99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>
                          <a:effectLst/>
                        </a:rPr>
                        <a:t>Note: 9-9,99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>
                          <a:effectLst/>
                        </a:rPr>
                        <a:t>Note: 10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>
                          <a:effectLst/>
                        </a:rPr>
                        <a:t>Nr. Cand. Respinși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>
                          <a:effectLst/>
                        </a:rPr>
                        <a:t>Nr. Cand. Neprez.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>
                          <a:effectLst/>
                        </a:rPr>
                        <a:t>Nr. Cand. Elim.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58583179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o-RO" sz="1400">
                          <a:effectLst/>
                        </a:rPr>
                        <a:t>Zi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>
                          <a:effectLst/>
                        </a:rPr>
                        <a:t>178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>
                          <a:effectLst/>
                        </a:rPr>
                        <a:t>170 (96,05%)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>
                          <a:effectLst/>
                        </a:rPr>
                        <a:t>8 (4,71%)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>
                          <a:effectLst/>
                        </a:rPr>
                        <a:t>20 (11,76%)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>
                          <a:effectLst/>
                        </a:rPr>
                        <a:t>20 (11,76%)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>
                          <a:effectLst/>
                        </a:rPr>
                        <a:t>31 (18,24%)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 dirty="0">
                          <a:effectLst/>
                        </a:rPr>
                        <a:t>74 (43,53%)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 dirty="0">
                          <a:effectLst/>
                        </a:rPr>
                        <a:t>17 (10%)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 dirty="0">
                          <a:effectLst/>
                        </a:rPr>
                        <a:t>7 (3,95%)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 dirty="0">
                          <a:effectLst/>
                        </a:rPr>
                        <a:t>1 (0,56%)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 dirty="0">
                          <a:effectLst/>
                        </a:rPr>
                        <a:t>0 (0%)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77888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944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E2CCF-4E4E-4159-9634-877AC7889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A2CBC-A0B2-4351-84F0-99F60E546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 err="1"/>
              <a:t>Examenul</a:t>
            </a:r>
            <a:r>
              <a:rPr lang="en-US" sz="3000" dirty="0"/>
              <a:t> </a:t>
            </a:r>
            <a:r>
              <a:rPr lang="en-US" sz="3000" dirty="0" err="1"/>
              <a:t>național</a:t>
            </a:r>
            <a:r>
              <a:rPr lang="en-US" sz="3000" dirty="0"/>
              <a:t> de </a:t>
            </a:r>
            <a:r>
              <a:rPr lang="en-US" sz="3000" dirty="0" err="1"/>
              <a:t>bacalaureat</a:t>
            </a:r>
            <a:r>
              <a:rPr lang="en-US" sz="3000" dirty="0"/>
              <a:t>, </a:t>
            </a:r>
            <a:r>
              <a:rPr lang="en-US" sz="3000" dirty="0" err="1"/>
              <a:t>sesiunea</a:t>
            </a:r>
            <a:r>
              <a:rPr lang="en-US" sz="3000" dirty="0"/>
              <a:t> </a:t>
            </a:r>
            <a:r>
              <a:rPr lang="en-US" sz="3000" dirty="0" err="1"/>
              <a:t>iunie-iulie</a:t>
            </a:r>
            <a:r>
              <a:rPr lang="en-US" sz="3000" dirty="0"/>
              <a:t> 2024, </a:t>
            </a:r>
            <a:r>
              <a:rPr lang="en-US" sz="3000" dirty="0" err="1"/>
              <a:t>Informatică</a:t>
            </a:r>
            <a:endParaRPr lang="en-US" sz="3000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CB8C084-2858-9D7E-1F44-03B6EDD534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03147387"/>
              </p:ext>
            </p:extLst>
          </p:nvPr>
        </p:nvGraphicFramePr>
        <p:xfrm>
          <a:off x="685800" y="2924944"/>
          <a:ext cx="7486600" cy="3391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27422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E2CCF-4E4E-4159-9634-877AC7889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A2CBC-A0B2-4351-84F0-99F60E546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/>
              <a:t>Examenul</a:t>
            </a:r>
            <a:r>
              <a:rPr lang="en-US" sz="2800" dirty="0"/>
              <a:t> </a:t>
            </a:r>
            <a:r>
              <a:rPr lang="en-US" sz="2800" dirty="0" err="1"/>
              <a:t>național</a:t>
            </a:r>
            <a:r>
              <a:rPr lang="en-US" sz="2800" dirty="0"/>
              <a:t> de </a:t>
            </a:r>
            <a:r>
              <a:rPr lang="en-US" sz="2800" dirty="0" err="1"/>
              <a:t>bacalaureat</a:t>
            </a:r>
            <a:r>
              <a:rPr lang="en-US" sz="2800" dirty="0"/>
              <a:t>, </a:t>
            </a:r>
            <a:r>
              <a:rPr lang="en-US" sz="2800" dirty="0" err="1"/>
              <a:t>sesiunea</a:t>
            </a:r>
            <a:r>
              <a:rPr lang="en-US" sz="2800" dirty="0"/>
              <a:t> august-</a:t>
            </a:r>
            <a:r>
              <a:rPr lang="en-US" sz="2800" dirty="0" err="1"/>
              <a:t>septembrie</a:t>
            </a:r>
            <a:r>
              <a:rPr lang="en-US" sz="2800" dirty="0"/>
              <a:t> 2024, </a:t>
            </a:r>
            <a:r>
              <a:rPr lang="en-US" sz="2800" dirty="0" err="1"/>
              <a:t>Competențe</a:t>
            </a:r>
            <a:r>
              <a:rPr lang="en-US" sz="2800" dirty="0"/>
              <a:t> </a:t>
            </a:r>
            <a:r>
              <a:rPr lang="en-US" sz="2800" dirty="0" err="1"/>
              <a:t>digitale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C83BEDE-B4D2-1246-3306-01426A395C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127178"/>
              </p:ext>
            </p:extLst>
          </p:nvPr>
        </p:nvGraphicFramePr>
        <p:xfrm>
          <a:off x="323528" y="3082290"/>
          <a:ext cx="8542664" cy="3336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9916">
                  <a:extLst>
                    <a:ext uri="{9D8B030D-6E8A-4147-A177-3AD203B41FA5}">
                      <a16:colId xmlns:a16="http://schemas.microsoft.com/office/drawing/2014/main" val="743370146"/>
                    </a:ext>
                  </a:extLst>
                </a:gridCol>
                <a:gridCol w="597244">
                  <a:extLst>
                    <a:ext uri="{9D8B030D-6E8A-4147-A177-3AD203B41FA5}">
                      <a16:colId xmlns:a16="http://schemas.microsoft.com/office/drawing/2014/main" val="572888735"/>
                    </a:ext>
                  </a:extLst>
                </a:gridCol>
                <a:gridCol w="693908">
                  <a:extLst>
                    <a:ext uri="{9D8B030D-6E8A-4147-A177-3AD203B41FA5}">
                      <a16:colId xmlns:a16="http://schemas.microsoft.com/office/drawing/2014/main" val="2408779872"/>
                    </a:ext>
                  </a:extLst>
                </a:gridCol>
                <a:gridCol w="693908">
                  <a:extLst>
                    <a:ext uri="{9D8B030D-6E8A-4147-A177-3AD203B41FA5}">
                      <a16:colId xmlns:a16="http://schemas.microsoft.com/office/drawing/2014/main" val="2651525317"/>
                    </a:ext>
                  </a:extLst>
                </a:gridCol>
                <a:gridCol w="693908">
                  <a:extLst>
                    <a:ext uri="{9D8B030D-6E8A-4147-A177-3AD203B41FA5}">
                      <a16:colId xmlns:a16="http://schemas.microsoft.com/office/drawing/2014/main" val="2913157411"/>
                    </a:ext>
                  </a:extLst>
                </a:gridCol>
                <a:gridCol w="693908">
                  <a:extLst>
                    <a:ext uri="{9D8B030D-6E8A-4147-A177-3AD203B41FA5}">
                      <a16:colId xmlns:a16="http://schemas.microsoft.com/office/drawing/2014/main" val="3107208040"/>
                    </a:ext>
                  </a:extLst>
                </a:gridCol>
                <a:gridCol w="629178">
                  <a:extLst>
                    <a:ext uri="{9D8B030D-6E8A-4147-A177-3AD203B41FA5}">
                      <a16:colId xmlns:a16="http://schemas.microsoft.com/office/drawing/2014/main" val="159898444"/>
                    </a:ext>
                  </a:extLst>
                </a:gridCol>
                <a:gridCol w="629178">
                  <a:extLst>
                    <a:ext uri="{9D8B030D-6E8A-4147-A177-3AD203B41FA5}">
                      <a16:colId xmlns:a16="http://schemas.microsoft.com/office/drawing/2014/main" val="212761151"/>
                    </a:ext>
                  </a:extLst>
                </a:gridCol>
                <a:gridCol w="488498">
                  <a:extLst>
                    <a:ext uri="{9D8B030D-6E8A-4147-A177-3AD203B41FA5}">
                      <a16:colId xmlns:a16="http://schemas.microsoft.com/office/drawing/2014/main" val="2998194913"/>
                    </a:ext>
                  </a:extLst>
                </a:gridCol>
                <a:gridCol w="693908">
                  <a:extLst>
                    <a:ext uri="{9D8B030D-6E8A-4147-A177-3AD203B41FA5}">
                      <a16:colId xmlns:a16="http://schemas.microsoft.com/office/drawing/2014/main" val="486219450"/>
                    </a:ext>
                  </a:extLst>
                </a:gridCol>
                <a:gridCol w="693908">
                  <a:extLst>
                    <a:ext uri="{9D8B030D-6E8A-4147-A177-3AD203B41FA5}">
                      <a16:colId xmlns:a16="http://schemas.microsoft.com/office/drawing/2014/main" val="1129541450"/>
                    </a:ext>
                  </a:extLst>
                </a:gridCol>
                <a:gridCol w="693908">
                  <a:extLst>
                    <a:ext uri="{9D8B030D-6E8A-4147-A177-3AD203B41FA5}">
                      <a16:colId xmlns:a16="http://schemas.microsoft.com/office/drawing/2014/main" val="1881059006"/>
                    </a:ext>
                  </a:extLst>
                </a:gridCol>
                <a:gridCol w="521294">
                  <a:extLst>
                    <a:ext uri="{9D8B030D-6E8A-4147-A177-3AD203B41FA5}">
                      <a16:colId xmlns:a16="http://schemas.microsoft.com/office/drawing/2014/main" val="1718973010"/>
                    </a:ext>
                  </a:extLst>
                </a:gridCol>
              </a:tblGrid>
              <a:tr h="6160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dirty="0">
                          <a:effectLst/>
                        </a:rPr>
                        <a:t>Formă de învățământ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Cand. Înscriși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Cand. Reușiți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Note: 5-5,99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dirty="0">
                          <a:effectLst/>
                        </a:rPr>
                        <a:t>Note: 6-6,99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Note: 7-7,99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Note: 8-8,99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Note: 9-9,99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Note: 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Nr. Cand. Admiși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Nr. Cand. Respinși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Nr. Cand. Neprez.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Nr. Cand. Elim.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47918907"/>
                  </a:ext>
                </a:extLst>
              </a:tr>
              <a:tr h="6160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Zi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825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794 (100%)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324 (40,81%)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241 (30,35%)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79 (9,95%)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100 (12,59%)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50 (6,3%)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663 (83,5%)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31 (3,76%)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58921879"/>
                  </a:ext>
                </a:extLst>
              </a:tr>
              <a:tr h="6160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Seral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10 (100%)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3 (30%)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2 (20%)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4 (40%)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1 (10%)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10 (100%)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951099570"/>
                  </a:ext>
                </a:extLst>
              </a:tr>
              <a:tr h="73094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Frecvență redusă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10 (100%)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3 (30%)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5 (50%)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1 (10%)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1 (10%)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8 (80%)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06982987"/>
                  </a:ext>
                </a:extLst>
              </a:tr>
              <a:tr h="72551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845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814 (100%)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330 (40,54%)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248 (30,47%)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84 (10,32%)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101 (12,41%)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51 (6,27%)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681 (83,66%)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31 (3,67%)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46579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1133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E2CCF-4E4E-4159-9634-877AC7889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A2CBC-A0B2-4351-84F0-99F60E546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/>
              <a:t>Examenul</a:t>
            </a:r>
            <a:r>
              <a:rPr lang="en-US" sz="2800" dirty="0"/>
              <a:t> </a:t>
            </a:r>
            <a:r>
              <a:rPr lang="en-US" sz="2800" dirty="0" err="1"/>
              <a:t>național</a:t>
            </a:r>
            <a:r>
              <a:rPr lang="en-US" sz="2800" dirty="0"/>
              <a:t> de </a:t>
            </a:r>
            <a:r>
              <a:rPr lang="en-US" sz="2800" dirty="0" err="1"/>
              <a:t>bacalaureat</a:t>
            </a:r>
            <a:r>
              <a:rPr lang="en-US" sz="2800" dirty="0"/>
              <a:t>, </a:t>
            </a:r>
            <a:r>
              <a:rPr lang="en-US" sz="2800" dirty="0" err="1"/>
              <a:t>sesiunea</a:t>
            </a:r>
            <a:r>
              <a:rPr lang="en-US" sz="2800" dirty="0"/>
              <a:t> august-</a:t>
            </a:r>
            <a:r>
              <a:rPr lang="en-US" sz="2800" dirty="0" err="1"/>
              <a:t>septembrie</a:t>
            </a:r>
            <a:r>
              <a:rPr lang="en-US" sz="2800" dirty="0"/>
              <a:t> 2024, </a:t>
            </a:r>
            <a:r>
              <a:rPr lang="en-US" sz="2800" dirty="0" err="1"/>
              <a:t>Competențe</a:t>
            </a:r>
            <a:r>
              <a:rPr lang="en-US" sz="2800" dirty="0"/>
              <a:t> </a:t>
            </a:r>
            <a:r>
              <a:rPr lang="en-US" sz="2800" dirty="0" err="1"/>
              <a:t>digitale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B301794-B6F9-826A-2042-2230EDF227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0182579"/>
              </p:ext>
            </p:extLst>
          </p:nvPr>
        </p:nvGraphicFramePr>
        <p:xfrm>
          <a:off x="685800" y="2780928"/>
          <a:ext cx="7772400" cy="3463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69794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E2CCF-4E4E-4159-9634-877AC7889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A2CBC-A0B2-4351-84F0-99F60E546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/>
              <a:t>Examenul</a:t>
            </a:r>
            <a:r>
              <a:rPr lang="en-US" sz="2800" dirty="0"/>
              <a:t> </a:t>
            </a:r>
            <a:r>
              <a:rPr lang="en-US" sz="2800" dirty="0" err="1"/>
              <a:t>național</a:t>
            </a:r>
            <a:r>
              <a:rPr lang="en-US" sz="2800" dirty="0"/>
              <a:t> de </a:t>
            </a:r>
            <a:r>
              <a:rPr lang="en-US" sz="2800" dirty="0" err="1"/>
              <a:t>bacalaureat</a:t>
            </a:r>
            <a:r>
              <a:rPr lang="en-US" sz="2800" dirty="0"/>
              <a:t>, </a:t>
            </a:r>
            <a:r>
              <a:rPr lang="en-US" sz="2800" dirty="0" err="1"/>
              <a:t>sesiunea</a:t>
            </a:r>
            <a:r>
              <a:rPr lang="en-US" sz="2800" dirty="0"/>
              <a:t> august-</a:t>
            </a:r>
            <a:r>
              <a:rPr lang="en-US" sz="2800" dirty="0" err="1"/>
              <a:t>septembrie</a:t>
            </a:r>
            <a:r>
              <a:rPr lang="en-US" sz="2800" dirty="0"/>
              <a:t> 2024, </a:t>
            </a:r>
            <a:r>
              <a:rPr lang="en-US" sz="2800" dirty="0" err="1"/>
              <a:t>Informatică</a:t>
            </a:r>
            <a:endParaRPr lang="en-US" sz="2800" dirty="0"/>
          </a:p>
          <a:p>
            <a:r>
              <a:rPr lang="en-US" sz="2400" dirty="0" err="1"/>
              <a:t>Promovabilitatea</a:t>
            </a:r>
            <a:r>
              <a:rPr lang="en-US" sz="2400" dirty="0"/>
              <a:t>: 81,82% (</a:t>
            </a:r>
            <a:r>
              <a:rPr lang="en-US" sz="2400" dirty="0" err="1"/>
              <a:t>peste</a:t>
            </a:r>
            <a:r>
              <a:rPr lang="en-US" sz="2400" dirty="0"/>
              <a:t> 5); 27,27% (</a:t>
            </a:r>
            <a:r>
              <a:rPr lang="en-US" sz="2400" dirty="0" err="1"/>
              <a:t>peste</a:t>
            </a:r>
            <a:r>
              <a:rPr lang="en-US" sz="2400" dirty="0"/>
              <a:t> 6)</a:t>
            </a:r>
          </a:p>
          <a:p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88F411C-9DD7-4CD9-715A-FE5D2D5953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268250"/>
              </p:ext>
            </p:extLst>
          </p:nvPr>
        </p:nvGraphicFramePr>
        <p:xfrm>
          <a:off x="251521" y="3721446"/>
          <a:ext cx="8640958" cy="2374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3583">
                  <a:extLst>
                    <a:ext uri="{9D8B030D-6E8A-4147-A177-3AD203B41FA5}">
                      <a16:colId xmlns:a16="http://schemas.microsoft.com/office/drawing/2014/main" val="3940254745"/>
                    </a:ext>
                  </a:extLst>
                </a:gridCol>
                <a:gridCol w="614484">
                  <a:extLst>
                    <a:ext uri="{9D8B030D-6E8A-4147-A177-3AD203B41FA5}">
                      <a16:colId xmlns:a16="http://schemas.microsoft.com/office/drawing/2014/main" val="3708646101"/>
                    </a:ext>
                  </a:extLst>
                </a:gridCol>
                <a:gridCol w="713938">
                  <a:extLst>
                    <a:ext uri="{9D8B030D-6E8A-4147-A177-3AD203B41FA5}">
                      <a16:colId xmlns:a16="http://schemas.microsoft.com/office/drawing/2014/main" val="2068667104"/>
                    </a:ext>
                  </a:extLst>
                </a:gridCol>
                <a:gridCol w="713938">
                  <a:extLst>
                    <a:ext uri="{9D8B030D-6E8A-4147-A177-3AD203B41FA5}">
                      <a16:colId xmlns:a16="http://schemas.microsoft.com/office/drawing/2014/main" val="3022797835"/>
                    </a:ext>
                  </a:extLst>
                </a:gridCol>
                <a:gridCol w="713938">
                  <a:extLst>
                    <a:ext uri="{9D8B030D-6E8A-4147-A177-3AD203B41FA5}">
                      <a16:colId xmlns:a16="http://schemas.microsoft.com/office/drawing/2014/main" val="2157097620"/>
                    </a:ext>
                  </a:extLst>
                </a:gridCol>
                <a:gridCol w="647339">
                  <a:extLst>
                    <a:ext uri="{9D8B030D-6E8A-4147-A177-3AD203B41FA5}">
                      <a16:colId xmlns:a16="http://schemas.microsoft.com/office/drawing/2014/main" val="2636637005"/>
                    </a:ext>
                  </a:extLst>
                </a:gridCol>
                <a:gridCol w="647339">
                  <a:extLst>
                    <a:ext uri="{9D8B030D-6E8A-4147-A177-3AD203B41FA5}">
                      <a16:colId xmlns:a16="http://schemas.microsoft.com/office/drawing/2014/main" val="4254749716"/>
                    </a:ext>
                  </a:extLst>
                </a:gridCol>
                <a:gridCol w="647339">
                  <a:extLst>
                    <a:ext uri="{9D8B030D-6E8A-4147-A177-3AD203B41FA5}">
                      <a16:colId xmlns:a16="http://schemas.microsoft.com/office/drawing/2014/main" val="2308338687"/>
                    </a:ext>
                  </a:extLst>
                </a:gridCol>
                <a:gridCol w="502599">
                  <a:extLst>
                    <a:ext uri="{9D8B030D-6E8A-4147-A177-3AD203B41FA5}">
                      <a16:colId xmlns:a16="http://schemas.microsoft.com/office/drawing/2014/main" val="2207594718"/>
                    </a:ext>
                  </a:extLst>
                </a:gridCol>
                <a:gridCol w="713938">
                  <a:extLst>
                    <a:ext uri="{9D8B030D-6E8A-4147-A177-3AD203B41FA5}">
                      <a16:colId xmlns:a16="http://schemas.microsoft.com/office/drawing/2014/main" val="226718308"/>
                    </a:ext>
                  </a:extLst>
                </a:gridCol>
                <a:gridCol w="713938">
                  <a:extLst>
                    <a:ext uri="{9D8B030D-6E8A-4147-A177-3AD203B41FA5}">
                      <a16:colId xmlns:a16="http://schemas.microsoft.com/office/drawing/2014/main" val="1702062260"/>
                    </a:ext>
                  </a:extLst>
                </a:gridCol>
                <a:gridCol w="632243">
                  <a:extLst>
                    <a:ext uri="{9D8B030D-6E8A-4147-A177-3AD203B41FA5}">
                      <a16:colId xmlns:a16="http://schemas.microsoft.com/office/drawing/2014/main" val="1355341242"/>
                    </a:ext>
                  </a:extLst>
                </a:gridCol>
                <a:gridCol w="536342">
                  <a:extLst>
                    <a:ext uri="{9D8B030D-6E8A-4147-A177-3AD203B41FA5}">
                      <a16:colId xmlns:a16="http://schemas.microsoft.com/office/drawing/2014/main" val="2436808072"/>
                    </a:ext>
                  </a:extLst>
                </a:gridCol>
              </a:tblGrid>
              <a:tr h="86836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Formă de învățământ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Cand. Înscriși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Cand. Reușiți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dirty="0">
                          <a:effectLst/>
                        </a:rPr>
                        <a:t>Note: 5-5,99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Note: 6-6,99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Note: 7-7,99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Note: 8-8,99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Note: 9-9,99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Note: 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Nr. Cand. Admiși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Nr. Cand. Respinși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Nr. Cand. Neprez.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Nr. Cand. Elim.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39734736"/>
                  </a:ext>
                </a:extLst>
              </a:tr>
              <a:tr h="52101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Zi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9 (81,82%)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6 (66,67%)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3 (33,33%)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2 (22,22%)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2 (18,18%)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48129387"/>
                  </a:ext>
                </a:extLst>
              </a:tr>
              <a:tr h="76705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9 (81,82%)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6 (66,67%)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3 (33,33%)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2 (22,22%)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2 (18,18%)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effectLst/>
                          <a:latin typeface="Arial" panose="020B0604020202020204" pitchFamily="34" charset="0"/>
                        </a:rPr>
                        <a:t>0 (0%)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9015826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02296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E2CCF-4E4E-4159-9634-877AC7889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dirty="0"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A2CBC-A0B2-4351-84F0-99F60E546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/>
              <a:t>Examenul</a:t>
            </a:r>
            <a:r>
              <a:rPr lang="en-US" sz="2800" dirty="0"/>
              <a:t> </a:t>
            </a:r>
            <a:r>
              <a:rPr lang="en-US" sz="2800" dirty="0" err="1"/>
              <a:t>național</a:t>
            </a:r>
            <a:r>
              <a:rPr lang="en-US" sz="2800" dirty="0"/>
              <a:t> de </a:t>
            </a:r>
            <a:r>
              <a:rPr lang="en-US" sz="2800" dirty="0" err="1"/>
              <a:t>bacalaureat</a:t>
            </a:r>
            <a:r>
              <a:rPr lang="en-US" sz="2800" dirty="0"/>
              <a:t>, </a:t>
            </a:r>
            <a:r>
              <a:rPr lang="en-US" sz="2800" dirty="0" err="1"/>
              <a:t>sesiunea</a:t>
            </a:r>
            <a:r>
              <a:rPr lang="en-US" sz="2800" dirty="0"/>
              <a:t> august-</a:t>
            </a:r>
            <a:r>
              <a:rPr lang="en-US" sz="2800" dirty="0" err="1"/>
              <a:t>septembrie</a:t>
            </a:r>
            <a:r>
              <a:rPr lang="en-US" sz="2800" dirty="0"/>
              <a:t> 2024, </a:t>
            </a:r>
            <a:r>
              <a:rPr lang="en-US" sz="2800" dirty="0" err="1"/>
              <a:t>Informatică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C54F4B52-DFA7-2A4C-CEBF-1EA0B1DCA7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5845273"/>
              </p:ext>
            </p:extLst>
          </p:nvPr>
        </p:nvGraphicFramePr>
        <p:xfrm>
          <a:off x="660414" y="2852936"/>
          <a:ext cx="7772399" cy="331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472493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5CD1D-B18A-4C72-A074-B17BC83D9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</a:t>
            </a:r>
            <a:b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FEA40-0936-4B13-ACAA-4217FCA2A9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2748136"/>
          </a:xfrm>
        </p:spPr>
        <p:txBody>
          <a:bodyPr/>
          <a:lstStyle/>
          <a:p>
            <a:pPr algn="just"/>
            <a:r>
              <a:rPr lang="ro-RO" sz="2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Examenul național de definitivare în învățământ</a:t>
            </a:r>
            <a:endParaRPr lang="en-US" sz="2800" b="1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Examenul scris a fost organizat la nivel naţional, cu responsabilitate maximă şi cu exigenţă. 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La disciplina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informatică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s-a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înscris </a:t>
            </a:r>
            <a:r>
              <a:rPr lang="en-US" sz="2400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trei</a:t>
            </a:r>
            <a:r>
              <a:rPr lang="en-US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candida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ți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la etapele specifice examenului național de definitivare în învățământ.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FD207B0-4357-4B77-A8F7-703DAB3B92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708921"/>
              </p:ext>
            </p:extLst>
          </p:nvPr>
        </p:nvGraphicFramePr>
        <p:xfrm>
          <a:off x="467544" y="4941168"/>
          <a:ext cx="7990660" cy="1440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9066">
                  <a:extLst>
                    <a:ext uri="{9D8B030D-6E8A-4147-A177-3AD203B41FA5}">
                      <a16:colId xmlns:a16="http://schemas.microsoft.com/office/drawing/2014/main" val="4085146731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4225594706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2341641817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1043872603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3590808619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2447152671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1670686549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2945184549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2411679374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1306924178"/>
                    </a:ext>
                  </a:extLst>
                </a:gridCol>
              </a:tblGrid>
              <a:tr h="960107"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 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1-1,99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 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2-2,99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 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3-3,99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 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4-4,99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 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5-5,99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6-6,99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7-7,99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8-8,99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>
                          <a:effectLst/>
                        </a:rPr>
                        <a:t>Note</a:t>
                      </a:r>
                      <a:endParaRPr lang="en-US" sz="1400">
                        <a:effectLst/>
                      </a:endParaRPr>
                    </a:p>
                    <a:p>
                      <a:pPr algn="just"/>
                      <a:r>
                        <a:rPr lang="ro-RO" sz="1400">
                          <a:effectLst/>
                        </a:rPr>
                        <a:t>9-9,99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>
                          <a:effectLst/>
                        </a:rPr>
                        <a:t>Note </a:t>
                      </a:r>
                      <a:endParaRPr lang="en-US" sz="1400">
                        <a:effectLst/>
                      </a:endParaRPr>
                    </a:p>
                    <a:p>
                      <a:pPr algn="just"/>
                      <a:r>
                        <a:rPr lang="ro-RO" sz="1400">
                          <a:effectLst/>
                        </a:rPr>
                        <a:t>10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3654829"/>
                  </a:ext>
                </a:extLst>
              </a:tr>
              <a:tr h="48005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05736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36125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5CD1D-B18A-4C72-A074-B17BC83D9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</a:t>
            </a:r>
            <a:b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FEA40-0936-4B13-ACAA-4217FCA2A9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o-RO" sz="2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Examenul național de definitivare în învățământ</a:t>
            </a:r>
            <a:endParaRPr lang="en-US" sz="28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sz="2400" b="1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Promovabilitatea</a:t>
            </a:r>
            <a:r>
              <a:rPr lang="en-US" sz="2400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 66,66%</a:t>
            </a:r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C47731A6-F0B0-469F-9769-A589DB2166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8314460"/>
              </p:ext>
            </p:extLst>
          </p:nvPr>
        </p:nvGraphicFramePr>
        <p:xfrm>
          <a:off x="685800" y="3429000"/>
          <a:ext cx="8180388" cy="3031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659206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5CD1D-B18A-4C72-A074-B17BC83D9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</a:t>
            </a:r>
            <a:b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FEA40-0936-4B13-ACAA-4217FCA2A9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72816"/>
            <a:ext cx="7772400" cy="2592288"/>
          </a:xfrm>
        </p:spPr>
        <p:txBody>
          <a:bodyPr/>
          <a:lstStyle/>
          <a:p>
            <a:pPr algn="just"/>
            <a:r>
              <a:rPr lang="ro-RO" sz="2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Examenul național de </a:t>
            </a:r>
            <a:r>
              <a:rPr lang="en-US" sz="24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titulariz</a:t>
            </a:r>
            <a:r>
              <a:rPr lang="ro-RO" sz="2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are în învățământ</a:t>
            </a:r>
            <a:endParaRPr lang="en-US" sz="2400" b="1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Examenul scris a fost organizat la nivel naţional, cu responsabilitate maximă şi cu exigenţă. 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ro-RO" sz="2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ubiecte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le au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viza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pregătirea </a:t>
            </a:r>
            <a:r>
              <a:rPr lang="ro-RO" sz="2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ştiinţifică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şi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metodică a </a:t>
            </a:r>
            <a:r>
              <a:rPr lang="ro-RO" sz="2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candidaţilor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La disciplina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informatică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s-au înscris 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candidați la etapele specifice examenului național de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titulariz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are în învățământ.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FD207B0-4357-4B77-A8F7-703DAB3B92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120241"/>
              </p:ext>
            </p:extLst>
          </p:nvPr>
        </p:nvGraphicFramePr>
        <p:xfrm>
          <a:off x="467544" y="4869160"/>
          <a:ext cx="7990660" cy="15841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9066">
                  <a:extLst>
                    <a:ext uri="{9D8B030D-6E8A-4147-A177-3AD203B41FA5}">
                      <a16:colId xmlns:a16="http://schemas.microsoft.com/office/drawing/2014/main" val="4085146731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4225594706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2341641817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1043872603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3590808619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2447152671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1670686549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2945184549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2411679374"/>
                    </a:ext>
                  </a:extLst>
                </a:gridCol>
                <a:gridCol w="799066">
                  <a:extLst>
                    <a:ext uri="{9D8B030D-6E8A-4147-A177-3AD203B41FA5}">
                      <a16:colId xmlns:a16="http://schemas.microsoft.com/office/drawing/2014/main" val="1306924178"/>
                    </a:ext>
                  </a:extLst>
                </a:gridCol>
              </a:tblGrid>
              <a:tr h="1056117"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 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1-1,99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 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2-2,99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 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3-3,99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 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4-4,99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 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5-5,99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6-6,99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7-7,99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 dirty="0">
                          <a:effectLst/>
                        </a:rPr>
                        <a:t>Note</a:t>
                      </a:r>
                      <a:endParaRPr lang="en-US" sz="1400" dirty="0">
                        <a:effectLst/>
                      </a:endParaRPr>
                    </a:p>
                    <a:p>
                      <a:pPr algn="just"/>
                      <a:r>
                        <a:rPr lang="ro-RO" sz="1400" dirty="0">
                          <a:effectLst/>
                        </a:rPr>
                        <a:t>8-8,99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>
                          <a:effectLst/>
                        </a:rPr>
                        <a:t>Note</a:t>
                      </a:r>
                      <a:endParaRPr lang="en-US" sz="1400">
                        <a:effectLst/>
                      </a:endParaRPr>
                    </a:p>
                    <a:p>
                      <a:pPr algn="just"/>
                      <a:r>
                        <a:rPr lang="ro-RO" sz="1400">
                          <a:effectLst/>
                        </a:rPr>
                        <a:t>9-9,99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400">
                          <a:effectLst/>
                        </a:rPr>
                        <a:t>Note </a:t>
                      </a:r>
                      <a:endParaRPr lang="en-US" sz="1400">
                        <a:effectLst/>
                      </a:endParaRPr>
                    </a:p>
                    <a:p>
                      <a:pPr algn="just"/>
                      <a:r>
                        <a:rPr lang="ro-RO" sz="1400">
                          <a:effectLst/>
                        </a:rPr>
                        <a:t>10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3654829"/>
                  </a:ext>
                </a:extLst>
              </a:tr>
              <a:tr h="52805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8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8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8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8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8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05736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12913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5CD1D-B18A-4C72-A074-B17BC83D9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</a:t>
            </a:r>
            <a:b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FEA40-0936-4B13-ACAA-4217FCA2A9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72815"/>
            <a:ext cx="7772400" cy="4801021"/>
          </a:xfrm>
        </p:spPr>
        <p:txBody>
          <a:bodyPr/>
          <a:lstStyle/>
          <a:p>
            <a:pPr algn="just"/>
            <a:r>
              <a:rPr lang="ro-RO" sz="2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Examenul național de </a:t>
            </a:r>
            <a:r>
              <a:rPr lang="en-US" sz="24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titulariz</a:t>
            </a:r>
            <a:r>
              <a:rPr lang="ro-RO" sz="2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are în învățământ</a:t>
            </a:r>
            <a:endParaRPr lang="en-US" sz="2400" b="1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sz="2400" b="1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Promovabilitatea</a:t>
            </a:r>
            <a:r>
              <a:rPr lang="en-US" sz="2400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 63,16% (</a:t>
            </a:r>
            <a:r>
              <a:rPr lang="en-US" sz="2400" b="1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peste</a:t>
            </a:r>
            <a:r>
              <a:rPr lang="en-US" sz="2400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5); 15,79% (</a:t>
            </a:r>
            <a:r>
              <a:rPr lang="en-US" sz="2400" b="1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peste</a:t>
            </a:r>
            <a:r>
              <a:rPr lang="en-US" sz="2400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7)</a:t>
            </a:r>
            <a:endParaRPr lang="en-US" sz="2400" b="1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E75EEBC-196D-945F-89BA-9423F7BF1A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0972944"/>
              </p:ext>
            </p:extLst>
          </p:nvPr>
        </p:nvGraphicFramePr>
        <p:xfrm>
          <a:off x="508254" y="3724081"/>
          <a:ext cx="8398644" cy="2815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374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PROGRAMUL ACTIVITĂȚII</a:t>
            </a:r>
            <a:endParaRPr lang="ro-RO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00808"/>
            <a:ext cx="7772400" cy="4680520"/>
          </a:xfrm>
        </p:spPr>
        <p:txBody>
          <a:bodyPr/>
          <a:lstStyle/>
          <a:p>
            <a:pPr algn="just">
              <a:buFont typeface="+mj-lt"/>
              <a:buAutoNum type="arabicPeriod"/>
            </a:pPr>
            <a:r>
              <a:rPr lang="ro-RO" sz="2400" dirty="0">
                <a:solidFill>
                  <a:schemeClr val="accent6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Analiza activității de predare-învățare-evaluare în anul școlar 202</a:t>
            </a:r>
            <a:r>
              <a:rPr lang="en-US" sz="2400" dirty="0">
                <a:solidFill>
                  <a:schemeClr val="accent6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ro-RO" sz="2400" dirty="0">
                <a:solidFill>
                  <a:schemeClr val="accent6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-202</a:t>
            </a:r>
            <a:r>
              <a:rPr lang="en-US" sz="2400" dirty="0">
                <a:solidFill>
                  <a:schemeClr val="accent6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4 (4)</a:t>
            </a:r>
            <a:r>
              <a:rPr lang="ro-RO" sz="2400" dirty="0">
                <a:solidFill>
                  <a:schemeClr val="accent6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;</a:t>
            </a:r>
            <a:endParaRPr lang="en-US" sz="2400" dirty="0">
              <a:solidFill>
                <a:schemeClr val="accent6"/>
              </a:solidFill>
              <a:effectLst/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en-US" sz="2400" dirty="0" err="1">
                <a:solidFill>
                  <a:schemeClr val="accent6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Structura</a:t>
            </a:r>
            <a:r>
              <a:rPr lang="en-US" sz="2400" dirty="0">
                <a:solidFill>
                  <a:schemeClr val="accent6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accent6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anului</a:t>
            </a:r>
            <a:r>
              <a:rPr lang="en-US" sz="2400" dirty="0">
                <a:solidFill>
                  <a:schemeClr val="accent6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accent6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școlar</a:t>
            </a:r>
            <a:r>
              <a:rPr lang="en-US" sz="2400" dirty="0">
                <a:solidFill>
                  <a:schemeClr val="accent6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(26) </a:t>
            </a:r>
            <a:endParaRPr lang="en-US" sz="2400" dirty="0">
              <a:solidFill>
                <a:schemeClr val="accent6"/>
              </a:solidFill>
              <a:effectLst/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ro-RO" sz="2400" dirty="0">
                <a:solidFill>
                  <a:schemeClr val="accent6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Examene naționale 202</a:t>
            </a:r>
            <a:r>
              <a:rPr lang="en-US" sz="2400" dirty="0">
                <a:solidFill>
                  <a:schemeClr val="accent6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5 (30)</a:t>
            </a:r>
            <a:r>
              <a:rPr lang="ro-RO" sz="2400" dirty="0">
                <a:solidFill>
                  <a:schemeClr val="accent6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;</a:t>
            </a:r>
            <a:endParaRPr lang="en-US" sz="2400" dirty="0">
              <a:solidFill>
                <a:schemeClr val="accent6"/>
              </a:solidFill>
              <a:effectLst/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ro-RO" sz="2400" dirty="0">
                <a:solidFill>
                  <a:schemeClr val="accent6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Evaluări, examene, concursuri naționale</a:t>
            </a:r>
            <a:r>
              <a:rPr lang="en-US" sz="2400" dirty="0">
                <a:solidFill>
                  <a:schemeClr val="accent6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(37);</a:t>
            </a:r>
            <a:endParaRPr lang="en-US" sz="2400" dirty="0">
              <a:solidFill>
                <a:schemeClr val="accent6"/>
              </a:solidFill>
              <a:effectLst/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ro-RO" sz="2400" dirty="0">
                <a:solidFill>
                  <a:schemeClr val="accent6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Procesul instructiv-educativ în contextul actual</a:t>
            </a:r>
            <a:r>
              <a:rPr lang="en-US" sz="2400" dirty="0">
                <a:solidFill>
                  <a:schemeClr val="accent6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(50);</a:t>
            </a:r>
          </a:p>
          <a:p>
            <a:pPr marL="342900" lvl="0" indent="-342900" algn="just" rtl="0">
              <a:buFont typeface="+mj-lt"/>
              <a:buAutoNum type="arabicPeriod"/>
            </a:pPr>
            <a:r>
              <a:rPr lang="ro-RO" sz="2400" dirty="0">
                <a:solidFill>
                  <a:schemeClr val="accent6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Repere metodologice pentru aplicarea curriculumului la clasa a X</a:t>
            </a:r>
            <a:r>
              <a:rPr lang="en-US" sz="2400" dirty="0">
                <a:solidFill>
                  <a:schemeClr val="accent6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II</a:t>
            </a:r>
            <a:r>
              <a:rPr lang="ro-RO" sz="2400" dirty="0">
                <a:solidFill>
                  <a:schemeClr val="accent6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-a în anul școlar 202</a:t>
            </a:r>
            <a:r>
              <a:rPr lang="en-US" sz="2400" dirty="0">
                <a:solidFill>
                  <a:schemeClr val="accent6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ro-RO" sz="2400" dirty="0">
                <a:solidFill>
                  <a:schemeClr val="accent6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-202</a:t>
            </a:r>
            <a:r>
              <a:rPr lang="en-US" sz="2400" dirty="0">
                <a:solidFill>
                  <a:schemeClr val="accent6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5 (62)</a:t>
            </a:r>
            <a:r>
              <a:rPr lang="ro-RO" sz="2400" dirty="0">
                <a:solidFill>
                  <a:schemeClr val="accent6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;</a:t>
            </a:r>
            <a:endParaRPr lang="en-US" sz="2400" dirty="0">
              <a:solidFill>
                <a:schemeClr val="accent6"/>
              </a:solidFill>
              <a:effectLst/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sz="2400" dirty="0" err="1">
                <a:solidFill>
                  <a:schemeClr val="accent6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Structuri</a:t>
            </a:r>
            <a:r>
              <a:rPr lang="en-US" sz="2400" dirty="0">
                <a:solidFill>
                  <a:schemeClr val="accent6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solidFill>
                  <a:schemeClr val="accent6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conducere</a:t>
            </a:r>
            <a:r>
              <a:rPr lang="en-US" sz="2400" dirty="0">
                <a:solidFill>
                  <a:schemeClr val="accent6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la </a:t>
            </a:r>
            <a:r>
              <a:rPr lang="en-US" sz="2400" dirty="0" err="1">
                <a:solidFill>
                  <a:schemeClr val="accent6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nivelul</a:t>
            </a:r>
            <a:r>
              <a:rPr lang="en-US" sz="2400" dirty="0">
                <a:solidFill>
                  <a:schemeClr val="accent6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accent6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disciplinei</a:t>
            </a:r>
            <a:r>
              <a:rPr lang="en-US" sz="2400" dirty="0">
                <a:solidFill>
                  <a:schemeClr val="accent6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(70);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sz="2400" dirty="0" err="1">
                <a:solidFill>
                  <a:schemeClr val="accent6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Prezentare</a:t>
            </a:r>
            <a:r>
              <a:rPr lang="en-US" sz="2400" dirty="0">
                <a:solidFill>
                  <a:schemeClr val="accent6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accent6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Proiect</a:t>
            </a:r>
            <a:r>
              <a:rPr lang="en-US" sz="2400" dirty="0">
                <a:solidFill>
                  <a:schemeClr val="accent6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CRED (78)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o-RO" sz="2400" dirty="0">
                <a:solidFill>
                  <a:schemeClr val="accent6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Diverse</a:t>
            </a:r>
            <a:r>
              <a:rPr lang="en-US" sz="2400" dirty="0">
                <a:solidFill>
                  <a:schemeClr val="accent6"/>
                </a:solidFill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(86).</a:t>
            </a:r>
          </a:p>
          <a:p>
            <a:pPr marL="0" indent="0" algn="just">
              <a:buNone/>
            </a:pPr>
            <a:endParaRPr lang="ro-RO" altLang="en-US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5D515-E4E9-4A53-B02D-C82AC197D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</a:t>
            </a:r>
            <a:b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21154-50AD-40C9-AC3C-0E92E39350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o-RO" sz="2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Concursurile și olimpiadele școlare 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s-</a:t>
            </a:r>
            <a:r>
              <a:rPr lang="ro-RO" sz="2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au </a:t>
            </a:r>
            <a:r>
              <a:rPr lang="en-US" sz="28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desfășurat</a:t>
            </a:r>
            <a:r>
              <a:rPr lang="ro-RO" sz="2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ro-RO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în conformitate cu</a:t>
            </a:r>
            <a:r>
              <a:rPr lang="ro-RO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Ordinul ministrului educației, cercetării, tineretului și sportului nr. 3.035/2012 privind aprobarea Metodologiei-cadru de organizare și desfășurare a competițiilor școlare și a Regulamentului de organizare a activităților cuprinse în calendarul activităților educative, școlare și extrașcolare și cu </a:t>
            </a:r>
            <a:r>
              <a:rPr lang="ro-RO" sz="28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Calendarul competițiilor naționale pe discipline școlare la care participă elevi români, în anul școlar 2023-2024 cu nr. 24747/ 29.01.2024.</a:t>
            </a: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103947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5D515-E4E9-4A53-B02D-C82AC197D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</a:t>
            </a:r>
            <a:b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21154-50AD-40C9-AC3C-0E92E39350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228600" algn="just">
              <a:spcBef>
                <a:spcPts val="0"/>
              </a:spcBef>
              <a:spcAft>
                <a:spcPts val="0"/>
              </a:spcAft>
            </a:pPr>
            <a:r>
              <a:rPr lang="ro-RO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La nivelul județului Arad s-au desfășurat următoarele competiții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l</a:t>
            </a:r>
            <a:r>
              <a:rPr lang="ro-RO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ro-RO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disciplin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</a:t>
            </a:r>
            <a:r>
              <a:rPr lang="ro-RO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Infor</a:t>
            </a:r>
            <a:r>
              <a:rPr lang="ro-RO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matică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TIC</a:t>
            </a:r>
            <a:r>
              <a:rPr lang="ro-RO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</a:pPr>
            <a:r>
              <a:rPr lang="ro-RO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Olimpiada Națională de 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Infor</a:t>
            </a:r>
            <a:r>
              <a:rPr lang="ro-RO" sz="24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matică</a:t>
            </a:r>
            <a:r>
              <a:rPr lang="ro-RO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- clasele V–</a:t>
            </a:r>
            <a:r>
              <a:rPr lang="en-US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VI</a:t>
            </a:r>
            <a:r>
              <a:rPr lang="ro-RO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II</a:t>
            </a:r>
            <a:r>
              <a:rPr lang="en-US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respectiv</a:t>
            </a:r>
            <a:r>
              <a:rPr lang="en-US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IX-XII</a:t>
            </a:r>
            <a:endParaRPr lang="en-US" sz="2400" dirty="0">
              <a:effectLst/>
              <a:latin typeface="Calibri" panose="020F0502020204030204" pitchFamily="34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o-RO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etap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ele</a:t>
            </a:r>
            <a:r>
              <a:rPr lang="ro-RO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județen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ro-RO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s-a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ro-RO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susținut 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la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Liceul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Național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Informatică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Arad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o-RO" sz="2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la etapele naționale, desfășurate la Iași și București, s-au calificat trei elevi de clasa a VIII-a și câte un singur elev din clasa a X-a și a XI-a unde au obținut câte o medalie de bronz la clasa a VIII-a și a XI-a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445068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5D515-E4E9-4A53-B02D-C82AC197D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</a:t>
            </a:r>
            <a:b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21154-50AD-40C9-AC3C-0E92E39350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</a:pPr>
            <a:endParaRPr lang="en-US" sz="2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</a:pP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Olimpiada Națională de Tehnologia Informației </a:t>
            </a:r>
            <a:endParaRPr lang="en-US" sz="2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 lang="en-US" sz="2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o-RO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etapa județeană s-a desfășurat centralizat la Colegiul Național ”Preparandia-Dimitrie Țichindeal” Arad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 rtl="0">
              <a:buFont typeface="Courier New" panose="02070309020205020404" pitchFamily="49" charset="0"/>
              <a:buChar char="o"/>
            </a:pPr>
            <a:r>
              <a:rPr lang="ro-RO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la etapa națională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desfășurată</a:t>
            </a: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sz="2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la Slobozia, s-a calificat câte doi elevi din clasa a IX-a, a X-a și a XI-a și un elev din clasa a XII-a, unde au obținut: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o-RO" sz="2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 mențiune + medalie de argint la clasa a X-a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o-RO" sz="2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 medalie de bronz la clasa a X-a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98825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5D515-E4E9-4A53-B02D-C82AC197D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</a:t>
            </a:r>
            <a:b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21154-50AD-40C9-AC3C-0E92E39350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</a:pPr>
            <a:r>
              <a:rPr lang="ro-RO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Olimpiada Națională de Inovare și Creație Digitală </a:t>
            </a:r>
            <a:r>
              <a:rPr lang="ro-RO" sz="24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Infoeducație</a:t>
            </a:r>
            <a:endParaRPr lang="en-US" sz="2400" dirty="0">
              <a:effectLst/>
              <a:latin typeface="Times New Roman" panose="02020603050405020304" pitchFamily="18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 lang="en-US" sz="2400" dirty="0">
              <a:effectLst/>
              <a:latin typeface="Calibri" panose="020F0502020204030204" pitchFamily="34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o-RO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etapa județeană s-a desfășurat centralizat la Colegiul Național ”Vasile Goldiș” Arad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o-RO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la etapa națională, desfășurată la Focșani, s-au calificat 5 </a:t>
            </a:r>
            <a:r>
              <a:rPr lang="ro-RO" sz="2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elevi: doi elevi din clasa a IX-a, un elev de clasa a XI-a și doi elevi din clasa a XII-a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4593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5D515-E4E9-4A53-B02D-C82AC197D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</a:t>
            </a:r>
            <a:b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21154-50AD-40C9-AC3C-0E92E3935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060848"/>
            <a:ext cx="7772400" cy="4191000"/>
          </a:xfrm>
        </p:spPr>
        <p:txBody>
          <a:bodyPr/>
          <a:lstStyle/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</a:pPr>
            <a:r>
              <a:rPr lang="ro-RO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Olimpiada Națională de Informatică Aplicată – </a:t>
            </a:r>
            <a:r>
              <a:rPr lang="ro-RO" sz="24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AcadNet</a:t>
            </a:r>
            <a:endParaRPr lang="en-US" sz="2400" dirty="0">
              <a:effectLst/>
              <a:latin typeface="Times New Roman" panose="02020603050405020304" pitchFamily="18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endParaRPr lang="en-US" sz="2400" dirty="0">
              <a:effectLst/>
              <a:latin typeface="Calibri" panose="020F0502020204030204" pitchFamily="34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o-RO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etapa locală s-a desfășurat în unitatea de învățământ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o-RO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etapa județeană s-a desfășurat centralizat la Colegiul Național ”Moise Nicoară” Arad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o-RO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la etapa națională, desfășurată la București, </a:t>
            </a:r>
            <a:r>
              <a:rPr lang="ro-RO" sz="2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s-au calificat doi elevi de clasa a IX-a și câte un elev din clasa a X-a, respectiv a XI-a, unde au obținut un premiul II + medalie de aur la clasa a XI-a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9664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5D515-E4E9-4A53-B02D-C82AC197D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</a:t>
            </a:r>
            <a:b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21154-50AD-40C9-AC3C-0E92E3935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276872"/>
            <a:ext cx="7772400" cy="4191000"/>
          </a:xfrm>
        </p:spPr>
        <p:txBody>
          <a:bodyPr/>
          <a:lstStyle/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</a:pPr>
            <a:r>
              <a:rPr lang="ro-RO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Olimpiada </a:t>
            </a:r>
            <a:r>
              <a:rPr lang="en-US" sz="2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de Securitate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Cibernetică</a:t>
            </a:r>
            <a:endParaRPr lang="en-US" sz="2400" dirty="0">
              <a:effectLst/>
              <a:latin typeface="Times New Roman" panose="02020603050405020304" pitchFamily="18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</a:pPr>
            <a:endParaRPr lang="en-US" sz="2400" dirty="0">
              <a:effectLst/>
              <a:latin typeface="Calibri" panose="020F0502020204030204" pitchFamily="34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o-RO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etapa județeană s-a desfășurat centralizat la Colegiul Național ”Moise Nicoară” Arad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o-RO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la etapa națională, desfășurată la București, </a:t>
            </a:r>
            <a:r>
              <a:rPr lang="ro-RO" sz="24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s-au calificat doi elevi din clasa a XI-a, unul dintre ei fiind admis în lotul național lărgit, participând la stagiul de pregătire din luna iulie de la Brașov.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1577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4C0EB-BBCF-48E1-BA18-2E8EC1EF7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3788" y="284163"/>
            <a:ext cx="7772400" cy="840581"/>
          </a:xfrm>
        </p:spPr>
        <p:txBody>
          <a:bodyPr/>
          <a:lstStyle/>
          <a:p>
            <a:pPr algn="ctr"/>
            <a:r>
              <a:rPr lang="ro-RO" sz="3200" dirty="0"/>
              <a:t>Structura anului școlar 202</a:t>
            </a:r>
            <a:r>
              <a:rPr lang="en-US" sz="3200" dirty="0"/>
              <a:t>4</a:t>
            </a:r>
            <a:r>
              <a:rPr lang="ro-RO" sz="3200" dirty="0"/>
              <a:t> – </a:t>
            </a:r>
            <a:r>
              <a:rPr lang="en-US" sz="3200" dirty="0"/>
              <a:t>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65A7C-DD4C-4621-BF76-1995A0E9C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772816"/>
            <a:ext cx="8134672" cy="4680520"/>
          </a:xfrm>
        </p:spPr>
        <p:txBody>
          <a:bodyPr/>
          <a:lstStyle/>
          <a:p>
            <a:pPr indent="357188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o-RO" sz="2100" dirty="0"/>
              <a:t>Anul </a:t>
            </a:r>
            <a:r>
              <a:rPr lang="ro-RO" sz="2100" dirty="0" err="1"/>
              <a:t>şcolar</a:t>
            </a:r>
            <a:r>
              <a:rPr lang="ro-RO" sz="2100" dirty="0"/>
              <a:t> 202</a:t>
            </a:r>
            <a:r>
              <a:rPr lang="en-US" sz="2100" dirty="0"/>
              <a:t>4</a:t>
            </a:r>
            <a:r>
              <a:rPr lang="ro-RO" sz="2100" dirty="0"/>
              <a:t> – 202</a:t>
            </a:r>
            <a:r>
              <a:rPr lang="en-US" sz="2100" dirty="0"/>
              <a:t>5 </a:t>
            </a:r>
            <a:r>
              <a:rPr lang="ro-RO" sz="2100" dirty="0"/>
              <a:t>începe la data de 1 septembrie 202</a:t>
            </a:r>
            <a:r>
              <a:rPr lang="en-US" sz="2100" dirty="0"/>
              <a:t>4</a:t>
            </a:r>
            <a:r>
              <a:rPr lang="ro-RO" sz="2100" dirty="0"/>
              <a:t>, se</a:t>
            </a:r>
            <a:r>
              <a:rPr lang="en-US" sz="2100" dirty="0"/>
              <a:t> </a:t>
            </a:r>
            <a:r>
              <a:rPr lang="ro-RO" sz="2100" dirty="0"/>
              <a:t>încheie la data de 31 august 202</a:t>
            </a:r>
            <a:r>
              <a:rPr lang="en-US" sz="2100" dirty="0"/>
              <a:t>5</a:t>
            </a:r>
            <a:r>
              <a:rPr lang="ro-RO" sz="2100" dirty="0"/>
              <a:t> </a:t>
            </a:r>
            <a:r>
              <a:rPr lang="ro-RO" sz="2100" dirty="0" err="1"/>
              <a:t>şi</a:t>
            </a:r>
            <a:r>
              <a:rPr lang="ro-RO" sz="2100" dirty="0"/>
              <a:t> are 3</a:t>
            </a:r>
            <a:r>
              <a:rPr lang="en-US" sz="2100" dirty="0"/>
              <a:t>6</a:t>
            </a:r>
            <a:r>
              <a:rPr lang="ro-RO" sz="2100" dirty="0"/>
              <a:t> de săptămâni de cursuri.</a:t>
            </a:r>
            <a:endParaRPr lang="en-US" sz="2100" dirty="0"/>
          </a:p>
          <a:p>
            <a:pPr marL="0" indent="0" algn="just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o-RO" sz="2100" dirty="0" err="1"/>
              <a:t>Excepţi</a:t>
            </a:r>
            <a:r>
              <a:rPr lang="en-US" sz="2100" dirty="0" err="1"/>
              <a:t>i</a:t>
            </a:r>
            <a:r>
              <a:rPr lang="ro-RO" sz="2100" dirty="0"/>
              <a:t>:</a:t>
            </a:r>
            <a:endParaRPr lang="en-US" sz="2100" dirty="0"/>
          </a:p>
          <a:p>
            <a:pPr marL="263525" indent="0" algn="just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o-RO" sz="2000" dirty="0"/>
              <a:t>a) pentru clasele a XII-a zi, a XIII-a seral și frecvență redusă, anul școlar are 3</a:t>
            </a:r>
            <a:r>
              <a:rPr lang="en-US" sz="2000" dirty="0"/>
              <a:t>4</a:t>
            </a:r>
            <a:r>
              <a:rPr lang="ro-RO" sz="2000" dirty="0"/>
              <a:t> de săptămâni de cursuri, care se încheie la data de </a:t>
            </a:r>
            <a:r>
              <a:rPr lang="en-US" sz="2000" dirty="0"/>
              <a:t>6</a:t>
            </a:r>
            <a:r>
              <a:rPr lang="ro-RO" sz="2000" dirty="0"/>
              <a:t> i</a:t>
            </a:r>
            <a:r>
              <a:rPr lang="en-US" sz="2000" dirty="0" err="1"/>
              <a:t>unie</a:t>
            </a:r>
            <a:r>
              <a:rPr lang="ro-RO" sz="2000" dirty="0"/>
              <a:t> 202</a:t>
            </a:r>
            <a:r>
              <a:rPr lang="en-US" sz="2000" dirty="0"/>
              <a:t>5</a:t>
            </a:r>
            <a:r>
              <a:rPr lang="ro-RO" sz="2000" dirty="0"/>
              <a:t>; </a:t>
            </a:r>
          </a:p>
          <a:p>
            <a:pPr marL="263525" indent="0" algn="just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o-RO" sz="2000" dirty="0"/>
              <a:t>b) pentru clasa a VIII-a, anul </a:t>
            </a:r>
            <a:r>
              <a:rPr lang="ro-RO" sz="2000" dirty="0" err="1"/>
              <a:t>şcolar</a:t>
            </a:r>
            <a:r>
              <a:rPr lang="ro-RO" sz="2000" dirty="0"/>
              <a:t> are 3</a:t>
            </a:r>
            <a:r>
              <a:rPr lang="en-US" sz="2000" dirty="0"/>
              <a:t>5</a:t>
            </a:r>
            <a:r>
              <a:rPr lang="ro-RO" sz="2000" dirty="0"/>
              <a:t> de săptămâni de cursuri, care se încheie la data de </a:t>
            </a:r>
            <a:r>
              <a:rPr lang="en-US" sz="2000" dirty="0"/>
              <a:t>13</a:t>
            </a:r>
            <a:r>
              <a:rPr lang="ro-RO" sz="2000" dirty="0"/>
              <a:t> iunie 202</a:t>
            </a:r>
            <a:r>
              <a:rPr lang="en-US" sz="2000" dirty="0"/>
              <a:t>5</a:t>
            </a:r>
            <a:r>
              <a:rPr lang="ro-RO" sz="2000" dirty="0"/>
              <a:t>; </a:t>
            </a:r>
          </a:p>
          <a:p>
            <a:pPr marL="263525" indent="0" algn="just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o-RO" sz="2000" dirty="0"/>
              <a:t>c) pentru clasele din </a:t>
            </a:r>
            <a:r>
              <a:rPr lang="ro-RO" sz="2000" dirty="0" err="1"/>
              <a:t>învăţământul</a:t>
            </a:r>
            <a:r>
              <a:rPr lang="ro-RO" sz="2000" dirty="0"/>
              <a:t> liceal - filiera tehnologică, cu </a:t>
            </a:r>
            <a:r>
              <a:rPr lang="ro-RO" sz="2000" dirty="0" err="1"/>
              <a:t>excepţia</a:t>
            </a:r>
            <a:r>
              <a:rPr lang="ro-RO" sz="2000" dirty="0"/>
              <a:t> claselor prevăzute la lit. a) </a:t>
            </a:r>
            <a:r>
              <a:rPr lang="ro-RO" sz="2000" dirty="0" err="1"/>
              <a:t>şi</a:t>
            </a:r>
            <a:r>
              <a:rPr lang="ro-RO" sz="2000" dirty="0"/>
              <a:t> pentru clasele din </a:t>
            </a:r>
            <a:r>
              <a:rPr lang="ro-RO" sz="2000" dirty="0" err="1"/>
              <a:t>învăţământul</a:t>
            </a:r>
            <a:r>
              <a:rPr lang="ro-RO" sz="2000" dirty="0"/>
              <a:t> profesional, anul </a:t>
            </a:r>
            <a:r>
              <a:rPr lang="ro-RO" sz="2000" dirty="0" err="1"/>
              <a:t>şcolar</a:t>
            </a:r>
            <a:r>
              <a:rPr lang="ro-RO" sz="2000" dirty="0"/>
              <a:t> are 37 de săptămâni de cursuri, care se încheie la data de </a:t>
            </a:r>
            <a:r>
              <a:rPr lang="en-US" sz="2000" dirty="0"/>
              <a:t>27</a:t>
            </a:r>
            <a:r>
              <a:rPr lang="ro-RO" sz="2000" dirty="0"/>
              <a:t> iu</a:t>
            </a:r>
            <a:r>
              <a:rPr lang="en-US" sz="2000" dirty="0"/>
              <a:t>n</a:t>
            </a:r>
            <a:r>
              <a:rPr lang="ro-RO" sz="2000" dirty="0"/>
              <a:t>ie 202</a:t>
            </a:r>
            <a:r>
              <a:rPr lang="en-US" sz="2000" dirty="0"/>
              <a:t>5</a:t>
            </a:r>
            <a:r>
              <a:rPr lang="ro-RO" sz="2000" dirty="0"/>
              <a:t>. </a:t>
            </a:r>
            <a:endParaRPr lang="en-US" sz="2000" dirty="0"/>
          </a:p>
          <a:p>
            <a:pPr marL="263525" indent="0" algn="just" fontAlgn="auto">
              <a:spcAft>
                <a:spcPts val="0"/>
              </a:spcAft>
              <a:buNone/>
              <a:defRPr/>
            </a:pPr>
            <a:r>
              <a:rPr lang="ro-RO" sz="2100" dirty="0"/>
              <a:t>Cursurile anului </a:t>
            </a:r>
            <a:r>
              <a:rPr lang="ro-RO" sz="2100" dirty="0" err="1"/>
              <a:t>şcolar</a:t>
            </a:r>
            <a:r>
              <a:rPr lang="ro-RO" sz="2100" dirty="0"/>
              <a:t> 202</a:t>
            </a:r>
            <a:r>
              <a:rPr lang="en-US" sz="2100" dirty="0"/>
              <a:t>4</a:t>
            </a:r>
            <a:r>
              <a:rPr lang="ro-RO" sz="2100" dirty="0"/>
              <a:t> - 202</a:t>
            </a:r>
            <a:r>
              <a:rPr lang="en-US" sz="2100" dirty="0"/>
              <a:t>5</a:t>
            </a:r>
            <a:r>
              <a:rPr lang="ro-RO" sz="2100" dirty="0"/>
              <a:t> </a:t>
            </a:r>
            <a:r>
              <a:rPr lang="en-US" sz="2100" dirty="0"/>
              <a:t>au </a:t>
            </a:r>
            <a:r>
              <a:rPr lang="ro-RO" sz="2100" dirty="0"/>
              <a:t>încep</a:t>
            </a:r>
            <a:r>
              <a:rPr lang="en-US" sz="2100" dirty="0" err="1"/>
              <a:t>ut</a:t>
            </a:r>
            <a:r>
              <a:rPr lang="ro-RO" sz="2100" dirty="0"/>
              <a:t> la data de </a:t>
            </a:r>
            <a:r>
              <a:rPr lang="en-US" sz="2100" dirty="0"/>
              <a:t>9</a:t>
            </a:r>
            <a:r>
              <a:rPr lang="ro-RO" sz="2100" dirty="0"/>
              <a:t> septembrie 202</a:t>
            </a:r>
            <a:r>
              <a:rPr lang="en-US" sz="2100" dirty="0"/>
              <a:t>4</a:t>
            </a:r>
            <a:r>
              <a:rPr lang="ro-RO" sz="2100" dirty="0"/>
              <a:t>. 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31623459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4C0EB-BBCF-48E1-BA18-2E8EC1EF7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3788" y="284163"/>
            <a:ext cx="7772400" cy="840581"/>
          </a:xfrm>
        </p:spPr>
        <p:txBody>
          <a:bodyPr/>
          <a:lstStyle/>
          <a:p>
            <a:pPr algn="ctr"/>
            <a:r>
              <a:rPr lang="ro-RO" sz="3200" dirty="0"/>
              <a:t>Structura anului școlar 202</a:t>
            </a:r>
            <a:r>
              <a:rPr lang="en-US" sz="3200" dirty="0"/>
              <a:t>4</a:t>
            </a:r>
            <a:r>
              <a:rPr lang="ro-RO" sz="3200" dirty="0"/>
              <a:t> – 202</a:t>
            </a:r>
            <a:r>
              <a:rPr lang="en-US" sz="3200" dirty="0"/>
              <a:t>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65A7C-DD4C-4621-BF76-1995A0E9C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772816"/>
            <a:ext cx="8134672" cy="4680520"/>
          </a:xfrm>
        </p:spPr>
        <p:txBody>
          <a:bodyPr/>
          <a:lstStyle/>
          <a:p>
            <a:pPr marL="0" indent="0" algn="just">
              <a:buFont typeface="Wingdings 3" panose="05040102010807070707" pitchFamily="18" charset="2"/>
              <a:buNone/>
            </a:pPr>
            <a:r>
              <a:rPr lang="en-US" altLang="ro-RO" sz="1750" b="1" dirty="0"/>
              <a:t>Modul</a:t>
            </a:r>
            <a:r>
              <a:rPr lang="ro-RO" altLang="ro-RO" sz="1750" b="1" dirty="0" err="1"/>
              <a:t>ul</a:t>
            </a:r>
            <a:r>
              <a:rPr lang="ro-RO" altLang="ro-RO" sz="1750" b="1" dirty="0"/>
              <a:t> I</a:t>
            </a:r>
            <a:r>
              <a:rPr lang="ro-RO" altLang="ro-RO" sz="1750" dirty="0"/>
              <a:t> are </a:t>
            </a:r>
            <a:r>
              <a:rPr lang="en-US" altLang="ro-RO" sz="1750" dirty="0"/>
              <a:t>7</a:t>
            </a:r>
            <a:r>
              <a:rPr lang="ro-RO" altLang="ro-RO" sz="1750" dirty="0"/>
              <a:t> săptămâni de cursuri dispuse în perioada </a:t>
            </a:r>
            <a:endParaRPr lang="en-US" altLang="ro-RO" sz="1750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en-US" altLang="ro-RO" sz="1750" b="1" dirty="0" err="1"/>
              <a:t>luni</a:t>
            </a:r>
            <a:r>
              <a:rPr lang="en-US" altLang="ro-RO" sz="1750" b="1" dirty="0"/>
              <a:t>, 9</a:t>
            </a:r>
            <a:r>
              <a:rPr lang="ro-RO" altLang="ro-RO" sz="1750" b="1" dirty="0"/>
              <a:t> septembrie 202</a:t>
            </a:r>
            <a:r>
              <a:rPr lang="en-US" altLang="ro-RO" sz="1750" b="1" dirty="0"/>
              <a:t>4</a:t>
            </a:r>
            <a:r>
              <a:rPr lang="ro-RO" altLang="ro-RO" sz="1750" b="1" dirty="0"/>
              <a:t> – </a:t>
            </a:r>
            <a:r>
              <a:rPr lang="en-US" altLang="ro-RO" sz="1750" b="1" dirty="0" err="1"/>
              <a:t>vineri</a:t>
            </a:r>
            <a:r>
              <a:rPr lang="en-US" altLang="ro-RO" sz="1750" b="1" dirty="0"/>
              <a:t>, 25</a:t>
            </a:r>
            <a:r>
              <a:rPr lang="ro-RO" altLang="ro-RO" sz="1750" b="1" dirty="0"/>
              <a:t> </a:t>
            </a:r>
            <a:r>
              <a:rPr lang="en-US" altLang="ro-RO" sz="1750" b="1" dirty="0" err="1"/>
              <a:t>octo</a:t>
            </a:r>
            <a:r>
              <a:rPr lang="ro-RO" altLang="ro-RO" sz="1750" b="1" dirty="0" err="1"/>
              <a:t>mbrie</a:t>
            </a:r>
            <a:r>
              <a:rPr lang="ro-RO" altLang="ro-RO" sz="1750" b="1" dirty="0"/>
              <a:t> 202</a:t>
            </a:r>
            <a:r>
              <a:rPr lang="en-US" altLang="ro-RO" sz="1750" b="1" dirty="0"/>
              <a:t>4</a:t>
            </a:r>
            <a:r>
              <a:rPr lang="ro-RO" altLang="ro-RO" sz="1750" dirty="0"/>
              <a:t>. </a:t>
            </a:r>
            <a:endParaRPr lang="en-US" altLang="ro-RO" sz="1750" dirty="0"/>
          </a:p>
          <a:p>
            <a:pPr marL="0" indent="0" algn="just">
              <a:buFont typeface="Wingdings 3" panose="05040102010807070707" pitchFamily="18" charset="2"/>
              <a:buNone/>
            </a:pPr>
            <a:r>
              <a:rPr lang="pt-BR" altLang="ro-RO" sz="1750" dirty="0"/>
              <a:t>	</a:t>
            </a:r>
            <a:r>
              <a:rPr lang="pt-BR" altLang="ro-RO" sz="1750" i="1" dirty="0"/>
              <a:t>Vacanţa - sâmbătă, 26 octombrie 2024 - duminică, 3 noiembrie 2024.</a:t>
            </a:r>
          </a:p>
          <a:p>
            <a:pPr marL="0" indent="0" algn="just">
              <a:buFont typeface="Wingdings 3" panose="05040102010807070707" pitchFamily="18" charset="2"/>
              <a:buNone/>
            </a:pPr>
            <a:r>
              <a:rPr lang="en-US" altLang="ro-RO" sz="1750" b="1" dirty="0"/>
              <a:t>Modul</a:t>
            </a:r>
            <a:r>
              <a:rPr lang="ro-RO" altLang="ro-RO" sz="1750" b="1" dirty="0" err="1"/>
              <a:t>ul</a:t>
            </a:r>
            <a:r>
              <a:rPr lang="ro-RO" altLang="ro-RO" sz="1750" b="1" dirty="0"/>
              <a:t> </a:t>
            </a:r>
            <a:r>
              <a:rPr lang="en-US" altLang="ro-RO" sz="1750" b="1" dirty="0"/>
              <a:t>I</a:t>
            </a:r>
            <a:r>
              <a:rPr lang="ro-RO" altLang="ro-RO" sz="1750" b="1" dirty="0"/>
              <a:t>I</a:t>
            </a:r>
            <a:r>
              <a:rPr lang="ro-RO" altLang="ro-RO" sz="1750" dirty="0"/>
              <a:t> are </a:t>
            </a:r>
            <a:r>
              <a:rPr lang="en-US" altLang="ro-RO" sz="1750" dirty="0"/>
              <a:t>7</a:t>
            </a:r>
            <a:r>
              <a:rPr lang="ro-RO" altLang="ro-RO" sz="1750" dirty="0"/>
              <a:t> săptămâni de cursuri dispuse în perioada </a:t>
            </a:r>
            <a:endParaRPr lang="en-US" altLang="ro-RO" sz="1750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en-US" altLang="ro-RO" sz="1750" b="1" dirty="0" err="1"/>
              <a:t>luni</a:t>
            </a:r>
            <a:r>
              <a:rPr lang="en-US" altLang="ro-RO" sz="1750" b="1" dirty="0"/>
              <a:t>, 4</a:t>
            </a:r>
            <a:r>
              <a:rPr lang="ro-RO" altLang="ro-RO" sz="1750" b="1" dirty="0"/>
              <a:t> </a:t>
            </a:r>
            <a:r>
              <a:rPr lang="en-US" altLang="ro-RO" sz="1750" b="1" dirty="0" err="1"/>
              <a:t>noie</a:t>
            </a:r>
            <a:r>
              <a:rPr lang="ro-RO" altLang="ro-RO" sz="1750" b="1" dirty="0" err="1"/>
              <a:t>mbrie</a:t>
            </a:r>
            <a:r>
              <a:rPr lang="ro-RO" altLang="ro-RO" sz="1750" b="1" dirty="0"/>
              <a:t> 202</a:t>
            </a:r>
            <a:r>
              <a:rPr lang="en-US" altLang="ro-RO" sz="1750" b="1" dirty="0"/>
              <a:t>4</a:t>
            </a:r>
            <a:r>
              <a:rPr lang="ro-RO" altLang="ro-RO" sz="1750" b="1" dirty="0"/>
              <a:t> – </a:t>
            </a:r>
            <a:r>
              <a:rPr lang="en-US" altLang="ro-RO" sz="1750" b="1" dirty="0" err="1"/>
              <a:t>vineri</a:t>
            </a:r>
            <a:r>
              <a:rPr lang="en-US" altLang="ro-RO" sz="1750" b="1" dirty="0"/>
              <a:t>, </a:t>
            </a:r>
            <a:r>
              <a:rPr lang="ro-RO" altLang="ro-RO" sz="1750" b="1" dirty="0"/>
              <a:t>2</a:t>
            </a:r>
            <a:r>
              <a:rPr lang="en-US" altLang="ro-RO" sz="1750" b="1" dirty="0"/>
              <a:t>0</a:t>
            </a:r>
            <a:r>
              <a:rPr lang="ro-RO" altLang="ro-RO" sz="1750" b="1" dirty="0"/>
              <a:t> </a:t>
            </a:r>
            <a:r>
              <a:rPr lang="en-US" altLang="ro-RO" sz="1750" b="1" dirty="0" err="1"/>
              <a:t>dece</a:t>
            </a:r>
            <a:r>
              <a:rPr lang="ro-RO" altLang="ro-RO" sz="1750" b="1" dirty="0" err="1"/>
              <a:t>mbrie</a:t>
            </a:r>
            <a:r>
              <a:rPr lang="ro-RO" altLang="ro-RO" sz="1750" b="1" dirty="0"/>
              <a:t> 202</a:t>
            </a:r>
            <a:r>
              <a:rPr lang="en-US" altLang="ro-RO" sz="1750" b="1" dirty="0"/>
              <a:t>4</a:t>
            </a:r>
            <a:r>
              <a:rPr lang="ro-RO" altLang="ro-RO" sz="1750" dirty="0"/>
              <a:t>. </a:t>
            </a:r>
            <a:endParaRPr lang="en-US" altLang="ro-RO" sz="1750" dirty="0"/>
          </a:p>
          <a:p>
            <a:pPr marL="0" indent="0" algn="just">
              <a:buFont typeface="Wingdings 3" panose="05040102010807070707" pitchFamily="18" charset="2"/>
              <a:buNone/>
            </a:pPr>
            <a:r>
              <a:rPr lang="pt-BR" altLang="ro-RO" sz="1750" dirty="0"/>
              <a:t>	</a:t>
            </a:r>
            <a:r>
              <a:rPr lang="pt-BR" altLang="ro-RO" sz="1750" i="1" dirty="0"/>
              <a:t>Vacanţa - sâmbătă, 21 decembrie 2024 – marți, 7 ianuarie 2025.</a:t>
            </a:r>
          </a:p>
          <a:p>
            <a:pPr marL="0" indent="0" algn="just">
              <a:buFont typeface="Wingdings 3" panose="05040102010807070707" pitchFamily="18" charset="2"/>
              <a:buNone/>
            </a:pPr>
            <a:r>
              <a:rPr lang="en-US" altLang="ro-RO" sz="1750" b="1" dirty="0"/>
              <a:t>Modul</a:t>
            </a:r>
            <a:r>
              <a:rPr lang="ro-RO" altLang="ro-RO" sz="1750" b="1" dirty="0" err="1"/>
              <a:t>ul</a:t>
            </a:r>
            <a:r>
              <a:rPr lang="ro-RO" altLang="ro-RO" sz="1750" b="1" dirty="0"/>
              <a:t> </a:t>
            </a:r>
            <a:r>
              <a:rPr lang="en-US" altLang="ro-RO" sz="1750" b="1" dirty="0"/>
              <a:t>II</a:t>
            </a:r>
            <a:r>
              <a:rPr lang="ro-RO" altLang="ro-RO" sz="1750" b="1" dirty="0"/>
              <a:t>I</a:t>
            </a:r>
            <a:r>
              <a:rPr lang="ro-RO" altLang="ro-RO" sz="1750" dirty="0"/>
              <a:t> are </a:t>
            </a:r>
            <a:r>
              <a:rPr lang="en-US" altLang="ro-RO" sz="1750" dirty="0"/>
              <a:t>7</a:t>
            </a:r>
            <a:r>
              <a:rPr lang="ro-RO" altLang="ro-RO" sz="1750" dirty="0"/>
              <a:t> săptămâni de cursuri dispuse în perioada </a:t>
            </a:r>
            <a:endParaRPr lang="en-US" altLang="ro-RO" sz="1750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en-US" altLang="ro-RO" sz="1750" b="1" dirty="0" err="1"/>
              <a:t>miercuri</a:t>
            </a:r>
            <a:r>
              <a:rPr lang="en-US" altLang="ro-RO" sz="1750" b="1" dirty="0"/>
              <a:t>, 8</a:t>
            </a:r>
            <a:r>
              <a:rPr lang="ro-RO" altLang="ro-RO" sz="1750" b="1" dirty="0"/>
              <a:t> </a:t>
            </a:r>
            <a:r>
              <a:rPr lang="en-US" altLang="ro-RO" sz="1750" b="1" dirty="0" err="1"/>
              <a:t>ianua</a:t>
            </a:r>
            <a:r>
              <a:rPr lang="ro-RO" altLang="ro-RO" sz="1750" b="1" dirty="0" err="1"/>
              <a:t>rie</a:t>
            </a:r>
            <a:r>
              <a:rPr lang="ro-RO" altLang="ro-RO" sz="1750" b="1" dirty="0"/>
              <a:t> 202</a:t>
            </a:r>
            <a:r>
              <a:rPr lang="en-US" altLang="ro-RO" sz="1750" b="1" dirty="0"/>
              <a:t>5</a:t>
            </a:r>
            <a:r>
              <a:rPr lang="ro-RO" altLang="ro-RO" sz="1750" b="1" dirty="0"/>
              <a:t> – </a:t>
            </a:r>
            <a:r>
              <a:rPr lang="en-US" altLang="ro-RO" sz="1750" b="1" dirty="0" err="1"/>
              <a:t>vineri</a:t>
            </a:r>
            <a:r>
              <a:rPr lang="en-US" altLang="ro-RO" sz="1750" b="1" dirty="0"/>
              <a:t>, 21</a:t>
            </a:r>
            <a:r>
              <a:rPr lang="ro-RO" altLang="ro-RO" sz="1750" b="1" dirty="0"/>
              <a:t> </a:t>
            </a:r>
            <a:r>
              <a:rPr lang="en-US" altLang="ro-RO" sz="1750" b="1" dirty="0" err="1"/>
              <a:t>februa</a:t>
            </a:r>
            <a:r>
              <a:rPr lang="ro-RO" altLang="ro-RO" sz="1750" b="1" dirty="0" err="1"/>
              <a:t>rie</a:t>
            </a:r>
            <a:r>
              <a:rPr lang="ro-RO" altLang="ro-RO" sz="1750" b="1" dirty="0"/>
              <a:t> 202</a:t>
            </a:r>
            <a:r>
              <a:rPr lang="en-US" altLang="ro-RO" sz="1750" b="1" dirty="0"/>
              <a:t>5</a:t>
            </a:r>
            <a:r>
              <a:rPr lang="ro-RO" altLang="ro-RO" sz="1750" dirty="0"/>
              <a:t>. </a:t>
            </a:r>
            <a:endParaRPr lang="en-US" altLang="ro-RO" sz="1750" dirty="0"/>
          </a:p>
          <a:p>
            <a:pPr marL="0" indent="0" algn="just">
              <a:buFont typeface="Wingdings 3" panose="05040102010807070707" pitchFamily="18" charset="2"/>
              <a:buNone/>
            </a:pPr>
            <a:r>
              <a:rPr lang="pt-BR" altLang="ro-RO" sz="1750" dirty="0"/>
              <a:t>	</a:t>
            </a:r>
            <a:r>
              <a:rPr lang="pt-BR" altLang="ro-RO" sz="1750" i="1" dirty="0"/>
              <a:t>Vacanţa - sâmbătă, 22 februarie 2025 - duminică, 2 martie 2025.</a:t>
            </a:r>
          </a:p>
          <a:p>
            <a:pPr marL="0" indent="0" algn="just">
              <a:buFont typeface="Wingdings 3" panose="05040102010807070707" pitchFamily="18" charset="2"/>
              <a:buNone/>
            </a:pPr>
            <a:r>
              <a:rPr lang="en-US" altLang="ro-RO" sz="1750" b="1" dirty="0"/>
              <a:t>Modul</a:t>
            </a:r>
            <a:r>
              <a:rPr lang="ro-RO" altLang="ro-RO" sz="1750" b="1" dirty="0" err="1"/>
              <a:t>ul</a:t>
            </a:r>
            <a:r>
              <a:rPr lang="ro-RO" altLang="ro-RO" sz="1750" b="1" dirty="0"/>
              <a:t> </a:t>
            </a:r>
            <a:r>
              <a:rPr lang="en-US" altLang="ro-RO" sz="1750" b="1" dirty="0"/>
              <a:t>IV</a:t>
            </a:r>
            <a:r>
              <a:rPr lang="ro-RO" altLang="ro-RO" sz="1750" dirty="0"/>
              <a:t> are </a:t>
            </a:r>
            <a:r>
              <a:rPr lang="en-US" altLang="ro-RO" sz="1750" dirty="0"/>
              <a:t>7</a:t>
            </a:r>
            <a:r>
              <a:rPr lang="ro-RO" altLang="ro-RO" sz="1750" dirty="0"/>
              <a:t> săptămâni de cursuri dispuse în perioada </a:t>
            </a:r>
            <a:endParaRPr lang="en-US" altLang="ro-RO" sz="1750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en-US" altLang="ro-RO" sz="1750" b="1" dirty="0" err="1"/>
              <a:t>luni</a:t>
            </a:r>
            <a:r>
              <a:rPr lang="en-US" altLang="ro-RO" sz="1750" b="1" dirty="0"/>
              <a:t>, 3</a:t>
            </a:r>
            <a:r>
              <a:rPr lang="ro-RO" altLang="ro-RO" sz="1750" b="1" dirty="0"/>
              <a:t> </a:t>
            </a:r>
            <a:r>
              <a:rPr lang="en-US" altLang="ro-RO" sz="1750" b="1" dirty="0"/>
              <a:t>mart</a:t>
            </a:r>
            <a:r>
              <a:rPr lang="ro-RO" altLang="ro-RO" sz="1750" b="1" dirty="0"/>
              <a:t>ie 202</a:t>
            </a:r>
            <a:r>
              <a:rPr lang="en-US" altLang="ro-RO" sz="1750" b="1" dirty="0"/>
              <a:t>5</a:t>
            </a:r>
            <a:r>
              <a:rPr lang="ro-RO" altLang="ro-RO" sz="1750" b="1" dirty="0"/>
              <a:t> – </a:t>
            </a:r>
            <a:r>
              <a:rPr lang="en-US" altLang="ro-RO" sz="1750" b="1" dirty="0" err="1"/>
              <a:t>joi</a:t>
            </a:r>
            <a:r>
              <a:rPr lang="en-US" altLang="ro-RO" sz="1750" b="1" dirty="0"/>
              <a:t>, 17</a:t>
            </a:r>
            <a:r>
              <a:rPr lang="ro-RO" altLang="ro-RO" sz="1750" b="1" dirty="0"/>
              <a:t> </a:t>
            </a:r>
            <a:r>
              <a:rPr lang="en-US" altLang="ro-RO" sz="1750" b="1" dirty="0" err="1"/>
              <a:t>april</a:t>
            </a:r>
            <a:r>
              <a:rPr lang="ro-RO" altLang="ro-RO" sz="1750" b="1" dirty="0"/>
              <a:t>ie 202</a:t>
            </a:r>
            <a:r>
              <a:rPr lang="en-US" altLang="ro-RO" sz="1750" b="1" dirty="0"/>
              <a:t>5</a:t>
            </a:r>
            <a:r>
              <a:rPr lang="ro-RO" altLang="ro-RO" sz="1750" dirty="0"/>
              <a:t>. </a:t>
            </a:r>
            <a:endParaRPr lang="en-US" altLang="ro-RO" sz="1750" dirty="0"/>
          </a:p>
          <a:p>
            <a:pPr marL="0" indent="0" algn="just">
              <a:buFont typeface="Wingdings 3" panose="05040102010807070707" pitchFamily="18" charset="2"/>
              <a:buNone/>
            </a:pPr>
            <a:r>
              <a:rPr lang="pt-BR" altLang="ro-RO" sz="1750" dirty="0"/>
              <a:t>	</a:t>
            </a:r>
            <a:r>
              <a:rPr lang="pt-BR" altLang="ro-RO" sz="1750" i="1" dirty="0"/>
              <a:t>Vacanţa - vineri, 18 aprilie 2025 – duminică, 27 mai 2025.</a:t>
            </a:r>
          </a:p>
          <a:p>
            <a:pPr marL="0" indent="0" algn="just">
              <a:buFont typeface="Wingdings 3" panose="05040102010807070707" pitchFamily="18" charset="2"/>
              <a:buNone/>
            </a:pPr>
            <a:r>
              <a:rPr lang="en-US" altLang="ro-RO" sz="1750" b="1" dirty="0"/>
              <a:t>Modul</a:t>
            </a:r>
            <a:r>
              <a:rPr lang="ro-RO" altLang="ro-RO" sz="1750" b="1" dirty="0" err="1"/>
              <a:t>ul</a:t>
            </a:r>
            <a:r>
              <a:rPr lang="ro-RO" altLang="ro-RO" sz="1750" b="1" dirty="0"/>
              <a:t> </a:t>
            </a:r>
            <a:r>
              <a:rPr lang="en-US" altLang="ro-RO" sz="1750" b="1" dirty="0"/>
              <a:t>V</a:t>
            </a:r>
            <a:r>
              <a:rPr lang="ro-RO" altLang="ro-RO" sz="1750" dirty="0"/>
              <a:t> are </a:t>
            </a:r>
            <a:r>
              <a:rPr lang="en-US" altLang="ro-RO" sz="1750" dirty="0"/>
              <a:t>8</a:t>
            </a:r>
            <a:r>
              <a:rPr lang="ro-RO" altLang="ro-RO" sz="1750" dirty="0"/>
              <a:t> săptămâni de cursuri dispuse în perioada </a:t>
            </a:r>
            <a:endParaRPr lang="en-US" altLang="ro-RO" sz="1750" dirty="0"/>
          </a:p>
          <a:p>
            <a:pPr marL="0" indent="0" algn="ctr">
              <a:buFont typeface="Wingdings 3" panose="05040102010807070707" pitchFamily="18" charset="2"/>
              <a:buNone/>
            </a:pPr>
            <a:r>
              <a:rPr lang="en-US" altLang="ro-RO" sz="1750" b="1" dirty="0" err="1"/>
              <a:t>luni</a:t>
            </a:r>
            <a:r>
              <a:rPr lang="en-US" altLang="ro-RO" sz="1750" b="1" dirty="0"/>
              <a:t>, 28</a:t>
            </a:r>
            <a:r>
              <a:rPr lang="ro-RO" altLang="ro-RO" sz="1750" b="1" dirty="0"/>
              <a:t> </a:t>
            </a:r>
            <a:r>
              <a:rPr lang="en-US" altLang="ro-RO" sz="1750" b="1" dirty="0" err="1"/>
              <a:t>aprilie</a:t>
            </a:r>
            <a:r>
              <a:rPr lang="ro-RO" altLang="ro-RO" sz="1750" b="1" dirty="0"/>
              <a:t> 202</a:t>
            </a:r>
            <a:r>
              <a:rPr lang="en-US" altLang="ro-RO" sz="1750" b="1" dirty="0"/>
              <a:t>5</a:t>
            </a:r>
            <a:r>
              <a:rPr lang="ro-RO" altLang="ro-RO" sz="1750" b="1" dirty="0"/>
              <a:t> – </a:t>
            </a:r>
            <a:r>
              <a:rPr lang="en-US" altLang="ro-RO" sz="1750" b="1" dirty="0" err="1"/>
              <a:t>vineri</a:t>
            </a:r>
            <a:r>
              <a:rPr lang="en-US" altLang="ro-RO" sz="1750" b="1" dirty="0"/>
              <a:t>, 20</a:t>
            </a:r>
            <a:r>
              <a:rPr lang="ro-RO" altLang="ro-RO" sz="1750" b="1" dirty="0"/>
              <a:t> </a:t>
            </a:r>
            <a:r>
              <a:rPr lang="en-US" altLang="ro-RO" sz="1750" b="1" dirty="0" err="1"/>
              <a:t>iuni</a:t>
            </a:r>
            <a:r>
              <a:rPr lang="ro-RO" altLang="ro-RO" sz="1750" b="1" dirty="0"/>
              <a:t>e 202</a:t>
            </a:r>
            <a:r>
              <a:rPr lang="en-US" altLang="ro-RO" sz="1750" b="1" dirty="0"/>
              <a:t>5</a:t>
            </a:r>
            <a:r>
              <a:rPr lang="ro-RO" altLang="ro-RO" sz="1750" dirty="0"/>
              <a:t>. </a:t>
            </a:r>
            <a:endParaRPr lang="en-US" altLang="ro-RO" sz="1750" dirty="0"/>
          </a:p>
          <a:p>
            <a:pPr marL="0" indent="0" algn="just">
              <a:buFont typeface="Wingdings 3" panose="05040102010807070707" pitchFamily="18" charset="2"/>
              <a:buNone/>
            </a:pPr>
            <a:r>
              <a:rPr lang="pt-BR" altLang="ro-RO" sz="1750" dirty="0"/>
              <a:t>	</a:t>
            </a:r>
            <a:r>
              <a:rPr lang="pt-BR" altLang="ro-RO" sz="1750" i="1" dirty="0"/>
              <a:t>Vacanţa - sâmbătă, 21 iunie 2025 – duminică, 7 septembrie 2025.</a:t>
            </a:r>
          </a:p>
          <a:p>
            <a:pPr marL="0" indent="0" algn="just">
              <a:buFont typeface="Wingdings 3" panose="05040102010807070707" pitchFamily="18" charset="2"/>
              <a:buNone/>
            </a:pPr>
            <a:r>
              <a:rPr lang="pt-BR" altLang="ro-RO" sz="1750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762727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4C0EB-BBCF-48E1-BA18-2E8EC1EF7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3788" y="284163"/>
            <a:ext cx="7772400" cy="840581"/>
          </a:xfrm>
        </p:spPr>
        <p:txBody>
          <a:bodyPr/>
          <a:lstStyle/>
          <a:p>
            <a:pPr algn="ctr"/>
            <a:r>
              <a:rPr lang="ro-RO" sz="3200" dirty="0"/>
              <a:t>Structura anului școlar 202</a:t>
            </a:r>
            <a:r>
              <a:rPr lang="en-US" sz="3200" dirty="0"/>
              <a:t>4</a:t>
            </a:r>
            <a:r>
              <a:rPr lang="ro-RO" sz="3200" dirty="0"/>
              <a:t> – 202</a:t>
            </a:r>
            <a:r>
              <a:rPr lang="en-US" sz="3200" dirty="0"/>
              <a:t>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65A7C-DD4C-4621-BF76-1995A0E9C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772816"/>
            <a:ext cx="8134672" cy="4680520"/>
          </a:xfrm>
        </p:spPr>
        <p:txBody>
          <a:bodyPr/>
          <a:lstStyle/>
          <a:p>
            <a:pPr indent="357188" algn="just"/>
            <a:endParaRPr lang="en-US" altLang="ro-RO" sz="1800" b="1" dirty="0">
              <a:solidFill>
                <a:srgbClr val="FF0000"/>
              </a:solidFill>
            </a:endParaRPr>
          </a:p>
          <a:p>
            <a:pPr indent="357188" algn="just"/>
            <a:r>
              <a:rPr lang="ro-RO" altLang="ro-RO" sz="2400" b="1" dirty="0"/>
              <a:t>Programul </a:t>
            </a:r>
            <a:r>
              <a:rPr lang="ro-RO" altLang="ro-RO" sz="2400" b="1" dirty="0" err="1"/>
              <a:t>naţional</a:t>
            </a:r>
            <a:r>
              <a:rPr lang="ro-RO" altLang="ro-RO" sz="2400" b="1" dirty="0"/>
              <a:t> „ŞCOALA ALTFEL” </a:t>
            </a:r>
            <a:r>
              <a:rPr lang="en-US" sz="2400" b="1" dirty="0" err="1"/>
              <a:t>și</a:t>
            </a:r>
            <a:r>
              <a:rPr lang="en-US" sz="2400" b="1" dirty="0"/>
              <a:t> </a:t>
            </a:r>
            <a:r>
              <a:rPr lang="en-US" sz="2400" b="1" dirty="0" err="1"/>
              <a:t>programul</a:t>
            </a:r>
            <a:r>
              <a:rPr lang="en-US" sz="2400" b="1" dirty="0"/>
              <a:t> „SĂPTĂMÂNA VERDE” </a:t>
            </a:r>
            <a:r>
              <a:rPr lang="ro-RO" altLang="ro-RO" sz="2400" b="1" dirty="0"/>
              <a:t>se va </a:t>
            </a:r>
            <a:r>
              <a:rPr lang="ro-RO" altLang="ro-RO" sz="2400" b="1" dirty="0" err="1"/>
              <a:t>desfăşura</a:t>
            </a:r>
            <a:r>
              <a:rPr lang="ro-RO" altLang="ro-RO" sz="2400" b="1" dirty="0"/>
              <a:t> în perioada </a:t>
            </a:r>
            <a:r>
              <a:rPr lang="en-US" altLang="ro-RO" sz="2400" b="1" dirty="0"/>
              <a:t>9 </a:t>
            </a:r>
            <a:r>
              <a:rPr lang="en-US" altLang="ro-RO" sz="2400" b="1" dirty="0" err="1"/>
              <a:t>septembrie</a:t>
            </a:r>
            <a:r>
              <a:rPr lang="en-US" altLang="ro-RO" sz="2400" b="1" dirty="0"/>
              <a:t> 2024</a:t>
            </a:r>
            <a:r>
              <a:rPr lang="ro-RO" altLang="ro-RO" sz="2400" b="1" dirty="0"/>
              <a:t> - </a:t>
            </a:r>
            <a:r>
              <a:rPr lang="en-US" altLang="ro-RO" sz="2400" b="1" dirty="0"/>
              <a:t>30</a:t>
            </a:r>
            <a:r>
              <a:rPr lang="ro-RO" altLang="ro-RO" sz="2400" b="1" dirty="0"/>
              <a:t> </a:t>
            </a:r>
            <a:r>
              <a:rPr lang="en-US" altLang="ro-RO" sz="2400" b="1" dirty="0" err="1"/>
              <a:t>mai</a:t>
            </a:r>
            <a:r>
              <a:rPr lang="ro-RO" altLang="ro-RO" sz="2400" b="1" dirty="0"/>
              <a:t> 202</a:t>
            </a:r>
            <a:r>
              <a:rPr lang="en-US" altLang="ro-RO" sz="2400" b="1" dirty="0"/>
              <a:t>5, </a:t>
            </a:r>
            <a:r>
              <a:rPr lang="en-US" sz="2400" b="1" dirty="0" err="1"/>
              <a:t>în</a:t>
            </a:r>
            <a:r>
              <a:rPr lang="en-US" sz="2400" b="1" dirty="0"/>
              <a:t> intervale de </a:t>
            </a:r>
            <a:r>
              <a:rPr lang="en-US" sz="2400" b="1" dirty="0" err="1"/>
              <a:t>câte</a:t>
            </a:r>
            <a:r>
              <a:rPr lang="en-US" sz="2400" b="1" dirty="0"/>
              <a:t> 5 </a:t>
            </a:r>
            <a:r>
              <a:rPr lang="en-US" sz="2400" b="1" dirty="0" err="1"/>
              <a:t>zile</a:t>
            </a:r>
            <a:r>
              <a:rPr lang="en-US" sz="2400" b="1" dirty="0"/>
              <a:t> consecutive </a:t>
            </a:r>
            <a:r>
              <a:rPr lang="en-US" sz="2400" b="1" dirty="0" err="1"/>
              <a:t>lucrătoare</a:t>
            </a:r>
            <a:r>
              <a:rPr lang="en-US" sz="2400" b="1" dirty="0"/>
              <a:t>, a </a:t>
            </a:r>
            <a:r>
              <a:rPr lang="en-US" sz="2400" b="1" dirty="0" err="1"/>
              <a:t>căror</a:t>
            </a:r>
            <a:r>
              <a:rPr lang="en-US" sz="2400" b="1" dirty="0"/>
              <a:t> </a:t>
            </a:r>
            <a:r>
              <a:rPr lang="en-US" sz="2400" b="1" dirty="0" err="1"/>
              <a:t>planificare</a:t>
            </a:r>
            <a:r>
              <a:rPr lang="en-US" sz="2400" b="1" dirty="0"/>
              <a:t> se </a:t>
            </a:r>
            <a:r>
              <a:rPr lang="en-US" sz="2400" b="1" dirty="0" err="1"/>
              <a:t>află</a:t>
            </a:r>
            <a:r>
              <a:rPr lang="en-US" sz="2400" b="1" dirty="0"/>
              <a:t> la </a:t>
            </a:r>
            <a:r>
              <a:rPr lang="en-US" sz="2400" b="1" dirty="0" err="1"/>
              <a:t>decizia</a:t>
            </a:r>
            <a:r>
              <a:rPr lang="en-US" sz="2400" b="1" dirty="0"/>
              <a:t> </a:t>
            </a:r>
            <a:r>
              <a:rPr lang="en-US" sz="2400" b="1" dirty="0" err="1"/>
              <a:t>unității</a:t>
            </a:r>
            <a:r>
              <a:rPr lang="en-US" sz="2400" b="1" dirty="0"/>
              <a:t> de </a:t>
            </a:r>
            <a:r>
              <a:rPr lang="en-US" sz="2400" b="1" dirty="0" err="1"/>
              <a:t>învățământ</a:t>
            </a:r>
            <a:r>
              <a:rPr lang="en-US" sz="2400" b="1" dirty="0"/>
              <a:t>. </a:t>
            </a:r>
          </a:p>
          <a:p>
            <a:pPr indent="357188" algn="just"/>
            <a:r>
              <a:rPr lang="en-US" sz="2400" b="1" dirty="0" err="1"/>
              <a:t>Derularea</a:t>
            </a:r>
            <a:r>
              <a:rPr lang="en-US" sz="2400" b="1" dirty="0"/>
              <a:t> </a:t>
            </a:r>
            <a:r>
              <a:rPr lang="en-US" sz="2400" b="1" dirty="0" err="1"/>
              <a:t>celor</a:t>
            </a:r>
            <a:r>
              <a:rPr lang="en-US" sz="2400" b="1" dirty="0"/>
              <a:t> </a:t>
            </a:r>
            <a:r>
              <a:rPr lang="en-US" sz="2400" b="1" dirty="0" err="1"/>
              <a:t>două</a:t>
            </a:r>
            <a:r>
              <a:rPr lang="en-US" sz="2400" b="1" dirty="0"/>
              <a:t> </a:t>
            </a:r>
            <a:r>
              <a:rPr lang="en-US" sz="2400" b="1" dirty="0" err="1"/>
              <a:t>programe</a:t>
            </a:r>
            <a:r>
              <a:rPr lang="en-US" sz="2400" b="1" dirty="0"/>
              <a:t> nu se </a:t>
            </a:r>
            <a:r>
              <a:rPr lang="en-US" sz="2400" b="1" dirty="0" err="1"/>
              <a:t>planifică</a:t>
            </a:r>
            <a:r>
              <a:rPr lang="en-US" sz="2400" b="1" dirty="0"/>
              <a:t> </a:t>
            </a:r>
            <a:r>
              <a:rPr lang="en-US" sz="2400" b="1" dirty="0" err="1"/>
              <a:t>în</a:t>
            </a:r>
            <a:r>
              <a:rPr lang="en-US" sz="2400" b="1" dirty="0"/>
              <a:t> </a:t>
            </a:r>
            <a:r>
              <a:rPr lang="en-US" sz="2400" b="1" dirty="0" err="1"/>
              <a:t>același</a:t>
            </a:r>
            <a:r>
              <a:rPr lang="en-US" sz="2400" b="1" dirty="0"/>
              <a:t> interval de </a:t>
            </a:r>
            <a:r>
              <a:rPr lang="en-US" sz="2400" b="1" dirty="0" err="1"/>
              <a:t>cursuri</a:t>
            </a:r>
            <a:r>
              <a:rPr lang="en-US" sz="2400" b="1" dirty="0"/>
              <a:t> (</a:t>
            </a:r>
            <a:r>
              <a:rPr lang="en-US" sz="2400" b="1" dirty="0" err="1"/>
              <a:t>modul</a:t>
            </a:r>
            <a:r>
              <a:rPr lang="en-US" sz="2400" b="1" dirty="0"/>
              <a:t> de </a:t>
            </a:r>
            <a:r>
              <a:rPr lang="en-US" sz="2400" b="1" dirty="0" err="1"/>
              <a:t>învățare</a:t>
            </a:r>
            <a:r>
              <a:rPr lang="en-US" sz="2400" b="1" dirty="0"/>
              <a:t>)</a:t>
            </a:r>
            <a:r>
              <a:rPr lang="ro-RO" altLang="ro-RO" sz="2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372621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6BE578B-8092-9BB7-069B-B69387AB37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5562" y="313204"/>
            <a:ext cx="7992875" cy="6231591"/>
          </a:xfrm>
        </p:spPr>
      </p:pic>
    </p:spTree>
    <p:extLst>
      <p:ext uri="{BB962C8B-B14F-4D97-AF65-F5344CB8AC3E}">
        <p14:creationId xmlns:p14="http://schemas.microsoft.com/office/powerpoint/2010/main" val="222785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PROGRAMUL ACTIVITĂȚII</a:t>
            </a:r>
            <a:endParaRPr lang="ro-RO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16832"/>
            <a:ext cx="7772400" cy="4332312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Pentru</a:t>
            </a:r>
            <a:r>
              <a:rPr lang="en-US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mai</a:t>
            </a:r>
            <a:r>
              <a:rPr lang="en-US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multe</a:t>
            </a:r>
            <a:r>
              <a:rPr lang="en-US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detalii</a:t>
            </a:r>
            <a:r>
              <a:rPr lang="en-US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și</a:t>
            </a:r>
            <a:r>
              <a:rPr lang="en-US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informații</a:t>
            </a:r>
            <a:r>
              <a:rPr lang="en-US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accesați</a:t>
            </a:r>
            <a:r>
              <a:rPr lang="en-US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  <a:hlinkClick r:id="rId2"/>
              </a:rPr>
              <a:t>www.matearad.ro</a:t>
            </a:r>
            <a:endParaRPr lang="en-US" dirty="0">
              <a:effectLst/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400" dirty="0"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Pentru</a:t>
            </a:r>
            <a:r>
              <a:rPr lang="en-US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completarea</a:t>
            </a:r>
            <a:r>
              <a:rPr lang="en-US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bazei</a:t>
            </a:r>
            <a:r>
              <a:rPr lang="en-US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de date a </a:t>
            </a:r>
            <a:r>
              <a:rPr lang="en-US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profesorilor</a:t>
            </a:r>
            <a:r>
              <a:rPr lang="en-US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de </a:t>
            </a:r>
            <a:r>
              <a:rPr lang="en-US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matematică</a:t>
            </a:r>
            <a:r>
              <a:rPr lang="en-US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accesați</a:t>
            </a:r>
            <a:r>
              <a:rPr lang="en-US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link-ul:</a:t>
            </a:r>
          </a:p>
          <a:p>
            <a:pPr marL="0" indent="0" algn="just">
              <a:buNone/>
            </a:pPr>
            <a:r>
              <a:rPr lang="en-US" dirty="0">
                <a:solidFill>
                  <a:srgbClr val="0070C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https://meet.google.com/ikv-dcye-xvg?hs=224</a:t>
            </a:r>
            <a:endParaRPr lang="en-US" dirty="0">
              <a:solidFill>
                <a:srgbClr val="0070C0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n-US" b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Termen: </a:t>
            </a:r>
            <a:r>
              <a:rPr lang="en-US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30 </a:t>
            </a:r>
            <a:r>
              <a:rPr lang="en-US" dirty="0" err="1">
                <a:solidFill>
                  <a:srgbClr val="FF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septembrie</a:t>
            </a:r>
            <a:r>
              <a:rPr lang="en-US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2024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n-US" sz="2400" dirty="0">
              <a:effectLst/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400" dirty="0">
              <a:effectLst/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altLang="en-US" sz="3600" dirty="0"/>
          </a:p>
          <a:p>
            <a:pPr marL="0" indent="0" algn="just">
              <a:buNone/>
            </a:pPr>
            <a:endParaRPr lang="ro-RO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7008763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B5B5D05-7D49-38A7-CBEA-90B348336467}"/>
              </a:ext>
            </a:extLst>
          </p:cNvPr>
          <p:cNvSpPr txBox="1">
            <a:spLocks/>
          </p:cNvSpPr>
          <p:nvPr/>
        </p:nvSpPr>
        <p:spPr>
          <a:xfrm>
            <a:off x="539552" y="2348880"/>
            <a:ext cx="8244916" cy="109984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Evaluări, examene, concursuri naționale</a:t>
            </a:r>
            <a:r>
              <a:rPr lang="en-US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- 202</a:t>
            </a:r>
            <a:r>
              <a:rPr lang="en-US" sz="32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o-RO" sz="32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258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5658E-18D6-4C8C-82CC-A5F23107F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062" y="1628800"/>
            <a:ext cx="8795320" cy="161203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o-RO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Cadrul normativ care reglementează organizarea și desfășurarea  evaluării naționale pentru </a:t>
            </a:r>
            <a:r>
              <a:rPr lang="en-GB" sz="2400" b="1" dirty="0" err="1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absolven</a:t>
            </a:r>
            <a:r>
              <a:rPr lang="ro-RO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GB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o-RO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clasei a VIII-a </a:t>
            </a:r>
            <a:r>
              <a:rPr lang="en-GB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(ENVIII) </a:t>
            </a:r>
            <a:r>
              <a:rPr lang="ro-RO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și a admiterii în învățământul profesional și liceal, în anul școlar 202</a:t>
            </a:r>
            <a:r>
              <a:rPr lang="en-US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o-RO" sz="2400" b="1" dirty="0">
              <a:solidFill>
                <a:schemeClr val="bg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63FCC6-2BAA-4699-AD37-147A499DCDBB}"/>
              </a:ext>
            </a:extLst>
          </p:cNvPr>
          <p:cNvSpPr/>
          <p:nvPr/>
        </p:nvSpPr>
        <p:spPr>
          <a:xfrm>
            <a:off x="161618" y="3212976"/>
            <a:ext cx="8795320" cy="1764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nr. </a:t>
            </a:r>
            <a:r>
              <a:rPr lang="en-US" b="1" dirty="0">
                <a:solidFill>
                  <a:schemeClr val="bg2"/>
                </a:solidFill>
                <a:cs typeface="Times New Roman" panose="02020603050405020304" pitchFamily="18" charset="0"/>
              </a:rPr>
              <a:t>6479</a:t>
            </a:r>
            <a:r>
              <a:rPr lang="fr-FR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fr-FR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.08.202</a:t>
            </a:r>
            <a:r>
              <a:rPr lang="en-US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US" dirty="0">
                <a:solidFill>
                  <a:schemeClr val="bg2"/>
                </a:solidFill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organizarea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desfășurarea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evaluării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naționale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absolvenții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clasei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VIII-a,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anul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școlar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-202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  <a:p>
            <a:pPr marL="800100" lvl="1" indent="-34290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ro-RO" sz="2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D1ACA9-28D5-F989-3AF3-541883AEF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234" y="4509120"/>
            <a:ext cx="7142976" cy="2242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10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5658E-18D6-4C8C-82CC-A5F23107F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062" y="1628800"/>
            <a:ext cx="8795320" cy="161203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o-RO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Cadrul normativ care reglementează organizarea și desfășurarea  evaluării naționale pentru </a:t>
            </a:r>
            <a:r>
              <a:rPr lang="en-GB" sz="2400" b="1" dirty="0" err="1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absolven</a:t>
            </a:r>
            <a:r>
              <a:rPr lang="ro-RO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GB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o-RO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clasei a VIII-a </a:t>
            </a:r>
            <a:r>
              <a:rPr lang="en-GB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(ENVIII) </a:t>
            </a:r>
            <a:r>
              <a:rPr lang="ro-RO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și a admiterii în învățământul profesional și liceal, în anul școlar 202</a:t>
            </a:r>
            <a:r>
              <a:rPr lang="en-US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o-RO" sz="2400" b="1" dirty="0">
              <a:solidFill>
                <a:schemeClr val="bg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63FCC6-2BAA-4699-AD37-147A499DCDBB}"/>
              </a:ext>
            </a:extLst>
          </p:cNvPr>
          <p:cNvSpPr/>
          <p:nvPr/>
        </p:nvSpPr>
        <p:spPr>
          <a:xfrm>
            <a:off x="161618" y="3212976"/>
            <a:ext cx="8795320" cy="1764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nr. </a:t>
            </a:r>
            <a:r>
              <a:rPr lang="en-US" b="1" dirty="0">
                <a:solidFill>
                  <a:schemeClr val="bg2"/>
                </a:solidFill>
                <a:cs typeface="Times New Roman" panose="02020603050405020304" pitchFamily="18" charset="0"/>
              </a:rPr>
              <a:t>6479</a:t>
            </a:r>
            <a:r>
              <a:rPr lang="fr-FR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fr-FR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.08.202</a:t>
            </a:r>
            <a:r>
              <a:rPr lang="en-US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US" dirty="0">
                <a:solidFill>
                  <a:schemeClr val="bg2"/>
                </a:solidFill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organizarea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desfășurarea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evaluării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naționale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absolvenții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clasei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VIII-a,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anul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școlar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-202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  <a:p>
            <a:pPr marL="800100" lvl="1" indent="-34290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ro-RO" sz="2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E76C25-01A7-7247-E184-E10500404B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1" y="4509120"/>
            <a:ext cx="9144000" cy="171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17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5658E-18D6-4C8C-82CC-A5F23107F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062" y="1628800"/>
            <a:ext cx="8795320" cy="161203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o-RO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Cadrul normativ care reglementează organizarea și desfășurarea  evaluării naționale pentru </a:t>
            </a:r>
            <a:r>
              <a:rPr lang="en-GB" sz="2400" b="1" dirty="0" err="1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absolven</a:t>
            </a:r>
            <a:r>
              <a:rPr lang="ro-RO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GB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o-RO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clasei a VIII-a </a:t>
            </a:r>
            <a:r>
              <a:rPr lang="en-GB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(ENVIII) </a:t>
            </a:r>
            <a:r>
              <a:rPr lang="ro-RO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și a admiterii în învățământul profesional și liceal, în anul școlar 202</a:t>
            </a:r>
            <a:r>
              <a:rPr lang="en-US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o-RO" sz="2400" b="1" dirty="0">
              <a:solidFill>
                <a:schemeClr val="bg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63FCC6-2BAA-4699-AD37-147A499DCDBB}"/>
              </a:ext>
            </a:extLst>
          </p:cNvPr>
          <p:cNvSpPr/>
          <p:nvPr/>
        </p:nvSpPr>
        <p:spPr>
          <a:xfrm>
            <a:off x="161618" y="3212976"/>
            <a:ext cx="8795320" cy="2094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nr. </a:t>
            </a:r>
            <a:r>
              <a:rPr lang="en-US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4730</a:t>
            </a:r>
            <a:r>
              <a:rPr lang="fr-FR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fr-FR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.08.202</a:t>
            </a:r>
            <a:r>
              <a:rPr lang="ro-RO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ro-RO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800100" lvl="2" indent="-34290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o-RO" altLang="ro-RO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aprobarea programelor pentru susţinerea Evaluării Naţionale pentru absolvenţii clasei a VIII-a, în anul şcolar 2022 – 2023</a:t>
            </a:r>
            <a:endParaRPr lang="en-US" altLang="ro-RO" sz="2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nr. 6480/30.08.202</a:t>
            </a:r>
            <a:r>
              <a:rPr lang="en-US" b="1" dirty="0">
                <a:solidFill>
                  <a:schemeClr val="bg2"/>
                </a:solidFill>
                <a:cs typeface="Times New Roman" panose="02020603050405020304" pitchFamily="18" charset="0"/>
              </a:rPr>
              <a:t>4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organizarea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desfășurarea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admiterii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învățământul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liceal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anul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școlar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>
                <a:solidFill>
                  <a:schemeClr val="bg2"/>
                </a:solidFill>
                <a:cs typeface="Times New Roman" panose="02020603050405020304" pitchFamily="18" charset="0"/>
              </a:rPr>
              <a:t>2025-2026</a:t>
            </a:r>
            <a:endParaRPr lang="en-US" altLang="ro-RO" sz="2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85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5658E-18D6-4C8C-82CC-A5F23107F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530" y="1700808"/>
            <a:ext cx="8675848" cy="122413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o-RO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Cadrul normativ care reglementează organizarea și desfășurarea examenului național de bacalaureat, graficul examenelor de certificare a calificărilor profesionale, în anul școlar 202</a:t>
            </a:r>
            <a:r>
              <a:rPr lang="en-US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o-RO" sz="2400" b="1" dirty="0">
              <a:solidFill>
                <a:schemeClr val="bg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63FCC6-2BAA-4699-AD37-147A499DCDBB}"/>
              </a:ext>
            </a:extLst>
          </p:cNvPr>
          <p:cNvSpPr/>
          <p:nvPr/>
        </p:nvSpPr>
        <p:spPr>
          <a:xfrm>
            <a:off x="341530" y="3140968"/>
            <a:ext cx="846094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</a:t>
            </a:r>
            <a:r>
              <a:rPr lang="en-GB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nr. </a:t>
            </a:r>
            <a:r>
              <a:rPr lang="en-US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6481</a:t>
            </a:r>
            <a:r>
              <a:rPr lang="ro-RO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</a:t>
            </a:r>
            <a:r>
              <a:rPr lang="en-US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o-RO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.08.202</a:t>
            </a:r>
            <a:r>
              <a:rPr lang="en-US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ro-RO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US" altLang="ro-RO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organizare</a:t>
            </a:r>
            <a:r>
              <a:rPr lang="ro-RO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desfășurarea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examenului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național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bacalaureat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20</a:t>
            </a:r>
            <a:r>
              <a:rPr lang="ro-RO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dirty="0">
              <a:solidFill>
                <a:schemeClr val="bg2"/>
              </a:solidFill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</a:t>
            </a:r>
            <a:r>
              <a:rPr lang="en-GB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nr. </a:t>
            </a:r>
            <a:r>
              <a:rPr lang="en-US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6177/22</a:t>
            </a:r>
            <a:r>
              <a:rPr lang="ro-RO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.08.202</a:t>
            </a:r>
            <a:r>
              <a:rPr lang="en-US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ro-RO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US" altLang="ro-RO" dirty="0">
                <a:solidFill>
                  <a:schemeClr val="bg2"/>
                </a:solidFill>
                <a:cs typeface="Times New Roman" panose="02020603050405020304" pitchFamily="18" charset="0"/>
              </a:rPr>
              <a:t> a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probarea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unor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programe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susținerea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examenului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național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bacalaureat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școlile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secțiile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predare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limba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maghiară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o-RO" sz="2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nr. 6477/30.08.202</a:t>
            </a:r>
            <a:r>
              <a:rPr lang="fr-FR" b="1" dirty="0">
                <a:solidFill>
                  <a:schemeClr val="bg2"/>
                </a:solidFill>
                <a:cs typeface="Times New Roman" panose="02020603050405020304" pitchFamily="18" charset="0"/>
              </a:rPr>
              <a:t>4</a:t>
            </a:r>
            <a:r>
              <a:rPr lang="fr-FR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aprobarea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graficului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desfăşurare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examenelor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certificare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calificării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profesionale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absolvenţilor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din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învăţământul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profesional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tehnic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preuniversitar</a:t>
            </a:r>
            <a:r>
              <a:rPr lang="ro-RO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anul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şcolar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fr-FR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o-RO" sz="2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spcBef>
                <a:spcPts val="0"/>
              </a:spcBef>
              <a:spcAft>
                <a:spcPts val="600"/>
              </a:spcAft>
            </a:pPr>
            <a:endParaRPr lang="en-US" sz="2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68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5A0E0EE-7AFA-850D-3C4E-86CCB8E8A7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88"/>
          <a:stretch/>
        </p:blipFill>
        <p:spPr>
          <a:xfrm>
            <a:off x="4606443" y="2901599"/>
            <a:ext cx="4176464" cy="114804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37DAB46D-A2C8-ED1C-F938-5D457AD59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836712"/>
            <a:ext cx="7942740" cy="1148048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o-RO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Cadrul normativ care reglementează organizarea și desfășurarea examenului național de bacalaureat, în anul școlar 202</a:t>
            </a:r>
            <a:r>
              <a:rPr lang="en-US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b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</a:t>
            </a:r>
            <a:r>
              <a:rPr lang="en-GB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nr. 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6481</a:t>
            </a:r>
            <a:r>
              <a:rPr lang="ro-RO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o-RO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.08.202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o-RO" sz="2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33B896-E04E-6629-9E3D-FE5786376C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768" y="2345120"/>
            <a:ext cx="4176464" cy="143560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C2CA825-03BD-2214-BDEC-F58422B72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4" y="4141086"/>
            <a:ext cx="4441500" cy="25088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FE8DF11-9F77-77C4-00DA-176E21FAD2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5059" y="4548995"/>
            <a:ext cx="4537557" cy="1693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37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7DAB46D-A2C8-ED1C-F938-5D457AD59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836712"/>
            <a:ext cx="7942740" cy="1148048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o-RO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Cadrul normativ care reglementează organizarea și desfășurarea examenului național de bacalaureat, în anul școlar 202</a:t>
            </a:r>
            <a:r>
              <a:rPr lang="en-US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4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b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</a:t>
            </a:r>
            <a:r>
              <a:rPr lang="en-GB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nr. 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6481</a:t>
            </a:r>
            <a:r>
              <a:rPr lang="ro-RO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o-RO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.08.202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o-RO" sz="2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33B165-9A62-C91E-7A3D-717975D135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81290"/>
            <a:ext cx="9144000" cy="2091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363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992" y="2492896"/>
            <a:ext cx="8638016" cy="4248472"/>
          </a:xfrm>
        </p:spPr>
        <p:txBody>
          <a:bodyPr>
            <a:no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•"/>
              <a:defRPr/>
            </a:pP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Evaluarea națională la finalul clasei a VI-a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(ENVI)</a:t>
            </a:r>
            <a:endParaRPr lang="ro-RO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•"/>
              <a:defRPr/>
            </a:pP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Evaluarea națională pentru absolvenții clasei a VIII-a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(ENVIII)</a:t>
            </a:r>
            <a:endParaRPr lang="ro-RO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•"/>
              <a:defRPr/>
            </a:pP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Examenul național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bacalaureat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</a:t>
            </a: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spcBef>
                <a:spcPts val="0"/>
              </a:spcBef>
              <a:buFontTx/>
              <a:buChar char="•"/>
              <a:defRPr/>
            </a:pP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M_</a:t>
            </a:r>
            <a:r>
              <a:rPr lang="ro-RO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mate-info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spcBef>
                <a:spcPts val="0"/>
              </a:spcBef>
              <a:buFontTx/>
              <a:buChar char="•"/>
              <a:defRPr/>
            </a:pP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M_</a:t>
            </a:r>
            <a:r>
              <a:rPr lang="ro-RO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șt-nat</a:t>
            </a:r>
            <a:endParaRPr 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spcBef>
                <a:spcPts val="0"/>
              </a:spcBef>
              <a:buFontTx/>
              <a:buChar char="•"/>
              <a:defRPr/>
            </a:pP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M_</a:t>
            </a:r>
            <a:r>
              <a:rPr lang="ro-RO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tehnologic</a:t>
            </a:r>
            <a:endParaRPr 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spcBef>
                <a:spcPts val="0"/>
              </a:spcBef>
              <a:buFontTx/>
              <a:buChar char="•"/>
              <a:defRPr/>
            </a:pP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M_</a:t>
            </a:r>
            <a:r>
              <a:rPr lang="ro-RO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pedagogic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•"/>
              <a:defRPr/>
            </a:pP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Examenul național pentru definitivare în învăţământ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•"/>
              <a:defRPr/>
            </a:pP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Concursul național 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ocupare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posturilor didactice/ catedrelor </a:t>
            </a:r>
            <a:r>
              <a:rPr lang="en-GB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vacante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rezervate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din</a:t>
            </a:r>
            <a:r>
              <a:rPr lang="ro-RO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învățământul preuniversitar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5A43ECE-0D16-451A-97AB-FB16E195DB7D}"/>
              </a:ext>
            </a:extLst>
          </p:cNvPr>
          <p:cNvSpPr txBox="1">
            <a:spLocks/>
          </p:cNvSpPr>
          <p:nvPr/>
        </p:nvSpPr>
        <p:spPr>
          <a:xfrm>
            <a:off x="1187623" y="457198"/>
            <a:ext cx="7945017" cy="9555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8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Evaluări, examene, concursuri naționale </a:t>
            </a:r>
            <a:endParaRPr lang="en-US" sz="2800" b="1" dirty="0">
              <a:solidFill>
                <a:schemeClr val="bg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8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28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8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- 202</a:t>
            </a:r>
            <a:r>
              <a:rPr lang="en-US" sz="28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o-RO" sz="2800" b="1" dirty="0">
              <a:solidFill>
                <a:schemeClr val="bg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37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024236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nr. 6595/04.09.2</a:t>
            </a:r>
            <a:r>
              <a:rPr lang="ro-RO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ro-RO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400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privind aprobarea Metodologiei de organizare şi desfăşurare a Evaluărilor Naţionale la finalul claselor a II-a, a IV-a şi a VI-a</a:t>
            </a:r>
            <a:r>
              <a:rPr lang="en-US" sz="2400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2400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anul</a:t>
            </a:r>
            <a:r>
              <a:rPr lang="en-US" sz="2400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școlar</a:t>
            </a:r>
            <a:r>
              <a:rPr lang="en-US" sz="2400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2024-2025</a:t>
            </a:r>
          </a:p>
          <a:p>
            <a:pPr marL="285750" indent="-285750" algn="just">
              <a:buFont typeface="Arial" pitchFamily="34" charset="0"/>
              <a:buChar char="•"/>
              <a:defRPr/>
            </a:pPr>
            <a:r>
              <a:rPr lang="en-US" b="1" dirty="0" err="1">
                <a:solidFill>
                  <a:schemeClr val="bg2"/>
                </a:solidFill>
                <a:cs typeface="Times New Roman" panose="02020603050405020304" pitchFamily="18" charset="0"/>
              </a:rPr>
              <a:t>Metodologia</a:t>
            </a:r>
            <a:r>
              <a:rPr lang="en-US" b="1" dirty="0">
                <a:solidFill>
                  <a:schemeClr val="bg2"/>
                </a:solidFill>
                <a:cs typeface="Times New Roman" panose="02020603050405020304" pitchFamily="18" charset="0"/>
              </a:rPr>
              <a:t> – </a:t>
            </a:r>
            <a:r>
              <a:rPr lang="en-US" dirty="0" err="1">
                <a:solidFill>
                  <a:schemeClr val="bg2"/>
                </a:solidFill>
                <a:cs typeface="Times New Roman" panose="02020603050405020304" pitchFamily="18" charset="0"/>
              </a:rPr>
              <a:t>Anexa</a:t>
            </a:r>
            <a:r>
              <a:rPr lang="en-US" dirty="0">
                <a:solidFill>
                  <a:schemeClr val="bg2"/>
                </a:solidFill>
                <a:cs typeface="Times New Roman" panose="02020603050405020304" pitchFamily="18" charset="0"/>
              </a:rPr>
              <a:t> 1</a:t>
            </a:r>
            <a:endParaRPr lang="ro-RO" sz="2400" b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o-RO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Calendar – </a:t>
            </a:r>
            <a:r>
              <a:rPr lang="en-US" sz="2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Anexa</a:t>
            </a:r>
            <a:r>
              <a:rPr 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r>
              <a:rPr lang="ro-RO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o-RO" sz="2400" b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5A26C05-7512-4299-A5CB-36AE930C2D1C}"/>
              </a:ext>
            </a:extLst>
          </p:cNvPr>
          <p:cNvSpPr txBox="1">
            <a:spLocks/>
          </p:cNvSpPr>
          <p:nvPr/>
        </p:nvSpPr>
        <p:spPr>
          <a:xfrm>
            <a:off x="1115616" y="620688"/>
            <a:ext cx="7992888" cy="9904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Evaluări, examene, concursuri naționale 202</a:t>
            </a:r>
            <a:r>
              <a:rPr lang="en-US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- 202</a:t>
            </a:r>
            <a:r>
              <a:rPr lang="en-US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2700" b="1" dirty="0">
              <a:solidFill>
                <a:schemeClr val="bg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Evaluarea națională la finalul clasei a VI-a</a:t>
            </a:r>
            <a:r>
              <a:rPr lang="en-GB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(ENVI)</a:t>
            </a:r>
            <a:endParaRPr lang="ro-RO" sz="2700" b="1" dirty="0">
              <a:solidFill>
                <a:schemeClr val="bg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5A26C05-7512-4299-A5CB-36AE930C2D1C}"/>
              </a:ext>
            </a:extLst>
          </p:cNvPr>
          <p:cNvSpPr txBox="1">
            <a:spLocks/>
          </p:cNvSpPr>
          <p:nvPr/>
        </p:nvSpPr>
        <p:spPr>
          <a:xfrm>
            <a:off x="1115616" y="620688"/>
            <a:ext cx="7992888" cy="9904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Evaluări, examene, concursuri naționale 202</a:t>
            </a:r>
            <a:r>
              <a:rPr lang="en-US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- 202</a:t>
            </a:r>
            <a:r>
              <a:rPr lang="en-US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2700" b="1" dirty="0">
              <a:solidFill>
                <a:schemeClr val="bg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Evaluarea națională la finalul clasei a VI-a</a:t>
            </a:r>
            <a:r>
              <a:rPr lang="en-GB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(ENVI)</a:t>
            </a:r>
            <a:endParaRPr lang="ro-RO" sz="2700" b="1" dirty="0">
              <a:solidFill>
                <a:schemeClr val="bg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4FA1B5-DCA2-9F9A-B982-A9D822D912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122" y="1606976"/>
            <a:ext cx="6909246" cy="5270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29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524DC-27A5-4CA3-B1DD-2AB7871A2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202</a:t>
            </a:r>
            <a:r>
              <a:rPr lang="en-US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88E1F9-7A79-40DD-A03E-96B81CC7B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05000"/>
            <a:ext cx="7990656" cy="4548336"/>
          </a:xfrm>
        </p:spPr>
        <p:txBody>
          <a:bodyPr/>
          <a:lstStyle/>
          <a:p>
            <a:pPr algn="just"/>
            <a:r>
              <a:rPr lang="ro-RO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În anul școlar 202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ro-RO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-202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în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cadrul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disciplinei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Informatică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și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TIC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au </a:t>
            </a:r>
            <a:r>
              <a:rPr lang="en-US" sz="28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funcționat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4 </a:t>
            </a:r>
            <a:r>
              <a:rPr lang="ro-RO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cercuri pedagogice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sz="28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căror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activitate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s-a </a:t>
            </a:r>
            <a:r>
              <a:rPr lang="en-US" sz="28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desfășurat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în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sistem</a:t>
            </a:r>
            <a:r>
              <a:rPr lang="en-US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online.</a:t>
            </a:r>
          </a:p>
          <a:p>
            <a:pPr algn="just"/>
            <a:r>
              <a:rPr lang="en-US" sz="28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Activitățile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desfășurate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în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cadrul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acestor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cercuri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pedagogice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să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se </a:t>
            </a:r>
            <a:r>
              <a:rPr lang="en-US" sz="28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desfășoare</a:t>
            </a:r>
            <a:r>
              <a:rPr lang="en-US" sz="28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sz="2800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în parteneriat cu Casa Corpului Didactic „Alexandru Gavra” Arad, respectând formatul cursurilor/ activităților de formare prezentate în oferta CCD Arad.</a:t>
            </a:r>
            <a:endParaRPr lang="en-US" sz="2800" dirty="0">
              <a:effectLst/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7407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5A26C05-7512-4299-A5CB-36AE930C2D1C}"/>
              </a:ext>
            </a:extLst>
          </p:cNvPr>
          <p:cNvSpPr txBox="1">
            <a:spLocks/>
          </p:cNvSpPr>
          <p:nvPr/>
        </p:nvSpPr>
        <p:spPr>
          <a:xfrm>
            <a:off x="1115616" y="620688"/>
            <a:ext cx="7992888" cy="9904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Evaluări, examene, concursuri naționale 202</a:t>
            </a:r>
            <a:r>
              <a:rPr lang="en-US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- 202</a:t>
            </a:r>
            <a:r>
              <a:rPr lang="en-US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2700" b="1" dirty="0">
              <a:solidFill>
                <a:schemeClr val="bg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Evaluarea națională la finalul clasei a VI-a</a:t>
            </a:r>
            <a:r>
              <a:rPr lang="en-GB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(ENVI)</a:t>
            </a:r>
            <a:endParaRPr lang="ro-RO" sz="2700" b="1" dirty="0">
              <a:solidFill>
                <a:schemeClr val="bg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0F8A69-B40A-51FB-F33C-45E9ED9DFA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626" y="1947656"/>
            <a:ext cx="6782747" cy="296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635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046" y="3418984"/>
            <a:ext cx="8545908" cy="3240360"/>
          </a:xfrm>
        </p:spPr>
        <p:txBody>
          <a:bodyPr rtlCol="0">
            <a:no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evaluă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rii</a:t>
            </a: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 </a:t>
            </a:r>
            <a:r>
              <a:rPr lang="ro-RO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sunt modificări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</a:t>
            </a:r>
            <a:r>
              <a:rPr lang="ro-RO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ță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anul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trecut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 probei scrise – </a:t>
            </a:r>
            <a:r>
              <a:rPr lang="ro-RO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 </a:t>
            </a:r>
            <a:r>
              <a:rPr lang="ro-RO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sunt modificări</a:t>
            </a:r>
          </a:p>
          <a:p>
            <a:pPr>
              <a:defRPr/>
            </a:pP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Postare model </a:t>
            </a:r>
            <a:r>
              <a:rPr lang="vi-V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01.11.202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o-RO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Teste de antrenament – </a:t>
            </a:r>
            <a:r>
              <a:rPr lang="ro-R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folosite ca suport de recapitulare     </a:t>
            </a:r>
          </a:p>
          <a:p>
            <a:pPr marL="0" indent="0">
              <a:buNone/>
              <a:defRPr/>
            </a:pPr>
            <a:r>
              <a:rPr lang="ro-RO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o-RO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https://rocnee.eu/index.php/examene/teste-antrenament-arhiva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o-RO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8D12FDC-613E-4CF8-ABC4-690B804FA848}"/>
              </a:ext>
            </a:extLst>
          </p:cNvPr>
          <p:cNvSpPr txBox="1">
            <a:spLocks/>
          </p:cNvSpPr>
          <p:nvPr/>
        </p:nvSpPr>
        <p:spPr>
          <a:xfrm>
            <a:off x="683568" y="1772816"/>
            <a:ext cx="8064896" cy="13407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Evaluări, examene, concursuri naționale 202</a:t>
            </a:r>
            <a:r>
              <a:rPr lang="en-US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2700" b="1" dirty="0">
              <a:solidFill>
                <a:schemeClr val="bg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Evaluarea națională pentru absolvenții clasei a VIII-a</a:t>
            </a:r>
            <a:r>
              <a:rPr lang="en-GB" sz="27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(ENVIII)</a:t>
            </a:r>
            <a:endParaRPr lang="ro-RO" sz="2700" b="1" dirty="0">
              <a:solidFill>
                <a:schemeClr val="bg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3465005"/>
            <a:ext cx="8712968" cy="3240360"/>
          </a:xfrm>
        </p:spPr>
        <p:txBody>
          <a:bodyPr rtlCol="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</a:t>
            </a:r>
            <a:r>
              <a:rPr lang="vi-V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o-R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</a:t>
            </a:r>
            <a:r>
              <a:rPr lang="ro-RO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sunt modificări </a:t>
            </a:r>
            <a:r>
              <a:rPr lang="ro-R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față de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anul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trecut</a:t>
            </a:r>
            <a:endParaRPr lang="ro-R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 probei scrise – </a:t>
            </a:r>
            <a:r>
              <a:rPr lang="ro-RO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</a:t>
            </a:r>
            <a:r>
              <a:rPr lang="ro-RO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sunt modificări </a:t>
            </a:r>
          </a:p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Postare model </a:t>
            </a:r>
            <a:r>
              <a:rPr lang="vi-V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01.11.202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o-RO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defRPr/>
            </a:pP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Teste de antrenament – </a:t>
            </a:r>
            <a:r>
              <a:rPr lang="ro-R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folosite ca suport de recapitulare                   	</a:t>
            </a:r>
            <a:r>
              <a:rPr lang="ro-RO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https://rocnee.eu/index.php/examene/teste-antrenament-arhiva</a:t>
            </a:r>
            <a:endParaRPr lang="ro-RO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DBB546D-3B55-4452-BF2D-60E5F2C8A60E}"/>
              </a:ext>
            </a:extLst>
          </p:cNvPr>
          <p:cNvSpPr txBox="1">
            <a:spLocks/>
          </p:cNvSpPr>
          <p:nvPr/>
        </p:nvSpPr>
        <p:spPr>
          <a:xfrm>
            <a:off x="288216" y="1556792"/>
            <a:ext cx="8496944" cy="15841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8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Evaluări, examene, concursuri naționale 202</a:t>
            </a:r>
            <a:r>
              <a:rPr lang="en-US" sz="28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8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8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2800" b="1" dirty="0">
              <a:solidFill>
                <a:schemeClr val="bg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8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Examenul național de bacalaureat </a:t>
            </a:r>
            <a:r>
              <a:rPr lang="en-US" sz="28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ro-RO" sz="28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28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en-GB" sz="2800" b="1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(BAC 2025)</a:t>
            </a:r>
            <a:endParaRPr lang="ro-RO" sz="2800" b="1" dirty="0">
              <a:solidFill>
                <a:schemeClr val="bg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0" y="4077072"/>
            <a:ext cx="8496944" cy="2160240"/>
          </a:xfrm>
        </p:spPr>
        <p:txBody>
          <a:bodyPr rtlCol="0">
            <a:no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ro-RO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</a:t>
            </a:r>
            <a:r>
              <a:rPr lang="vi-V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o-RO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nu</a:t>
            </a:r>
            <a:r>
              <a:rPr lang="ro-RO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sunt modificări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o-RO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pentru susținerea examenului  național pentru definitivare în învățământul preuniversitar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https://www.edu.ro/definitivat_2022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o-RO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o-RO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 probei scrise – nu</a:t>
            </a:r>
            <a:r>
              <a:rPr lang="ro-RO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sunt modificări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8D1B5BB-4300-4162-B247-4C351F5E7427}"/>
              </a:ext>
            </a:extLst>
          </p:cNvPr>
          <p:cNvSpPr txBox="1">
            <a:spLocks/>
          </p:cNvSpPr>
          <p:nvPr/>
        </p:nvSpPr>
        <p:spPr>
          <a:xfrm>
            <a:off x="107504" y="1844824"/>
            <a:ext cx="8640960" cy="14107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Evaluări, examene, concursuri naționale 202</a:t>
            </a:r>
            <a:r>
              <a:rPr lang="en-US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28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Examenul național pentru definitivare în învățământ</a:t>
            </a:r>
            <a:r>
              <a:rPr lang="en-US" sz="2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ul</a:t>
            </a:r>
            <a:r>
              <a:rPr lang="en-US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preuniversitar</a:t>
            </a:r>
            <a:r>
              <a:rPr lang="en-GB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(DEF 2025)</a:t>
            </a:r>
            <a:endParaRPr lang="ro-RO" sz="28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472839"/>
      </p:ext>
    </p:extLst>
  </p:cSld>
  <p:clrMapOvr>
    <a:masterClrMapping/>
  </p:clrMapOvr>
  <p:transition spd="slow">
    <p:split orient="vert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EA6BC4D5-4897-2CBD-3D0F-FCEE2F2B04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640" y="3140968"/>
            <a:ext cx="6727391" cy="3630656"/>
          </a:xfr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8D1B5BB-4300-4162-B247-4C351F5E7427}"/>
              </a:ext>
            </a:extLst>
          </p:cNvPr>
          <p:cNvSpPr txBox="1">
            <a:spLocks/>
          </p:cNvSpPr>
          <p:nvPr/>
        </p:nvSpPr>
        <p:spPr>
          <a:xfrm>
            <a:off x="107504" y="1844824"/>
            <a:ext cx="8640960" cy="14107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Evaluări, examene, concursuri naționale 202</a:t>
            </a:r>
            <a:r>
              <a:rPr lang="en-US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28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Examenul național pentru definitivare în învățământ</a:t>
            </a:r>
            <a:r>
              <a:rPr lang="en-US" sz="2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ul</a:t>
            </a:r>
            <a:r>
              <a:rPr lang="en-US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preuniversitar</a:t>
            </a:r>
            <a:r>
              <a:rPr lang="en-GB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(DEF 2025)</a:t>
            </a:r>
            <a:endParaRPr lang="ro-RO" sz="28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823356"/>
      </p:ext>
    </p:extLst>
  </p:cSld>
  <p:clrMapOvr>
    <a:masterClrMapping/>
  </p:clrMapOvr>
  <p:transition spd="slow">
    <p:split orient="vert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28312" y="4437112"/>
            <a:ext cx="8607499" cy="2304256"/>
          </a:xfrm>
        </p:spPr>
        <p:txBody>
          <a:bodyPr rtlCol="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ro-RO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</a:t>
            </a:r>
            <a:r>
              <a:rPr lang="vi-V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o-RO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nu</a:t>
            </a:r>
            <a:r>
              <a:rPr lang="ro-RO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sunt modificări </a:t>
            </a:r>
          </a:p>
          <a:p>
            <a:pPr marL="400050" lvl="1" indent="0" algn="just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o-R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OMEC 5975/09.11.2020 Programa pentru susținerea concursului național pentru ocuparea posturilor didactice/catedrelor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din </a:t>
            </a:r>
            <a:r>
              <a:rPr lang="ro-RO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învățământul  preuniversitar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http://titularizare.edu.ro/2022/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o-R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o-RO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 probei scrise – nu</a:t>
            </a:r>
            <a:r>
              <a:rPr lang="ro-RO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sunt modificări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24BC47E-9A18-40D5-BC3A-E06AB65FE94C}"/>
              </a:ext>
            </a:extLst>
          </p:cNvPr>
          <p:cNvSpPr txBox="1">
            <a:spLocks/>
          </p:cNvSpPr>
          <p:nvPr/>
        </p:nvSpPr>
        <p:spPr>
          <a:xfrm>
            <a:off x="-25152" y="2060848"/>
            <a:ext cx="9144000" cy="17281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Evaluări, examene, concursuri naționale 202</a:t>
            </a:r>
            <a:r>
              <a:rPr lang="en-US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202</a:t>
            </a:r>
            <a:r>
              <a:rPr lang="en-US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28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Concursul național </a:t>
            </a:r>
            <a:r>
              <a:rPr lang="en-GB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ocupare</a:t>
            </a:r>
            <a:r>
              <a:rPr lang="en-GB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posturilor didactice/catedrelor</a:t>
            </a:r>
            <a:r>
              <a:rPr lang="en-GB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vacante</a:t>
            </a:r>
            <a:r>
              <a:rPr lang="en-GB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2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rezervate</a:t>
            </a: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din </a:t>
            </a:r>
            <a:r>
              <a:rPr lang="ro-RO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învățământul preuniversitar</a:t>
            </a:r>
            <a:r>
              <a:rPr lang="en-GB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(TIT 2025)</a:t>
            </a:r>
            <a:endParaRPr lang="ro-RO" sz="28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420840"/>
      </p:ext>
    </p:extLst>
  </p:cSld>
  <p:clrMapOvr>
    <a:masterClrMapping/>
  </p:clrMapOvr>
  <p:transition spd="slow">
    <p:split orient="vert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4C0EB-BBCF-48E1-BA18-2E8EC1EF7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3788" y="284163"/>
            <a:ext cx="7772400" cy="840581"/>
          </a:xfrm>
        </p:spPr>
        <p:txBody>
          <a:bodyPr/>
          <a:lstStyle/>
          <a:p>
            <a:pPr algn="ctr"/>
            <a:r>
              <a:rPr lang="en-US" sz="3200" dirty="0" err="1"/>
              <a:t>Olimpiade</a:t>
            </a:r>
            <a:r>
              <a:rPr lang="en-US" sz="3200" dirty="0"/>
              <a:t> </a:t>
            </a:r>
            <a:r>
              <a:rPr lang="en-US" sz="3200" dirty="0" err="1"/>
              <a:t>și</a:t>
            </a:r>
            <a:r>
              <a:rPr lang="en-US" sz="3200" dirty="0"/>
              <a:t> </a:t>
            </a:r>
            <a:r>
              <a:rPr lang="en-US" sz="3200" dirty="0" err="1"/>
              <a:t>concursuri</a:t>
            </a:r>
            <a:r>
              <a:rPr lang="en-US" sz="3200" dirty="0"/>
              <a:t> </a:t>
            </a:r>
            <a:r>
              <a:rPr lang="en-US" sz="3200" dirty="0" err="1"/>
              <a:t>școlare</a:t>
            </a:r>
            <a:r>
              <a:rPr lang="en-US" sz="3200" dirty="0"/>
              <a:t> 2024-2025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65A7C-DD4C-4621-BF76-1995A0E9C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772816"/>
            <a:ext cx="8134672" cy="4680520"/>
          </a:xfrm>
        </p:spPr>
        <p:txBody>
          <a:bodyPr/>
          <a:lstStyle/>
          <a:p>
            <a:pPr marL="800100" indent="-457200" fontAlgn="auto">
              <a:spcAft>
                <a:spcPts val="0"/>
              </a:spcAft>
              <a:buFont typeface="Wingdings 3" charset="2"/>
              <a:buAutoNum type="arabicPeriod"/>
              <a:defRPr/>
            </a:pPr>
            <a:r>
              <a:rPr lang="en-US" sz="2400" dirty="0" err="1"/>
              <a:t>Olimpiada</a:t>
            </a:r>
            <a:r>
              <a:rPr lang="en-US" sz="2400" dirty="0"/>
              <a:t> </a:t>
            </a:r>
            <a:r>
              <a:rPr lang="en-US" sz="2400" dirty="0" err="1"/>
              <a:t>Națională</a:t>
            </a:r>
            <a:r>
              <a:rPr lang="en-US" sz="2400" dirty="0"/>
              <a:t> de </a:t>
            </a:r>
            <a:r>
              <a:rPr lang="en-US" sz="2400" dirty="0" err="1"/>
              <a:t>Informatică</a:t>
            </a:r>
            <a:r>
              <a:rPr lang="en-US" sz="2400" dirty="0"/>
              <a:t> (</a:t>
            </a:r>
            <a:r>
              <a:rPr lang="en-US" sz="2400" dirty="0" err="1"/>
              <a:t>gimnaziu</a:t>
            </a:r>
            <a:r>
              <a:rPr lang="en-US" sz="2400" dirty="0"/>
              <a:t> </a:t>
            </a:r>
            <a:r>
              <a:rPr lang="en-US" sz="2400" dirty="0" err="1"/>
              <a:t>și</a:t>
            </a:r>
            <a:r>
              <a:rPr lang="en-US" sz="2400" dirty="0"/>
              <a:t> </a:t>
            </a:r>
            <a:r>
              <a:rPr lang="en-US" sz="2400" dirty="0" err="1"/>
              <a:t>liceu</a:t>
            </a:r>
            <a:r>
              <a:rPr lang="en-US" sz="2400" dirty="0"/>
              <a:t>)</a:t>
            </a:r>
          </a:p>
          <a:p>
            <a:pPr marL="800100" indent="-457200" fontAlgn="auto">
              <a:spcAft>
                <a:spcPts val="0"/>
              </a:spcAft>
              <a:buFont typeface="Wingdings 3" charset="2"/>
              <a:buAutoNum type="arabicPeriod"/>
              <a:defRPr/>
            </a:pPr>
            <a:r>
              <a:rPr lang="en-US" sz="2400" dirty="0" err="1"/>
              <a:t>Olimpiada</a:t>
            </a:r>
            <a:r>
              <a:rPr lang="en-US" sz="2400" dirty="0"/>
              <a:t> 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Națională de </a:t>
            </a:r>
            <a:r>
              <a:rPr lang="ro-RO" sz="2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de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Tehnologia Informației</a:t>
            </a:r>
            <a:endParaRPr lang="en-US" sz="2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800100" indent="-457200" fontAlgn="auto">
              <a:spcAft>
                <a:spcPts val="0"/>
              </a:spcAft>
              <a:buFont typeface="Wingdings 3" charset="2"/>
              <a:buAutoNum type="arabicPeriod"/>
              <a:defRPr/>
            </a:pP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Olimpiada Națională de Inovare și Creație Digitală </a:t>
            </a:r>
            <a:r>
              <a:rPr lang="ro-RO" sz="2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Infoeducație</a:t>
            </a:r>
            <a:endParaRPr lang="en-US" sz="24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800100" indent="-457200" fontAlgn="auto">
              <a:spcAft>
                <a:spcPts val="0"/>
              </a:spcAft>
              <a:buFont typeface="Wingdings 3" charset="2"/>
              <a:buAutoNum type="arabicPeriod"/>
              <a:defRPr/>
            </a:pP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Olimpiada Națională de Informatică Aplicată – </a:t>
            </a:r>
            <a:r>
              <a:rPr lang="ro-RO" sz="2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AcadNet</a:t>
            </a:r>
            <a:endParaRPr lang="en-US" sz="2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800100" indent="-457200" fontAlgn="auto">
              <a:spcAft>
                <a:spcPts val="0"/>
              </a:spcAft>
              <a:buFont typeface="Wingdings 3" charset="2"/>
              <a:buAutoNum type="arabicPeriod"/>
              <a:defRPr/>
            </a:pPr>
            <a:r>
              <a:rPr lang="en-US" sz="2400" dirty="0" err="1">
                <a:latin typeface="Times New Roman" panose="02020603050405020304" pitchFamily="18" charset="0"/>
                <a:ea typeface="SimSun" panose="02010600030101010101" pitchFamily="2" charset="-122"/>
              </a:rPr>
              <a:t>Olimpiada</a:t>
            </a:r>
            <a:r>
              <a:rPr lang="en-US" sz="2400" dirty="0">
                <a:latin typeface="Times New Roman" panose="02020603050405020304" pitchFamily="18" charset="0"/>
                <a:ea typeface="SimSun" panose="02010600030101010101" pitchFamily="2" charset="-122"/>
              </a:rPr>
              <a:t> de Securitate </a:t>
            </a:r>
            <a:r>
              <a:rPr lang="en-US" sz="2400" dirty="0" err="1">
                <a:latin typeface="Times New Roman" panose="02020603050405020304" pitchFamily="18" charset="0"/>
                <a:ea typeface="SimSun" panose="02010600030101010101" pitchFamily="2" charset="-122"/>
              </a:rPr>
              <a:t>Cibernetică</a:t>
            </a:r>
            <a:endParaRPr lang="en-US" sz="2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800100" indent="-457200" fontAlgn="auto">
              <a:spcAft>
                <a:spcPts val="0"/>
              </a:spcAft>
              <a:buFont typeface="Wingdings 3" charset="2"/>
              <a:buAutoNum type="arabicPeriod"/>
              <a:defRPr/>
            </a:pPr>
            <a:r>
              <a:rPr lang="en-US" sz="2400" dirty="0" err="1"/>
              <a:t>Concursul</a:t>
            </a:r>
            <a:r>
              <a:rPr lang="en-US" sz="2400" dirty="0"/>
              <a:t> de </a:t>
            </a:r>
            <a:r>
              <a:rPr lang="en-US" sz="2400" dirty="0" err="1"/>
              <a:t>matematică</a:t>
            </a:r>
            <a:r>
              <a:rPr lang="en-US" sz="2400" dirty="0"/>
              <a:t> </a:t>
            </a:r>
            <a:r>
              <a:rPr lang="en-US" sz="2400" dirty="0" err="1"/>
              <a:t>și</a:t>
            </a:r>
            <a:r>
              <a:rPr lang="en-US" sz="2400" dirty="0"/>
              <a:t> </a:t>
            </a:r>
            <a:r>
              <a:rPr lang="en-US" sz="2400" dirty="0" err="1"/>
              <a:t>informatică</a:t>
            </a:r>
            <a:r>
              <a:rPr lang="en-US" sz="2400" dirty="0"/>
              <a:t> ”Caius </a:t>
            </a:r>
            <a:r>
              <a:rPr lang="en-US" sz="2400" dirty="0" err="1"/>
              <a:t>Iacob</a:t>
            </a:r>
            <a:r>
              <a:rPr lang="en-US" sz="2400" dirty="0"/>
              <a:t>”</a:t>
            </a:r>
            <a:r>
              <a:rPr lang="ro-RO" sz="2400" dirty="0"/>
              <a:t> </a:t>
            </a:r>
            <a:r>
              <a:rPr lang="en-US" sz="2400" dirty="0"/>
              <a:t> - </a:t>
            </a:r>
            <a:r>
              <a:rPr lang="en-US" sz="2400" dirty="0" err="1"/>
              <a:t>clasele</a:t>
            </a:r>
            <a:r>
              <a:rPr lang="en-US" sz="2400" dirty="0"/>
              <a:t> IX-XII</a:t>
            </a:r>
          </a:p>
          <a:p>
            <a:pPr marL="800100" indent="-457200" fontAlgn="auto">
              <a:spcAft>
                <a:spcPts val="0"/>
              </a:spcAft>
              <a:buFont typeface="Wingdings 3" charset="2"/>
              <a:buAutoNum type="arabicPeriod"/>
              <a:defRPr/>
            </a:pPr>
            <a:r>
              <a:rPr lang="en-US" sz="2400" dirty="0" err="1"/>
              <a:t>Olimpiada</a:t>
            </a:r>
            <a:r>
              <a:rPr lang="en-US" sz="2400" dirty="0"/>
              <a:t> </a:t>
            </a:r>
            <a:r>
              <a:rPr lang="en-US" sz="2400" dirty="0" err="1"/>
              <a:t>Națională</a:t>
            </a:r>
            <a:r>
              <a:rPr lang="en-US" sz="2400" dirty="0"/>
              <a:t> de </a:t>
            </a:r>
            <a:r>
              <a:rPr lang="en-US" sz="2400" dirty="0" err="1"/>
              <a:t>Astronomie</a:t>
            </a:r>
            <a:r>
              <a:rPr lang="en-US" sz="2400" dirty="0"/>
              <a:t> </a:t>
            </a:r>
            <a:r>
              <a:rPr lang="en-US" sz="2400" dirty="0" err="1"/>
              <a:t>și</a:t>
            </a:r>
            <a:r>
              <a:rPr lang="en-US" sz="2400" dirty="0"/>
              <a:t> </a:t>
            </a:r>
            <a:r>
              <a:rPr lang="en-US" sz="2400" dirty="0" err="1"/>
              <a:t>Astrofizică</a:t>
            </a:r>
            <a:endParaRPr lang="en-US" sz="2400" dirty="0"/>
          </a:p>
          <a:p>
            <a:pPr marL="800100" indent="-457200" fontAlgn="auto">
              <a:spcAft>
                <a:spcPts val="0"/>
              </a:spcAft>
              <a:buFont typeface="Wingdings 3" charset="2"/>
              <a:buAutoNum type="arabicPeriod"/>
              <a:defRPr/>
            </a:pPr>
            <a:r>
              <a:rPr lang="en-US" sz="2400" dirty="0" err="1"/>
              <a:t>Olimpiada</a:t>
            </a:r>
            <a:r>
              <a:rPr lang="en-US" sz="2400" dirty="0"/>
              <a:t> </a:t>
            </a:r>
            <a:r>
              <a:rPr lang="en-US" sz="2400" dirty="0" err="1"/>
              <a:t>Națională</a:t>
            </a:r>
            <a:r>
              <a:rPr lang="en-US" sz="2400" dirty="0"/>
              <a:t> de </a:t>
            </a:r>
            <a:r>
              <a:rPr lang="en-US" sz="2400" dirty="0" err="1"/>
              <a:t>Cercetare</a:t>
            </a:r>
            <a:r>
              <a:rPr lang="en-US" sz="2400" dirty="0"/>
              <a:t> </a:t>
            </a:r>
            <a:r>
              <a:rPr lang="en-US" sz="2400" dirty="0" err="1"/>
              <a:t>Științică</a:t>
            </a:r>
            <a:endParaRPr lang="ro-RO" sz="2400" dirty="0"/>
          </a:p>
          <a:p>
            <a:pPr indent="0" fontAlgn="auto">
              <a:spcAft>
                <a:spcPts val="0"/>
              </a:spcAft>
              <a:buNone/>
              <a:defRPr/>
            </a:pPr>
            <a:endParaRPr lang="ro-RO" sz="2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43491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4C0EB-BBCF-48E1-BA18-2E8EC1EF7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3788" y="284163"/>
            <a:ext cx="7772400" cy="840581"/>
          </a:xfrm>
        </p:spPr>
        <p:txBody>
          <a:bodyPr/>
          <a:lstStyle/>
          <a:p>
            <a:pPr algn="ctr"/>
            <a:r>
              <a:rPr lang="en-US" sz="3200" dirty="0" err="1"/>
              <a:t>Olimpiade</a:t>
            </a:r>
            <a:r>
              <a:rPr lang="en-US" sz="3200" dirty="0"/>
              <a:t> </a:t>
            </a:r>
            <a:r>
              <a:rPr lang="en-US" sz="3200" dirty="0" err="1"/>
              <a:t>și</a:t>
            </a:r>
            <a:r>
              <a:rPr lang="en-US" sz="3200" dirty="0"/>
              <a:t> </a:t>
            </a:r>
            <a:r>
              <a:rPr lang="en-US" sz="3200" dirty="0" err="1"/>
              <a:t>concursuri</a:t>
            </a:r>
            <a:r>
              <a:rPr lang="en-US" sz="3200" dirty="0"/>
              <a:t> </a:t>
            </a:r>
            <a:r>
              <a:rPr lang="en-US" sz="3200" dirty="0" err="1"/>
              <a:t>școlare</a:t>
            </a:r>
            <a:r>
              <a:rPr lang="en-US" sz="3200" dirty="0"/>
              <a:t> 2024-2025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65A7C-DD4C-4621-BF76-1995A0E9C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772816"/>
            <a:ext cx="8134672" cy="4680520"/>
          </a:xfrm>
        </p:spPr>
        <p:txBody>
          <a:bodyPr/>
          <a:lstStyle/>
          <a:p>
            <a:pPr marL="800100" indent="-457200" fontAlgn="auto">
              <a:spcAft>
                <a:spcPts val="0"/>
              </a:spcAft>
              <a:buFont typeface="Wingdings 3" charset="2"/>
              <a:buAutoNum type="arabicPeriod"/>
              <a:defRPr/>
            </a:pPr>
            <a:r>
              <a:rPr lang="en-US" sz="2800" dirty="0" err="1">
                <a:solidFill>
                  <a:schemeClr val="bg2"/>
                </a:solidFill>
              </a:rPr>
              <a:t>Olimpiada</a:t>
            </a:r>
            <a:r>
              <a:rPr lang="en-US" sz="2800" dirty="0">
                <a:solidFill>
                  <a:schemeClr val="bg2"/>
                </a:solidFill>
              </a:rPr>
              <a:t> </a:t>
            </a:r>
            <a:r>
              <a:rPr lang="en-US" sz="2800" dirty="0" err="1">
                <a:solidFill>
                  <a:schemeClr val="bg2"/>
                </a:solidFill>
              </a:rPr>
              <a:t>Națională</a:t>
            </a:r>
            <a:r>
              <a:rPr lang="en-US" sz="2800" dirty="0">
                <a:solidFill>
                  <a:schemeClr val="bg2"/>
                </a:solidFill>
              </a:rPr>
              <a:t> de </a:t>
            </a:r>
            <a:r>
              <a:rPr lang="en-US" sz="2800" dirty="0" err="1">
                <a:solidFill>
                  <a:schemeClr val="bg2"/>
                </a:solidFill>
              </a:rPr>
              <a:t>Informatică</a:t>
            </a:r>
            <a:r>
              <a:rPr lang="en-US" sz="2800" dirty="0">
                <a:solidFill>
                  <a:schemeClr val="bg2"/>
                </a:solidFill>
              </a:rPr>
              <a:t> (</a:t>
            </a:r>
            <a:r>
              <a:rPr lang="en-US" sz="2800" dirty="0" err="1">
                <a:solidFill>
                  <a:schemeClr val="bg2"/>
                </a:solidFill>
              </a:rPr>
              <a:t>gimnaziu</a:t>
            </a:r>
            <a:r>
              <a:rPr lang="en-US" sz="2800" dirty="0">
                <a:solidFill>
                  <a:schemeClr val="bg2"/>
                </a:solidFill>
              </a:rPr>
              <a:t> </a:t>
            </a:r>
            <a:r>
              <a:rPr lang="en-US" sz="2800" dirty="0" err="1">
                <a:solidFill>
                  <a:schemeClr val="bg2"/>
                </a:solidFill>
              </a:rPr>
              <a:t>și</a:t>
            </a:r>
            <a:r>
              <a:rPr lang="en-US" sz="2800" dirty="0">
                <a:solidFill>
                  <a:schemeClr val="bg2"/>
                </a:solidFill>
              </a:rPr>
              <a:t> </a:t>
            </a:r>
            <a:r>
              <a:rPr lang="en-US" sz="2800" dirty="0" err="1">
                <a:solidFill>
                  <a:schemeClr val="bg2"/>
                </a:solidFill>
              </a:rPr>
              <a:t>liceu</a:t>
            </a:r>
            <a:r>
              <a:rPr lang="en-US" sz="2800" dirty="0">
                <a:solidFill>
                  <a:schemeClr val="bg2"/>
                </a:solidFill>
              </a:rPr>
              <a:t>)</a:t>
            </a:r>
          </a:p>
          <a:p>
            <a:pPr indent="0" fontAlgn="auto">
              <a:spcAft>
                <a:spcPts val="0"/>
              </a:spcAft>
              <a:buNone/>
              <a:defRPr/>
            </a:pPr>
            <a:endParaRPr lang="en-US" sz="2400" dirty="0">
              <a:solidFill>
                <a:schemeClr val="bg2"/>
              </a:solidFill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Etape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locale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1-20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februarie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2025</a:t>
            </a:r>
            <a:endParaRPr lang="en-US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effectLst/>
                <a:latin typeface="Arial-BoldMT"/>
                <a:ea typeface="Calibri" panose="020F0502020204030204" pitchFamily="34" charset="0"/>
                <a:cs typeface="Arial-BoldMT"/>
              </a:rPr>
              <a:t>      </a:t>
            </a:r>
            <a:r>
              <a:rPr lang="en-US" sz="2200" b="1" dirty="0" err="1">
                <a:effectLst/>
                <a:latin typeface="Arial-BoldMT"/>
                <a:ea typeface="Calibri" panose="020F0502020204030204" pitchFamily="34" charset="0"/>
                <a:cs typeface="Arial-BoldMT"/>
              </a:rPr>
              <a:t>Perioada</a:t>
            </a:r>
            <a:r>
              <a:rPr lang="en-US" sz="2200" b="1" dirty="0">
                <a:effectLst/>
                <a:latin typeface="Arial-BoldMT"/>
                <a:ea typeface="Calibri" panose="020F0502020204030204" pitchFamily="34" charset="0"/>
                <a:cs typeface="Arial-BoldMT"/>
              </a:rPr>
              <a:t> de </a:t>
            </a:r>
            <a:r>
              <a:rPr lang="en-US" sz="2200" b="1" dirty="0" err="1">
                <a:effectLst/>
                <a:latin typeface="Arial-BoldMT"/>
                <a:ea typeface="Calibri" panose="020F0502020204030204" pitchFamily="34" charset="0"/>
                <a:cs typeface="Arial-BoldMT"/>
              </a:rPr>
              <a:t>înscrieri</a:t>
            </a:r>
            <a:r>
              <a:rPr lang="en-US" sz="2200" b="1" dirty="0">
                <a:effectLst/>
                <a:latin typeface="Arial-BoldMT"/>
                <a:ea typeface="Calibri" panose="020F0502020204030204" pitchFamily="34" charset="0"/>
                <a:cs typeface="Arial-BoldMT"/>
              </a:rPr>
              <a:t>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pentru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OJI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21-29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februarie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2024</a:t>
            </a:r>
            <a:endParaRPr lang="en-US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OJI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liceu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15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martie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2025</a:t>
            </a:r>
            <a:endParaRPr lang="en-US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OJI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gimnaziu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16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martie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2025</a:t>
            </a:r>
            <a:endParaRPr lang="en-US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ONI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liceu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13-18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aprilie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ONI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gimnaziu</a:t>
            </a:r>
            <a:r>
              <a:rPr lang="en-US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13-17 </a:t>
            </a:r>
            <a:r>
              <a:rPr lang="en-US" sz="2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aprilie</a:t>
            </a:r>
            <a:endParaRPr lang="ro-RO" sz="2200" dirty="0"/>
          </a:p>
        </p:txBody>
      </p:sp>
    </p:spTree>
    <p:extLst>
      <p:ext uri="{BB962C8B-B14F-4D97-AF65-F5344CB8AC3E}">
        <p14:creationId xmlns:p14="http://schemas.microsoft.com/office/powerpoint/2010/main" val="6769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4C0EB-BBCF-48E1-BA18-2E8EC1EF7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3788" y="284163"/>
            <a:ext cx="7772400" cy="840581"/>
          </a:xfrm>
        </p:spPr>
        <p:txBody>
          <a:bodyPr/>
          <a:lstStyle/>
          <a:p>
            <a:pPr algn="ctr"/>
            <a:r>
              <a:rPr lang="en-US" sz="3200" dirty="0" err="1"/>
              <a:t>Olimpiade</a:t>
            </a:r>
            <a:r>
              <a:rPr lang="en-US" sz="3200" dirty="0"/>
              <a:t> </a:t>
            </a:r>
            <a:r>
              <a:rPr lang="en-US" sz="3200" dirty="0" err="1"/>
              <a:t>și</a:t>
            </a:r>
            <a:r>
              <a:rPr lang="en-US" sz="3200" dirty="0"/>
              <a:t> </a:t>
            </a:r>
            <a:r>
              <a:rPr lang="en-US" sz="3200" dirty="0" err="1"/>
              <a:t>concursuri</a:t>
            </a:r>
            <a:r>
              <a:rPr lang="en-US" sz="3200" dirty="0"/>
              <a:t> </a:t>
            </a:r>
            <a:r>
              <a:rPr lang="en-US" sz="3200" dirty="0" err="1"/>
              <a:t>școlare</a:t>
            </a:r>
            <a:r>
              <a:rPr lang="en-US" sz="3200" dirty="0"/>
              <a:t> 2024-2025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65A7C-DD4C-4621-BF76-1995A0E9C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772816"/>
            <a:ext cx="8134672" cy="4680520"/>
          </a:xfrm>
        </p:spPr>
        <p:txBody>
          <a:bodyPr/>
          <a:lstStyle/>
          <a:p>
            <a:pPr marL="800100" indent="-457200" fontAlgn="auto">
              <a:spcAft>
                <a:spcPts val="0"/>
              </a:spcAft>
              <a:buFont typeface="Wingdings 3" charset="2"/>
              <a:buAutoNum type="arabicPeriod"/>
              <a:defRPr/>
            </a:pPr>
            <a:r>
              <a:rPr lang="en-US" sz="2800" dirty="0" err="1">
                <a:solidFill>
                  <a:schemeClr val="bg2"/>
                </a:solidFill>
              </a:rPr>
              <a:t>Olimpiada</a:t>
            </a:r>
            <a:r>
              <a:rPr lang="en-US" sz="2800" dirty="0">
                <a:solidFill>
                  <a:schemeClr val="bg2"/>
                </a:solidFill>
              </a:rPr>
              <a:t> </a:t>
            </a:r>
            <a:r>
              <a:rPr lang="en-US" sz="2800" dirty="0" err="1">
                <a:solidFill>
                  <a:schemeClr val="bg2"/>
                </a:solidFill>
              </a:rPr>
              <a:t>Națională</a:t>
            </a:r>
            <a:r>
              <a:rPr lang="en-US" sz="2800" dirty="0">
                <a:solidFill>
                  <a:schemeClr val="bg2"/>
                </a:solidFill>
              </a:rPr>
              <a:t> de </a:t>
            </a:r>
            <a:r>
              <a:rPr lang="en-US" sz="2800" dirty="0" err="1">
                <a:solidFill>
                  <a:schemeClr val="bg2"/>
                </a:solidFill>
              </a:rPr>
              <a:t>Informatică</a:t>
            </a:r>
            <a:r>
              <a:rPr lang="en-US" sz="2800" dirty="0">
                <a:solidFill>
                  <a:schemeClr val="bg2"/>
                </a:solidFill>
              </a:rPr>
              <a:t> (</a:t>
            </a:r>
            <a:r>
              <a:rPr lang="en-US" sz="2800" dirty="0" err="1">
                <a:solidFill>
                  <a:schemeClr val="bg2"/>
                </a:solidFill>
              </a:rPr>
              <a:t>gimnaziu</a:t>
            </a:r>
            <a:r>
              <a:rPr lang="en-US" sz="2800" dirty="0">
                <a:solidFill>
                  <a:schemeClr val="bg2"/>
                </a:solidFill>
              </a:rPr>
              <a:t> </a:t>
            </a:r>
            <a:r>
              <a:rPr lang="en-US" sz="2800" dirty="0" err="1">
                <a:solidFill>
                  <a:schemeClr val="bg2"/>
                </a:solidFill>
              </a:rPr>
              <a:t>și</a:t>
            </a:r>
            <a:r>
              <a:rPr lang="en-US" sz="2800" dirty="0">
                <a:solidFill>
                  <a:schemeClr val="bg2"/>
                </a:solidFill>
              </a:rPr>
              <a:t> </a:t>
            </a:r>
            <a:r>
              <a:rPr lang="en-US" sz="2800" dirty="0" err="1">
                <a:solidFill>
                  <a:schemeClr val="bg2"/>
                </a:solidFill>
              </a:rPr>
              <a:t>liceu</a:t>
            </a:r>
            <a:r>
              <a:rPr lang="en-US" sz="2800" dirty="0">
                <a:solidFill>
                  <a:schemeClr val="bg2"/>
                </a:solidFill>
              </a:rPr>
              <a:t>)</a:t>
            </a:r>
          </a:p>
          <a:p>
            <a:pPr indent="0" fontAlgn="auto">
              <a:spcAft>
                <a:spcPts val="0"/>
              </a:spcAft>
              <a:buNone/>
              <a:defRPr/>
            </a:pPr>
            <a:r>
              <a:rPr lang="en-US" sz="2400" dirty="0" err="1">
                <a:solidFill>
                  <a:schemeClr val="bg2"/>
                </a:solidFill>
              </a:rPr>
              <a:t>Propunerea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orientativa</a:t>
            </a:r>
            <a:r>
              <a:rPr lang="en-US" sz="2400" dirty="0">
                <a:solidFill>
                  <a:schemeClr val="bg2"/>
                </a:solidFill>
              </a:rPr>
              <a:t> de calendar </a:t>
            </a:r>
            <a:r>
              <a:rPr lang="en-US" sz="2400" dirty="0" err="1">
                <a:solidFill>
                  <a:schemeClr val="bg2"/>
                </a:solidFill>
              </a:rPr>
              <a:t>înaintată</a:t>
            </a:r>
            <a:r>
              <a:rPr lang="en-US" sz="2400" dirty="0">
                <a:solidFill>
                  <a:schemeClr val="bg2"/>
                </a:solidFill>
              </a:rPr>
              <a:t> de SEPI </a:t>
            </a:r>
            <a:r>
              <a:rPr lang="en-US" sz="2400" dirty="0" err="1">
                <a:solidFill>
                  <a:schemeClr val="bg2"/>
                </a:solidFill>
              </a:rPr>
              <a:t>este</a:t>
            </a:r>
            <a:r>
              <a:rPr lang="en-US" sz="2400" dirty="0">
                <a:solidFill>
                  <a:schemeClr val="bg2"/>
                </a:solidFill>
              </a:rPr>
              <a:t> – </a:t>
            </a:r>
            <a:r>
              <a:rPr lang="en-US" sz="2400" dirty="0" err="1">
                <a:solidFill>
                  <a:schemeClr val="bg2"/>
                </a:solidFill>
              </a:rPr>
              <a:t>Etape</a:t>
            </a:r>
            <a:r>
              <a:rPr lang="en-US" sz="2400" dirty="0">
                <a:solidFill>
                  <a:schemeClr val="bg2"/>
                </a:solidFill>
              </a:rPr>
              <a:t> locale: 8 </a:t>
            </a:r>
            <a:r>
              <a:rPr lang="en-US" sz="2400" dirty="0" err="1">
                <a:solidFill>
                  <a:schemeClr val="bg2"/>
                </a:solidFill>
              </a:rPr>
              <a:t>ianuarie</a:t>
            </a:r>
            <a:r>
              <a:rPr lang="en-US" sz="2400" dirty="0">
                <a:solidFill>
                  <a:schemeClr val="bg2"/>
                </a:solidFill>
              </a:rPr>
              <a:t> -15 </a:t>
            </a:r>
            <a:r>
              <a:rPr lang="en-US" sz="2400" dirty="0" err="1">
                <a:solidFill>
                  <a:schemeClr val="bg2"/>
                </a:solidFill>
              </a:rPr>
              <a:t>februarie</a:t>
            </a:r>
            <a:r>
              <a:rPr lang="en-US" sz="2400" dirty="0">
                <a:solidFill>
                  <a:schemeClr val="bg2"/>
                </a:solidFill>
              </a:rPr>
              <a:t> 2025</a:t>
            </a:r>
          </a:p>
          <a:p>
            <a:pPr indent="0" fontAlgn="auto">
              <a:spcAft>
                <a:spcPts val="0"/>
              </a:spcAft>
              <a:buNone/>
              <a:defRPr/>
            </a:pPr>
            <a:r>
              <a:rPr lang="en-US" sz="2400" dirty="0">
                <a:solidFill>
                  <a:schemeClr val="bg2"/>
                </a:solidFill>
              </a:rPr>
              <a:t>– </a:t>
            </a:r>
            <a:r>
              <a:rPr lang="en-US" sz="2400" dirty="0" err="1">
                <a:solidFill>
                  <a:schemeClr val="bg2"/>
                </a:solidFill>
              </a:rPr>
              <a:t>Perioada</a:t>
            </a:r>
            <a:r>
              <a:rPr lang="en-US" sz="2400" dirty="0">
                <a:solidFill>
                  <a:schemeClr val="bg2"/>
                </a:solidFill>
              </a:rPr>
              <a:t> de </a:t>
            </a:r>
            <a:r>
              <a:rPr lang="en-US" sz="2400" dirty="0" err="1">
                <a:solidFill>
                  <a:schemeClr val="bg2"/>
                </a:solidFill>
              </a:rPr>
              <a:t>înscrieri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pentru</a:t>
            </a:r>
            <a:r>
              <a:rPr lang="en-US" sz="2400" dirty="0">
                <a:solidFill>
                  <a:schemeClr val="bg2"/>
                </a:solidFill>
              </a:rPr>
              <a:t> OJI: 3-7 </a:t>
            </a:r>
            <a:r>
              <a:rPr lang="en-US" sz="2400" dirty="0" err="1">
                <a:solidFill>
                  <a:schemeClr val="bg2"/>
                </a:solidFill>
              </a:rPr>
              <a:t>martie</a:t>
            </a:r>
            <a:r>
              <a:rPr lang="en-US" sz="2400" dirty="0">
                <a:solidFill>
                  <a:schemeClr val="bg2"/>
                </a:solidFill>
              </a:rPr>
              <a:t> 2025</a:t>
            </a:r>
          </a:p>
          <a:p>
            <a:pPr indent="0" fontAlgn="auto">
              <a:spcAft>
                <a:spcPts val="0"/>
              </a:spcAft>
              <a:buNone/>
              <a:defRPr/>
            </a:pPr>
            <a:r>
              <a:rPr lang="en-US" sz="2400" dirty="0">
                <a:solidFill>
                  <a:schemeClr val="bg2"/>
                </a:solidFill>
              </a:rPr>
              <a:t>– </a:t>
            </a:r>
            <a:r>
              <a:rPr lang="en-US" sz="2400" dirty="0" err="1">
                <a:solidFill>
                  <a:schemeClr val="bg2"/>
                </a:solidFill>
              </a:rPr>
              <a:t>Sesiunea</a:t>
            </a:r>
            <a:r>
              <a:rPr lang="en-US" sz="2400" dirty="0">
                <a:solidFill>
                  <a:schemeClr val="bg2"/>
                </a:solidFill>
              </a:rPr>
              <a:t> de </a:t>
            </a:r>
            <a:r>
              <a:rPr lang="en-US" sz="2400" dirty="0" err="1">
                <a:solidFill>
                  <a:schemeClr val="bg2"/>
                </a:solidFill>
              </a:rPr>
              <a:t>antrenament</a:t>
            </a:r>
            <a:r>
              <a:rPr lang="en-US" sz="2400" dirty="0">
                <a:solidFill>
                  <a:schemeClr val="bg2"/>
                </a:solidFill>
              </a:rPr>
              <a:t>: </a:t>
            </a:r>
            <a:r>
              <a:rPr lang="en-US" sz="2400" dirty="0" err="1">
                <a:solidFill>
                  <a:schemeClr val="bg2"/>
                </a:solidFill>
              </a:rPr>
              <a:t>în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săptămâna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premergătoare</a:t>
            </a:r>
            <a:r>
              <a:rPr lang="en-US" sz="2400" dirty="0">
                <a:solidFill>
                  <a:schemeClr val="bg2"/>
                </a:solidFill>
              </a:rPr>
              <a:t> OJI – data </a:t>
            </a:r>
            <a:r>
              <a:rPr lang="en-US" sz="2400" dirty="0" err="1">
                <a:solidFill>
                  <a:schemeClr val="bg2"/>
                </a:solidFill>
              </a:rPr>
              <a:t>va</a:t>
            </a:r>
            <a:r>
              <a:rPr lang="en-US" sz="2400" dirty="0">
                <a:solidFill>
                  <a:schemeClr val="bg2"/>
                </a:solidFill>
              </a:rPr>
              <a:t> fi </a:t>
            </a:r>
            <a:r>
              <a:rPr lang="en-US" sz="2400" dirty="0" err="1">
                <a:solidFill>
                  <a:schemeClr val="bg2"/>
                </a:solidFill>
              </a:rPr>
              <a:t>anunțată</a:t>
            </a:r>
            <a:r>
              <a:rPr lang="en-US" sz="2400" dirty="0">
                <a:solidFill>
                  <a:schemeClr val="bg2"/>
                </a:solidFill>
              </a:rPr>
              <a:t> pe sepi.ro </a:t>
            </a:r>
          </a:p>
          <a:p>
            <a:pPr indent="0" fontAlgn="auto">
              <a:spcAft>
                <a:spcPts val="0"/>
              </a:spcAft>
              <a:buNone/>
              <a:defRPr/>
            </a:pPr>
            <a:r>
              <a:rPr lang="en-US" sz="2400" dirty="0">
                <a:solidFill>
                  <a:schemeClr val="bg2"/>
                </a:solidFill>
              </a:rPr>
              <a:t>– OJI </a:t>
            </a:r>
            <a:r>
              <a:rPr lang="en-US" sz="2400" dirty="0" err="1">
                <a:solidFill>
                  <a:schemeClr val="bg2"/>
                </a:solidFill>
              </a:rPr>
              <a:t>liceu</a:t>
            </a:r>
            <a:r>
              <a:rPr lang="en-US" sz="2400" dirty="0">
                <a:solidFill>
                  <a:schemeClr val="bg2"/>
                </a:solidFill>
              </a:rPr>
              <a:t> 15 </a:t>
            </a:r>
            <a:r>
              <a:rPr lang="en-US" sz="2400" dirty="0" err="1">
                <a:solidFill>
                  <a:schemeClr val="bg2"/>
                </a:solidFill>
              </a:rPr>
              <a:t>martie</a:t>
            </a:r>
            <a:r>
              <a:rPr lang="en-US" sz="2400" dirty="0">
                <a:solidFill>
                  <a:schemeClr val="bg2"/>
                </a:solidFill>
              </a:rPr>
              <a:t> 2025</a:t>
            </a:r>
          </a:p>
          <a:p>
            <a:pPr indent="0" fontAlgn="auto">
              <a:spcAft>
                <a:spcPts val="0"/>
              </a:spcAft>
              <a:buNone/>
              <a:defRPr/>
            </a:pPr>
            <a:r>
              <a:rPr lang="en-US" sz="2400" dirty="0">
                <a:solidFill>
                  <a:schemeClr val="bg2"/>
                </a:solidFill>
              </a:rPr>
              <a:t>– OJI </a:t>
            </a:r>
            <a:r>
              <a:rPr lang="en-US" sz="2400" dirty="0" err="1">
                <a:solidFill>
                  <a:schemeClr val="bg2"/>
                </a:solidFill>
              </a:rPr>
              <a:t>gimnaziu</a:t>
            </a:r>
            <a:r>
              <a:rPr lang="en-US" sz="2400" dirty="0">
                <a:solidFill>
                  <a:schemeClr val="bg2"/>
                </a:solidFill>
              </a:rPr>
              <a:t> 16 </a:t>
            </a:r>
            <a:r>
              <a:rPr lang="en-US" sz="2400" dirty="0" err="1">
                <a:solidFill>
                  <a:schemeClr val="bg2"/>
                </a:solidFill>
              </a:rPr>
              <a:t>martie</a:t>
            </a:r>
            <a:r>
              <a:rPr lang="en-US" sz="2400" dirty="0">
                <a:solidFill>
                  <a:schemeClr val="bg2"/>
                </a:solidFill>
              </a:rPr>
              <a:t> 2025</a:t>
            </a:r>
          </a:p>
          <a:p>
            <a:pPr indent="0" fontAlgn="auto">
              <a:spcAft>
                <a:spcPts val="0"/>
              </a:spcAft>
              <a:buNone/>
              <a:defRPr/>
            </a:pPr>
            <a:r>
              <a:rPr lang="en-US" sz="2400" dirty="0">
                <a:solidFill>
                  <a:schemeClr val="bg2"/>
                </a:solidFill>
              </a:rPr>
              <a:t>– ONI </a:t>
            </a:r>
            <a:r>
              <a:rPr lang="en-US" sz="2400" dirty="0" err="1">
                <a:solidFill>
                  <a:schemeClr val="bg2"/>
                </a:solidFill>
              </a:rPr>
              <a:t>liceu</a:t>
            </a:r>
            <a:r>
              <a:rPr lang="en-US" sz="2400" dirty="0">
                <a:solidFill>
                  <a:schemeClr val="bg2"/>
                </a:solidFill>
              </a:rPr>
              <a:t> 13-18 </a:t>
            </a:r>
            <a:r>
              <a:rPr lang="en-US" sz="2400" dirty="0" err="1">
                <a:solidFill>
                  <a:schemeClr val="bg2"/>
                </a:solidFill>
              </a:rPr>
              <a:t>aprilie</a:t>
            </a:r>
            <a:r>
              <a:rPr lang="en-US" sz="2400" dirty="0">
                <a:solidFill>
                  <a:schemeClr val="bg2"/>
                </a:solidFill>
              </a:rPr>
              <a:t> 2025</a:t>
            </a:r>
          </a:p>
          <a:p>
            <a:pPr indent="0" fontAlgn="auto">
              <a:spcAft>
                <a:spcPts val="0"/>
              </a:spcAft>
              <a:buNone/>
              <a:defRPr/>
            </a:pPr>
            <a:r>
              <a:rPr lang="en-US" sz="2400" dirty="0">
                <a:solidFill>
                  <a:schemeClr val="bg2"/>
                </a:solidFill>
              </a:rPr>
              <a:t>– ONI </a:t>
            </a:r>
            <a:r>
              <a:rPr lang="en-US" sz="2400" dirty="0" err="1">
                <a:solidFill>
                  <a:schemeClr val="bg2"/>
                </a:solidFill>
              </a:rPr>
              <a:t>gimnaziu</a:t>
            </a:r>
            <a:r>
              <a:rPr lang="en-US" sz="2400" dirty="0">
                <a:solidFill>
                  <a:schemeClr val="bg2"/>
                </a:solidFill>
              </a:rPr>
              <a:t> 13-17 </a:t>
            </a:r>
            <a:r>
              <a:rPr lang="en-US" sz="2400" dirty="0" err="1">
                <a:solidFill>
                  <a:schemeClr val="bg2"/>
                </a:solidFill>
              </a:rPr>
              <a:t>aprilie</a:t>
            </a:r>
            <a:r>
              <a:rPr lang="en-US" sz="2400" dirty="0">
                <a:solidFill>
                  <a:schemeClr val="bg2"/>
                </a:solidFill>
              </a:rPr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309585236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4C0EB-BBCF-48E1-BA18-2E8EC1EF7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3788" y="284163"/>
            <a:ext cx="7772400" cy="840581"/>
          </a:xfrm>
        </p:spPr>
        <p:txBody>
          <a:bodyPr/>
          <a:lstStyle/>
          <a:p>
            <a:pPr algn="ctr"/>
            <a:r>
              <a:rPr lang="en-US" sz="3200" dirty="0" err="1"/>
              <a:t>Olimpiade</a:t>
            </a:r>
            <a:r>
              <a:rPr lang="en-US" sz="3200" dirty="0"/>
              <a:t> </a:t>
            </a:r>
            <a:r>
              <a:rPr lang="en-US" sz="3200" dirty="0" err="1"/>
              <a:t>și</a:t>
            </a:r>
            <a:r>
              <a:rPr lang="en-US" sz="3200" dirty="0"/>
              <a:t> </a:t>
            </a:r>
            <a:r>
              <a:rPr lang="en-US" sz="3200" dirty="0" err="1"/>
              <a:t>concursuri</a:t>
            </a:r>
            <a:r>
              <a:rPr lang="en-US" sz="3200" dirty="0"/>
              <a:t> </a:t>
            </a:r>
            <a:r>
              <a:rPr lang="en-US" sz="3200" dirty="0" err="1"/>
              <a:t>școlare</a:t>
            </a:r>
            <a:r>
              <a:rPr lang="en-US" sz="3200" dirty="0"/>
              <a:t> 2024-2025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65A7C-DD4C-4621-BF76-1995A0E9C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772816"/>
            <a:ext cx="8134672" cy="4680520"/>
          </a:xfrm>
        </p:spPr>
        <p:txBody>
          <a:bodyPr/>
          <a:lstStyle/>
          <a:p>
            <a:pPr marL="800100" indent="-457200" fontAlgn="auto">
              <a:spcAft>
                <a:spcPts val="0"/>
              </a:spcAft>
              <a:buFont typeface="Wingdings 3" charset="2"/>
              <a:buAutoNum type="arabicPeriod"/>
              <a:defRPr/>
            </a:pPr>
            <a:r>
              <a:rPr lang="en-US" sz="2800" dirty="0" err="1">
                <a:solidFill>
                  <a:schemeClr val="bg2"/>
                </a:solidFill>
              </a:rPr>
              <a:t>Olimpiada</a:t>
            </a:r>
            <a:r>
              <a:rPr lang="en-US" sz="2800" dirty="0">
                <a:solidFill>
                  <a:schemeClr val="bg2"/>
                </a:solidFill>
              </a:rPr>
              <a:t> </a:t>
            </a:r>
            <a:r>
              <a:rPr lang="en-US" sz="2800" dirty="0" err="1">
                <a:solidFill>
                  <a:schemeClr val="bg2"/>
                </a:solidFill>
              </a:rPr>
              <a:t>Națională</a:t>
            </a:r>
            <a:r>
              <a:rPr lang="en-US" sz="2800" dirty="0">
                <a:solidFill>
                  <a:schemeClr val="bg2"/>
                </a:solidFill>
              </a:rPr>
              <a:t> de </a:t>
            </a:r>
            <a:r>
              <a:rPr lang="en-US" sz="2800" dirty="0" err="1">
                <a:solidFill>
                  <a:schemeClr val="bg2"/>
                </a:solidFill>
              </a:rPr>
              <a:t>Informatică</a:t>
            </a:r>
            <a:r>
              <a:rPr lang="en-US" sz="2800" dirty="0">
                <a:solidFill>
                  <a:schemeClr val="bg2"/>
                </a:solidFill>
              </a:rPr>
              <a:t> (</a:t>
            </a:r>
            <a:r>
              <a:rPr lang="en-US" sz="2800" dirty="0" err="1">
                <a:solidFill>
                  <a:schemeClr val="bg2"/>
                </a:solidFill>
              </a:rPr>
              <a:t>gimnaziu</a:t>
            </a:r>
            <a:r>
              <a:rPr lang="en-US" sz="2800" dirty="0">
                <a:solidFill>
                  <a:schemeClr val="bg2"/>
                </a:solidFill>
              </a:rPr>
              <a:t> </a:t>
            </a:r>
            <a:r>
              <a:rPr lang="en-US" sz="2800" dirty="0" err="1">
                <a:solidFill>
                  <a:schemeClr val="bg2"/>
                </a:solidFill>
              </a:rPr>
              <a:t>și</a:t>
            </a:r>
            <a:r>
              <a:rPr lang="en-US" sz="2800" dirty="0">
                <a:solidFill>
                  <a:schemeClr val="bg2"/>
                </a:solidFill>
              </a:rPr>
              <a:t> </a:t>
            </a:r>
            <a:r>
              <a:rPr lang="en-US" sz="2800" dirty="0" err="1">
                <a:solidFill>
                  <a:schemeClr val="bg2"/>
                </a:solidFill>
              </a:rPr>
              <a:t>liceu</a:t>
            </a:r>
            <a:r>
              <a:rPr lang="en-US" sz="2800" dirty="0">
                <a:solidFill>
                  <a:schemeClr val="bg2"/>
                </a:solidFill>
              </a:rPr>
              <a:t>)</a:t>
            </a:r>
          </a:p>
          <a:p>
            <a:pPr indent="0" fontAlgn="auto">
              <a:spcAft>
                <a:spcPts val="0"/>
              </a:spcAft>
              <a:buNone/>
              <a:defRPr/>
            </a:pPr>
            <a:endParaRPr lang="en-US" sz="2400" dirty="0">
              <a:solidFill>
                <a:schemeClr val="bg2"/>
              </a:solidFill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nu se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mai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utiliza</a:t>
            </a: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PASCAL la </a:t>
            </a:r>
            <a:r>
              <a:rPr lang="en-US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olimpiade</a:t>
            </a:r>
            <a:endParaRPr lang="en-US" sz="2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În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pregătirea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centrului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în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care se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susține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olimpiada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scriptul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trimis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SEPI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fie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rulat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pe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stațiile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lucru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sau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să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existe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un firewall pe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centru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și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vor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primi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la SEPI IP-urile premise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România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fi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gazda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Olimpiadei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nivelul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Europei</a:t>
            </a: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Centrale</a:t>
            </a:r>
            <a:endParaRPr lang="ro-RO" sz="2200" dirty="0"/>
          </a:p>
        </p:txBody>
      </p:sp>
    </p:spTree>
    <p:extLst>
      <p:ext uri="{BB962C8B-B14F-4D97-AF65-F5344CB8AC3E}">
        <p14:creationId xmlns:p14="http://schemas.microsoft.com/office/powerpoint/2010/main" val="2682777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BF108-B6C4-496F-8382-3AC1209CB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87DB81-49E9-45C5-BD92-1EC2E8FBC6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476328"/>
          </a:xfrm>
        </p:spPr>
        <p:txBody>
          <a:bodyPr/>
          <a:lstStyle/>
          <a:p>
            <a:pPr indent="228600" algn="just"/>
            <a:r>
              <a:rPr lang="it-IT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La nivelul județului Arad, în anul școlar 2023-2024,</a:t>
            </a:r>
            <a:r>
              <a:rPr lang="ro-RO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au fost </a:t>
            </a:r>
            <a:r>
              <a:rPr lang="en-US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95</a:t>
            </a:r>
            <a:r>
              <a:rPr lang="ro-RO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posturi </a:t>
            </a:r>
            <a:r>
              <a:rPr lang="it-IT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profesori de informatică/TIC – TC și 2 posturi de profesori de informatică/TIC - CDȘ. </a:t>
            </a:r>
            <a:r>
              <a:rPr lang="ro-RO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Catedrele </a:t>
            </a:r>
            <a:r>
              <a:rPr lang="it-IT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au fost ocupate astfel : </a:t>
            </a:r>
            <a:endParaRPr lang="en-US" sz="28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fr-FR" sz="28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titulari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sz="28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109</a:t>
            </a:r>
            <a:endParaRPr lang="en-US" sz="28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fr-FR" sz="2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suplinitori</a:t>
            </a:r>
            <a:r>
              <a:rPr lang="fr-FR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calificați</a:t>
            </a:r>
            <a:r>
              <a:rPr lang="fr-FR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48</a:t>
            </a:r>
            <a:endParaRPr lang="fr-FR" sz="280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fr-FR" sz="2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suplinitori</a:t>
            </a:r>
            <a:r>
              <a:rPr lang="fr-FR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necalificați</a:t>
            </a:r>
            <a:r>
              <a:rPr lang="fr-FR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fr-FR" sz="280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fr-FR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fr-FR" sz="2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ersonal</a:t>
            </a:r>
            <a:r>
              <a:rPr lang="fr-FR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asociat</a:t>
            </a:r>
            <a:r>
              <a:rPr lang="fr-FR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16</a:t>
            </a:r>
          </a:p>
          <a:p>
            <a:pPr algn="just">
              <a:buFontTx/>
              <a:buChar char="-"/>
            </a:pPr>
            <a:r>
              <a:rPr lang="fr-FR" sz="2800" b="1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pensionari</a:t>
            </a:r>
            <a:r>
              <a:rPr lang="fr-FR" sz="28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 2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sz="28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10866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4C0EB-BBCF-48E1-BA18-2E8EC1EF7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3788" y="284163"/>
            <a:ext cx="7772400" cy="840581"/>
          </a:xfrm>
        </p:spPr>
        <p:txBody>
          <a:bodyPr/>
          <a:lstStyle/>
          <a:p>
            <a:pPr algn="ctr"/>
            <a:r>
              <a:rPr lang="en-US" sz="3200" dirty="0" err="1"/>
              <a:t>Olimpiade</a:t>
            </a:r>
            <a:r>
              <a:rPr lang="en-US" sz="3200" dirty="0"/>
              <a:t> </a:t>
            </a:r>
            <a:r>
              <a:rPr lang="en-US" sz="3200" dirty="0" err="1"/>
              <a:t>și</a:t>
            </a:r>
            <a:r>
              <a:rPr lang="en-US" sz="3200" dirty="0"/>
              <a:t> </a:t>
            </a:r>
            <a:r>
              <a:rPr lang="en-US" sz="3200" dirty="0" err="1"/>
              <a:t>concursuri</a:t>
            </a:r>
            <a:r>
              <a:rPr lang="en-US" sz="3200" dirty="0"/>
              <a:t> </a:t>
            </a:r>
            <a:r>
              <a:rPr lang="en-US" sz="3200" dirty="0" err="1"/>
              <a:t>școlare</a:t>
            </a:r>
            <a:r>
              <a:rPr lang="en-US" sz="3200" dirty="0"/>
              <a:t> 2024-2025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65A7C-DD4C-4621-BF76-1995A0E9C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772816"/>
            <a:ext cx="8134672" cy="4680520"/>
          </a:xfrm>
        </p:spPr>
        <p:txBody>
          <a:bodyPr/>
          <a:lstStyle/>
          <a:p>
            <a:pPr indent="0" fontAlgn="auto">
              <a:spcAft>
                <a:spcPts val="0"/>
              </a:spcAft>
              <a:buNone/>
              <a:defRPr/>
            </a:pPr>
            <a:r>
              <a:rPr lang="en-US" sz="2400" dirty="0">
                <a:solidFill>
                  <a:schemeClr val="bg2"/>
                </a:solidFill>
              </a:rPr>
              <a:t>2. </a:t>
            </a:r>
            <a:r>
              <a:rPr lang="en-US" sz="2400" dirty="0" err="1">
                <a:solidFill>
                  <a:schemeClr val="bg2"/>
                </a:solidFill>
              </a:rPr>
              <a:t>Olimpiada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ro-RO" sz="2400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Națională de </a:t>
            </a:r>
            <a:r>
              <a:rPr lang="ro-RO" sz="2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de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Tehnologia Informației</a:t>
            </a:r>
            <a:endParaRPr lang="en-US" sz="2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indent="0" fontAlgn="auto">
              <a:spcAft>
                <a:spcPts val="0"/>
              </a:spcAft>
              <a:buNone/>
              <a:defRPr/>
            </a:pP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3. 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Olimpiada Națională de Inovare și Creație Digitală </a:t>
            </a:r>
            <a:r>
              <a:rPr lang="ro-RO" sz="2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Infoeducație</a:t>
            </a:r>
            <a:endParaRPr lang="en-US" sz="2400" dirty="0">
              <a:solidFill>
                <a:schemeClr val="bg2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indent="0" fontAlgn="auto">
              <a:spcAft>
                <a:spcPts val="0"/>
              </a:spcAft>
              <a:buNone/>
              <a:defRPr/>
            </a:pP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4. 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Olimpiada Națională de Informatică Aplicată – </a:t>
            </a:r>
            <a:r>
              <a:rPr lang="ro-RO" sz="2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AcadNet</a:t>
            </a:r>
            <a:endParaRPr lang="en-US" sz="2400" dirty="0">
              <a:solidFill>
                <a:schemeClr val="bg2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indent="0" fontAlgn="auto">
              <a:spcAft>
                <a:spcPts val="0"/>
              </a:spcAft>
              <a:buNone/>
              <a:defRPr/>
            </a:pP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5. 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Olimpiada 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de Securitate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Cibernetică</a:t>
            </a:r>
            <a:endParaRPr lang="en-US" sz="2400" dirty="0">
              <a:solidFill>
                <a:schemeClr val="bg2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indent="0" fontAlgn="auto">
              <a:spcAft>
                <a:spcPts val="0"/>
              </a:spcAft>
              <a:buNone/>
              <a:defRPr/>
            </a:pPr>
            <a:r>
              <a:rPr lang="en-US" sz="2400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6. </a:t>
            </a:r>
            <a:r>
              <a:rPr lang="en-US" sz="2400" dirty="0" err="1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Concursul</a:t>
            </a:r>
            <a:r>
              <a:rPr lang="en-US" sz="2400" dirty="0">
                <a:solidFill>
                  <a:schemeClr val="bg2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2400" dirty="0">
                <a:solidFill>
                  <a:schemeClr val="bg2"/>
                </a:solidFill>
              </a:rPr>
              <a:t>de </a:t>
            </a:r>
            <a:r>
              <a:rPr lang="en-US" sz="2400" dirty="0" err="1">
                <a:solidFill>
                  <a:schemeClr val="bg2"/>
                </a:solidFill>
              </a:rPr>
              <a:t>matematică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și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informatică</a:t>
            </a:r>
            <a:r>
              <a:rPr lang="en-US" sz="2400" dirty="0">
                <a:solidFill>
                  <a:schemeClr val="bg2"/>
                </a:solidFill>
              </a:rPr>
              <a:t> ”Caius </a:t>
            </a:r>
            <a:r>
              <a:rPr lang="en-US" sz="2400" dirty="0" err="1">
                <a:solidFill>
                  <a:schemeClr val="bg2"/>
                </a:solidFill>
              </a:rPr>
              <a:t>Iacob</a:t>
            </a:r>
            <a:r>
              <a:rPr lang="en-US" sz="2400" dirty="0">
                <a:solidFill>
                  <a:schemeClr val="bg2"/>
                </a:solidFill>
              </a:rPr>
              <a:t>”</a:t>
            </a:r>
            <a:r>
              <a:rPr lang="ro-RO" sz="2400" dirty="0">
                <a:solidFill>
                  <a:schemeClr val="bg2"/>
                </a:solidFill>
              </a:rPr>
              <a:t> </a:t>
            </a:r>
            <a:r>
              <a:rPr lang="en-US" sz="2400" dirty="0">
                <a:solidFill>
                  <a:schemeClr val="bg2"/>
                </a:solidFill>
              </a:rPr>
              <a:t> - </a:t>
            </a:r>
            <a:r>
              <a:rPr lang="en-US" sz="2400" dirty="0" err="1">
                <a:solidFill>
                  <a:schemeClr val="bg2"/>
                </a:solidFill>
              </a:rPr>
              <a:t>clasele</a:t>
            </a:r>
            <a:r>
              <a:rPr lang="en-US" sz="2400" dirty="0">
                <a:solidFill>
                  <a:schemeClr val="bg2"/>
                </a:solidFill>
              </a:rPr>
              <a:t> IX-XII</a:t>
            </a:r>
          </a:p>
          <a:p>
            <a:pPr indent="0" fontAlgn="auto">
              <a:spcAft>
                <a:spcPts val="0"/>
              </a:spcAft>
              <a:buNone/>
              <a:defRPr/>
            </a:pPr>
            <a:r>
              <a:rPr lang="en-US" sz="2400" dirty="0">
                <a:solidFill>
                  <a:schemeClr val="bg2"/>
                </a:solidFill>
              </a:rPr>
              <a:t>7. </a:t>
            </a:r>
            <a:r>
              <a:rPr lang="en-US" sz="2400" dirty="0" err="1">
                <a:solidFill>
                  <a:schemeClr val="bg2"/>
                </a:solidFill>
              </a:rPr>
              <a:t>Olimpiada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Națională</a:t>
            </a:r>
            <a:r>
              <a:rPr lang="en-US" sz="2400" dirty="0">
                <a:solidFill>
                  <a:schemeClr val="bg2"/>
                </a:solidFill>
              </a:rPr>
              <a:t> de </a:t>
            </a:r>
            <a:r>
              <a:rPr lang="en-US" sz="2400" dirty="0" err="1">
                <a:solidFill>
                  <a:schemeClr val="bg2"/>
                </a:solidFill>
              </a:rPr>
              <a:t>Astronomie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și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Astrofizică</a:t>
            </a:r>
            <a:endParaRPr lang="en-US" sz="2400" dirty="0">
              <a:solidFill>
                <a:schemeClr val="bg2"/>
              </a:solidFill>
            </a:endParaRPr>
          </a:p>
          <a:p>
            <a:pPr indent="0" fontAlgn="auto">
              <a:spcAft>
                <a:spcPts val="0"/>
              </a:spcAft>
              <a:buNone/>
              <a:defRPr/>
            </a:pPr>
            <a:r>
              <a:rPr lang="en-US" sz="2400" dirty="0">
                <a:solidFill>
                  <a:schemeClr val="bg2"/>
                </a:solidFill>
              </a:rPr>
              <a:t>8. </a:t>
            </a:r>
            <a:r>
              <a:rPr lang="en-US" sz="2400" dirty="0" err="1">
                <a:solidFill>
                  <a:schemeClr val="bg2"/>
                </a:solidFill>
              </a:rPr>
              <a:t>Olimpiada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Națională</a:t>
            </a:r>
            <a:r>
              <a:rPr lang="en-US" sz="2400" dirty="0">
                <a:solidFill>
                  <a:schemeClr val="bg2"/>
                </a:solidFill>
              </a:rPr>
              <a:t> de </a:t>
            </a:r>
            <a:r>
              <a:rPr lang="en-US" sz="2400" dirty="0" err="1">
                <a:solidFill>
                  <a:schemeClr val="bg2"/>
                </a:solidFill>
              </a:rPr>
              <a:t>Cercetare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Științică</a:t>
            </a:r>
            <a:endParaRPr lang="en-US" sz="2400" dirty="0">
              <a:solidFill>
                <a:schemeClr val="bg2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indent="0" fontAlgn="auto">
              <a:spcAft>
                <a:spcPts val="0"/>
              </a:spcAft>
              <a:buNone/>
              <a:defRPr/>
            </a:pPr>
            <a:r>
              <a:rPr lang="en-US" sz="2400" dirty="0">
                <a:solidFill>
                  <a:schemeClr val="bg2"/>
                </a:solidFill>
              </a:rPr>
              <a:t>9. </a:t>
            </a:r>
            <a:r>
              <a:rPr lang="en-US" sz="2400" dirty="0" err="1">
                <a:solidFill>
                  <a:schemeClr val="bg2"/>
                </a:solidFill>
              </a:rPr>
              <a:t>Olimpiada</a:t>
            </a:r>
            <a:r>
              <a:rPr lang="en-US" sz="2400" dirty="0">
                <a:solidFill>
                  <a:schemeClr val="bg2"/>
                </a:solidFill>
              </a:rPr>
              <a:t> </a:t>
            </a:r>
            <a:r>
              <a:rPr lang="en-US" sz="2400" dirty="0" err="1">
                <a:solidFill>
                  <a:schemeClr val="bg2"/>
                </a:solidFill>
              </a:rPr>
              <a:t>Națională</a:t>
            </a:r>
            <a:r>
              <a:rPr lang="en-US" sz="2400" dirty="0">
                <a:solidFill>
                  <a:schemeClr val="bg2"/>
                </a:solidFill>
              </a:rPr>
              <a:t> de </a:t>
            </a:r>
            <a:r>
              <a:rPr lang="en-US" sz="2400" dirty="0" err="1">
                <a:solidFill>
                  <a:schemeClr val="bg2"/>
                </a:solidFill>
              </a:rPr>
              <a:t>Statistică</a:t>
            </a:r>
            <a:endParaRPr lang="en-US" sz="2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63646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3920C-23FF-4EA5-A402-395A59DF1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Direcții viitoare de acțiune la nivelul disciplinei</a:t>
            </a:r>
            <a:r>
              <a:rPr lang="it-IT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3AF1E-BDCF-423D-A709-911ECAE12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772816"/>
            <a:ext cx="8062664" cy="4824536"/>
          </a:xfrm>
        </p:spPr>
        <p:txBody>
          <a:bodyPr/>
          <a:lstStyle/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it-IT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Asigurarea calității procesului instructiv-educativ, centrat pe elev și orientat spre formarea competențelor cognitive, acționale, funcționale, pragmatice; modernizarea strategiilor educaționale, a metodelor de instruire și a resurselor didactice. 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it-IT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Sporirea performanțelor profesionale ale personalului didactic, prin informare și formarea continuă, în scopul valorificării și stimulării creativității profesionale, prin asigurarea unor servicii de consultanță/de consiliere specializată, prin monitorizare, evaluare și furnizare a feedbackului, în domeniile: curriculum, didactica disciplinei, managementul colectivului de elevi etc. 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17499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3920C-23FF-4EA5-A402-395A59DF1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Direcții viitoare de acțiune la nivelul disciplinei</a:t>
            </a:r>
            <a:r>
              <a:rPr lang="it-IT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3AF1E-BDCF-423D-A709-911ECAE12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772816"/>
            <a:ext cx="8062664" cy="4824536"/>
          </a:xfrm>
        </p:spPr>
        <p:txBody>
          <a:bodyPr/>
          <a:lstStyle/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it-IT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Optimizarea managementului informației, prin realizarea unei baze de date care să asigure accesul profesorilor de informatică și TIC la resurse bibliografice și resurse media. 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it-IT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Abilitarea profesorilor evaluatori pentru examenele naționale. 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it-IT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Facilitarea accesului elevilor la resursele educaționale deschise, în vederea pregătirii examenelor naționale.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79276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3920C-23FF-4EA5-A402-395A59DF1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587" indent="0" algn="just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r>
              <a:rPr lang="en-US" b="1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Planificarea</a:t>
            </a:r>
            <a:r>
              <a:rPr lang="en-US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și proiectarea didactică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3AF1E-BDCF-423D-A709-911ECAE12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004" y="1749301"/>
            <a:ext cx="8062664" cy="4824536"/>
          </a:xfrm>
        </p:spPr>
        <p:txBody>
          <a:bodyPr/>
          <a:lstStyle/>
          <a:p>
            <a:pPr marL="1587" indent="0" algn="just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87" indent="0" algn="just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r>
              <a:rPr lang="ro-RO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Planificarea calendaristică – document proiectiv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87" indent="0" algn="just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endParaRPr lang="ro-RO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57188" algn="just">
              <a:spcBef>
                <a:spcPts val="0"/>
              </a:spcBef>
              <a:buSzPct val="100000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o-RO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Planificarea calendaristică reprezintă un document proiectiv, necesar realizării </a:t>
            </a:r>
            <a:r>
              <a:rPr lang="ro-RO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activităţilor</a:t>
            </a:r>
            <a:r>
              <a:rPr lang="ro-RO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didactice care permite asocierea, într-un mod personalizat, a elementelor programei (</a:t>
            </a:r>
            <a:r>
              <a:rPr lang="ro-RO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competenţe</a:t>
            </a:r>
            <a:r>
              <a:rPr lang="ro-RO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specifice </a:t>
            </a:r>
            <a:r>
              <a:rPr lang="ro-RO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ro-RO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conţinuturi</a:t>
            </a:r>
            <a:r>
              <a:rPr lang="ro-RO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în cadrul </a:t>
            </a:r>
            <a:r>
              <a:rPr lang="ro-RO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unităţilor</a:t>
            </a:r>
            <a:r>
              <a:rPr lang="ro-RO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ro-RO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învăţare</a:t>
            </a:r>
            <a:r>
              <a:rPr lang="ro-RO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Acestora le sunt alocate </a:t>
            </a:r>
            <a:r>
              <a:rPr lang="ro-RO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unităţi</a:t>
            </a:r>
            <a:r>
              <a:rPr lang="ro-RO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timp (număr de ore </a:t>
            </a:r>
            <a:r>
              <a:rPr lang="ro-RO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ro-RO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săptămâni) considerate ca optime de către cadrul didactic, pe parcursul unui an </a:t>
            </a:r>
            <a:r>
              <a:rPr lang="ro-RO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şcolar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7618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3920C-23FF-4EA5-A402-395A59DF1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587" indent="0" algn="just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r>
              <a:rPr lang="en-US" b="1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Planificarea</a:t>
            </a:r>
            <a:r>
              <a:rPr lang="en-US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și proiectarea didactică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3AF1E-BDCF-423D-A709-911ECAE12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772816"/>
            <a:ext cx="8062664" cy="4824536"/>
          </a:xfrm>
        </p:spPr>
        <p:txBody>
          <a:bodyPr/>
          <a:lstStyle/>
          <a:p>
            <a:pPr indent="0" algn="just">
              <a:spcBef>
                <a:spcPts val="0"/>
              </a:spcBef>
              <a:spcAft>
                <a:spcPts val="600"/>
              </a:spcAft>
              <a:buSzPct val="10000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o-RO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Elaborarea planificării calendaristice</a:t>
            </a:r>
          </a:p>
          <a:p>
            <a:pPr marL="0" indent="447675" algn="just">
              <a:spcBef>
                <a:spcPts val="0"/>
              </a:spcBef>
              <a:buSzPct val="100000"/>
              <a:buNone/>
              <a:tabLst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o-RO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 elaborarea planificării calendaristice programa </a:t>
            </a:r>
            <a:r>
              <a:rPr lang="ro-RO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şcolară</a:t>
            </a:r>
            <a:r>
              <a:rPr lang="ro-RO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reprezintă documentul de </a:t>
            </a:r>
            <a:r>
              <a:rPr lang="ro-RO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referinţă</a:t>
            </a:r>
            <a:r>
              <a:rPr lang="ro-RO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După lectura atentă </a:t>
            </a:r>
            <a:r>
              <a:rPr lang="ro-RO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ro-RO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integrală a programei </a:t>
            </a:r>
            <a:r>
              <a:rPr lang="ro-RO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şcolare</a:t>
            </a:r>
            <a:r>
              <a:rPr lang="ro-RO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elaborarea planificării calendaristice presupune parcurgerea următoarelor etape:</a:t>
            </a:r>
          </a:p>
          <a:p>
            <a:pPr marL="893763" indent="-277813" algn="just">
              <a:spcBef>
                <a:spcPts val="0"/>
              </a:spcBef>
              <a:buSzPct val="100000"/>
              <a:buFont typeface="+mj-lt"/>
              <a:buAutoNum type="arabicPeriod"/>
              <a:tabLst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o-RO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asocierea </a:t>
            </a:r>
            <a:r>
              <a:rPr lang="ro-RO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competenţelor</a:t>
            </a:r>
            <a:r>
              <a:rPr lang="ro-RO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specifice </a:t>
            </a:r>
            <a:r>
              <a:rPr lang="ro-RO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ro-RO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o-RO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conţinuturilor</a:t>
            </a:r>
            <a:r>
              <a:rPr lang="ro-RO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prezentate în programa </a:t>
            </a:r>
            <a:r>
              <a:rPr lang="ro-RO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şcolară</a:t>
            </a:r>
            <a:r>
              <a:rPr lang="ro-RO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893763" indent="-277813" algn="just">
              <a:spcBef>
                <a:spcPts val="0"/>
              </a:spcBef>
              <a:buSzPct val="100000"/>
              <a:buFont typeface="+mj-lt"/>
              <a:buAutoNum type="arabicPeriod"/>
              <a:tabLst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o-RO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stabilirea </a:t>
            </a:r>
            <a:r>
              <a:rPr lang="ro-RO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unităţilor</a:t>
            </a:r>
            <a:r>
              <a:rPr lang="ro-RO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ro-RO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învăţare</a:t>
            </a:r>
            <a:r>
              <a:rPr lang="ro-RO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893763" indent="-277813" algn="just">
              <a:spcBef>
                <a:spcPts val="0"/>
              </a:spcBef>
              <a:buSzPct val="100000"/>
              <a:buFont typeface="+mj-lt"/>
              <a:buAutoNum type="arabicPeriod"/>
              <a:tabLst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o-RO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stabilirea succesiunii parcurgerii </a:t>
            </a:r>
            <a:r>
              <a:rPr lang="ro-RO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unităţilor</a:t>
            </a:r>
            <a:r>
              <a:rPr lang="ro-RO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ro-RO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învăţare</a:t>
            </a:r>
            <a:r>
              <a:rPr lang="ro-RO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893763" indent="-277813" algn="just">
              <a:spcBef>
                <a:spcPts val="0"/>
              </a:spcBef>
              <a:buSzPct val="100000"/>
              <a:buFont typeface="+mj-lt"/>
              <a:buAutoNum type="arabicPeriod"/>
              <a:tabLst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o-RO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stabilirea bugetului de timp necesar pentru fiecare unitate de </a:t>
            </a:r>
            <a:r>
              <a:rPr lang="ro-RO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învăţare</a:t>
            </a:r>
            <a:r>
              <a:rPr lang="ro-RO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6547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3920C-23FF-4EA5-A402-395A59DF1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587" indent="0" algn="just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r>
              <a:rPr lang="en-US" b="1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Planificarea</a:t>
            </a:r>
            <a:r>
              <a:rPr lang="en-US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și proiectarea didactică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3AF1E-BDCF-423D-A709-911ECAE12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772816"/>
            <a:ext cx="8062664" cy="4824536"/>
          </a:xfrm>
        </p:spPr>
        <p:txBody>
          <a:bodyPr/>
          <a:lstStyle/>
          <a:p>
            <a:pPr marL="0" indent="447675" algn="just">
              <a:spcBef>
                <a:spcPts val="0"/>
              </a:spcBef>
              <a:buSzPct val="100000"/>
              <a:buNone/>
              <a:tabLst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o-RO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Planificarea calendaristică anuală </a:t>
            </a:r>
            <a:r>
              <a:rPr lang="ro-RO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 se realizează pe baza manualelor </a:t>
            </a:r>
            <a:r>
              <a:rPr lang="ro-RO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şcolare</a:t>
            </a:r>
            <a:r>
              <a:rPr lang="ro-RO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acestea fiind materiale curriculare adresate elevilor.</a:t>
            </a:r>
          </a:p>
          <a:p>
            <a:pPr marL="0" indent="447675" algn="just">
              <a:spcBef>
                <a:spcPts val="0"/>
              </a:spcBef>
              <a:buSzPct val="100000"/>
              <a:buNone/>
              <a:tabLst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o-RO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Structura anului </a:t>
            </a:r>
            <a:r>
              <a:rPr lang="ro-RO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şcolar</a:t>
            </a:r>
            <a:r>
              <a:rPr lang="ro-RO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 aprobă anual, prin ordin al ministrului </a:t>
            </a:r>
            <a:r>
              <a:rPr lang="ro-RO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educaţiei</a:t>
            </a:r>
            <a:r>
              <a:rPr lang="ro-RO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85249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3920C-23FF-4EA5-A402-395A59DF1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587" indent="0" algn="just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r>
              <a:rPr lang="en-US" b="1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Planificarea</a:t>
            </a:r>
            <a:r>
              <a:rPr lang="en-US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și proiectarea didactică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3AF1E-BDCF-423D-A709-911ECAE12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772816"/>
            <a:ext cx="8062664" cy="4824536"/>
          </a:xfrm>
        </p:spPr>
        <p:txBody>
          <a:bodyPr/>
          <a:lstStyle/>
          <a:p>
            <a:pPr marL="1588" indent="803275"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SzPct val="100000"/>
              <a:buNone/>
              <a:tabLst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Planificarea calendaristică anuală</a:t>
            </a:r>
            <a:r>
              <a:rPr lang="ro-R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 poate realiza formal, după următorul model:</a:t>
            </a:r>
          </a:p>
          <a:p>
            <a:pPr marL="1588" indent="0"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endParaRPr lang="ro-R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88" indent="0"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endParaRPr lang="ro-R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88" indent="0"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endParaRPr lang="ro-R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81DF144-161B-45B0-B517-CDBB9F0F93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103957"/>
              </p:ext>
            </p:extLst>
          </p:nvPr>
        </p:nvGraphicFramePr>
        <p:xfrm>
          <a:off x="397768" y="2492897"/>
          <a:ext cx="8348466" cy="359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1411">
                  <a:extLst>
                    <a:ext uri="{9D8B030D-6E8A-4147-A177-3AD203B41FA5}">
                      <a16:colId xmlns:a16="http://schemas.microsoft.com/office/drawing/2014/main" val="4097992093"/>
                    </a:ext>
                  </a:extLst>
                </a:gridCol>
                <a:gridCol w="1391411">
                  <a:extLst>
                    <a:ext uri="{9D8B030D-6E8A-4147-A177-3AD203B41FA5}">
                      <a16:colId xmlns:a16="http://schemas.microsoft.com/office/drawing/2014/main" val="1510288295"/>
                    </a:ext>
                  </a:extLst>
                </a:gridCol>
                <a:gridCol w="1391411">
                  <a:extLst>
                    <a:ext uri="{9D8B030D-6E8A-4147-A177-3AD203B41FA5}">
                      <a16:colId xmlns:a16="http://schemas.microsoft.com/office/drawing/2014/main" val="3924119728"/>
                    </a:ext>
                  </a:extLst>
                </a:gridCol>
                <a:gridCol w="1391411">
                  <a:extLst>
                    <a:ext uri="{9D8B030D-6E8A-4147-A177-3AD203B41FA5}">
                      <a16:colId xmlns:a16="http://schemas.microsoft.com/office/drawing/2014/main" val="2076392906"/>
                    </a:ext>
                  </a:extLst>
                </a:gridCol>
                <a:gridCol w="1391411">
                  <a:extLst>
                    <a:ext uri="{9D8B030D-6E8A-4147-A177-3AD203B41FA5}">
                      <a16:colId xmlns:a16="http://schemas.microsoft.com/office/drawing/2014/main" val="629410735"/>
                    </a:ext>
                  </a:extLst>
                </a:gridCol>
                <a:gridCol w="1391411">
                  <a:extLst>
                    <a:ext uri="{9D8B030D-6E8A-4147-A177-3AD203B41FA5}">
                      <a16:colId xmlns:a16="http://schemas.microsoft.com/office/drawing/2014/main" val="3717603451"/>
                    </a:ext>
                  </a:extLst>
                </a:gridCol>
              </a:tblGrid>
              <a:tr h="75791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Unitatea de învățare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Competențe specifice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Conținuturi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Nr. ore alocate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Săptămâna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Observații/ </a:t>
                      </a: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Modul</a:t>
                      </a:r>
                      <a:r>
                        <a:rPr lang="ro-RO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ul</a:t>
                      </a:r>
                      <a:endParaRPr lang="ro-RO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0603630"/>
                  </a:ext>
                </a:extLst>
              </a:tr>
              <a:tr h="25544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o-RO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menționează titluri/teme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o-RO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o-RO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precizează numărul </a:t>
                      </a:r>
                      <a:r>
                        <a:rPr lang="ro-RO" sz="16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criterial</a:t>
                      </a:r>
                      <a:r>
                        <a:rPr lang="ro-RO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al CS din programa școlară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o-RO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o-RO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din conținuturile programei școlare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o-RO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o-RO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stabilite de către cadrul didactic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o-RO" sz="1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o-RO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precizează săptămâna sau săptămânile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ro-RO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*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o-RO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menționează, de exemplu, semestrul și modificări în urma realizării activității didactice la clasă</a:t>
                      </a:r>
                      <a:r>
                        <a:rPr lang="en-US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o-RO" sz="16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648645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85537D5-2A0B-4917-9EBF-D97F4163E0D6}"/>
              </a:ext>
            </a:extLst>
          </p:cNvPr>
          <p:cNvSpPr txBox="1"/>
          <p:nvPr/>
        </p:nvSpPr>
        <p:spPr>
          <a:xfrm>
            <a:off x="683568" y="6045016"/>
            <a:ext cx="78488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o-RO" altLang="ro-RO" sz="14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o-RO" altLang="ro-RO" sz="1400" i="1" dirty="0" err="1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notaţia</a:t>
            </a:r>
            <a:r>
              <a:rPr lang="ro-RO" altLang="ro-RO" sz="1400" i="1" dirty="0">
                <a:solidFill>
                  <a:schemeClr val="tx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se poate realiza prin precizarea explicită a săptămânii/săptămânilor, spre exemplu 13-17.09, sau se poate nota sub forma generică S1, pentru săptămâna 1 sau perioada S1-S3 pentru săptămânile 1-3</a:t>
            </a:r>
          </a:p>
        </p:txBody>
      </p:sp>
    </p:spTree>
    <p:extLst>
      <p:ext uri="{BB962C8B-B14F-4D97-AF65-F5344CB8AC3E}">
        <p14:creationId xmlns:p14="http://schemas.microsoft.com/office/powerpoint/2010/main" val="237873724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3920C-23FF-4EA5-A402-395A59DF1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587" indent="0" algn="just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r>
              <a:rPr lang="en-US" b="1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Planificarea</a:t>
            </a:r>
            <a:r>
              <a:rPr lang="en-US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și proiectarea didactică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3AF1E-BDCF-423D-A709-911ECAE12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772816"/>
            <a:ext cx="8062664" cy="4272200"/>
          </a:xfrm>
        </p:spPr>
        <p:txBody>
          <a:bodyPr/>
          <a:lstStyle/>
          <a:p>
            <a:pPr marL="1588" indent="446088"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Proiectul unei unități de învățare</a:t>
            </a:r>
            <a:r>
              <a:rPr lang="ro-RO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 poate realiza formal, după următorul model:</a:t>
            </a:r>
          </a:p>
          <a:p>
            <a:pPr marL="1588" indent="0"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endParaRPr lang="ro-R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88" indent="0"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endParaRPr lang="ro-R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88" indent="0"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SzPct val="100000"/>
              <a:buNone/>
              <a:tabLst>
                <a:tab pos="273050" algn="l"/>
                <a:tab pos="1187450" algn="l"/>
                <a:tab pos="2101850" algn="l"/>
                <a:tab pos="3016250" algn="l"/>
                <a:tab pos="3930650" algn="l"/>
                <a:tab pos="4845050" algn="l"/>
                <a:tab pos="5759450" algn="l"/>
                <a:tab pos="6673850" algn="l"/>
                <a:tab pos="7588250" algn="l"/>
                <a:tab pos="8502650" algn="l"/>
                <a:tab pos="9417050" algn="l"/>
                <a:tab pos="10331450" algn="l"/>
              </a:tabLst>
              <a:defRPr/>
            </a:pPr>
            <a:endParaRPr lang="ro-R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38CC51B-C426-410E-A34A-2F91F9A9EE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135582"/>
              </p:ext>
            </p:extLst>
          </p:nvPr>
        </p:nvGraphicFramePr>
        <p:xfrm>
          <a:off x="689361" y="2722044"/>
          <a:ext cx="8064895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2979">
                  <a:extLst>
                    <a:ext uri="{9D8B030D-6E8A-4147-A177-3AD203B41FA5}">
                      <a16:colId xmlns:a16="http://schemas.microsoft.com/office/drawing/2014/main" val="3289909451"/>
                    </a:ext>
                  </a:extLst>
                </a:gridCol>
                <a:gridCol w="1612979">
                  <a:extLst>
                    <a:ext uri="{9D8B030D-6E8A-4147-A177-3AD203B41FA5}">
                      <a16:colId xmlns:a16="http://schemas.microsoft.com/office/drawing/2014/main" val="2362243919"/>
                    </a:ext>
                  </a:extLst>
                </a:gridCol>
                <a:gridCol w="1612979">
                  <a:extLst>
                    <a:ext uri="{9D8B030D-6E8A-4147-A177-3AD203B41FA5}">
                      <a16:colId xmlns:a16="http://schemas.microsoft.com/office/drawing/2014/main" val="1904380528"/>
                    </a:ext>
                  </a:extLst>
                </a:gridCol>
                <a:gridCol w="1612979">
                  <a:extLst>
                    <a:ext uri="{9D8B030D-6E8A-4147-A177-3AD203B41FA5}">
                      <a16:colId xmlns:a16="http://schemas.microsoft.com/office/drawing/2014/main" val="3221480181"/>
                    </a:ext>
                  </a:extLst>
                </a:gridCol>
                <a:gridCol w="1612979">
                  <a:extLst>
                    <a:ext uri="{9D8B030D-6E8A-4147-A177-3AD203B41FA5}">
                      <a16:colId xmlns:a16="http://schemas.microsoft.com/office/drawing/2014/main" val="2120973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o-RO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Conținuturi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Competențe specifice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Activități de învățare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Resurse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Evaluare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6778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o-RO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menționează detalieri de conținut care explicitează anumite parcursuri</a:t>
                      </a:r>
                      <a:r>
                        <a:rPr lang="en-US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o-RO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o-RO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precizează numărul </a:t>
                      </a:r>
                      <a:r>
                        <a:rPr lang="ro-RO" sz="18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criterial</a:t>
                      </a:r>
                      <a:r>
                        <a:rPr lang="ro-RO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al CS din programa școlară</a:t>
                      </a:r>
                      <a:r>
                        <a:rPr lang="en-US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o-RO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o-RO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vizate/ recomandate de programa școlară sau altele adecvate pentru realizarea CS</a:t>
                      </a:r>
                      <a:r>
                        <a:rPr lang="en-US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o-RO" sz="1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o-RO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precizează resursele de timp, de loc, material didactic, forme de organizare a clasei</a:t>
                      </a:r>
                      <a:r>
                        <a:rPr lang="en-US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o-RO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ro-RO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menționează metodele, instrumentele sau modalitățile de evaluare utilizate</a:t>
                      </a:r>
                      <a:r>
                        <a:rPr lang="en-US" sz="18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o-RO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10310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433596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Planificarea</a:t>
            </a:r>
            <a:r>
              <a:rPr lang="en-US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și proiectarea didactică</a:t>
            </a:r>
            <a:endParaRPr lang="ro-RO" alt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5800" y="1844824"/>
            <a:ext cx="7772400" cy="4191000"/>
          </a:xfrm>
        </p:spPr>
        <p:txBody>
          <a:bodyPr/>
          <a:lstStyle/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Se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dorește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să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nu se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mai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pună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accent pe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proiectul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didactic/de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lecție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ci pe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proiectul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unității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de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învățare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Orice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activitate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de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învățare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vizează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o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competență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pe care o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vizăm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Orice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proiect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al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unei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unități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de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învățare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începe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cu o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evaluare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inițială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cu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itemi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cu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alegere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multiplă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(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conține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noțiunile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ancoră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ce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se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folosesc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în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unitatea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respectivă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)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și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se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încheie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cu o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evaluare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sumativă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(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este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de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preferat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ca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această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evaluare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să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conțină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elemente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grafice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).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Feed-back-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ul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în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urma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evaluării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trebuie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să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vină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imediat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Ne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limităm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doar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la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predarea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programei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nu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predăm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mai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mult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decât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este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cazul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GB" dirty="0"/>
              <a:t>Recomandări pentru profesorul de </a:t>
            </a:r>
            <a:r>
              <a:rPr lang="en-US" altLang="en-GB" dirty="0" err="1"/>
              <a:t>informatică</a:t>
            </a:r>
            <a:r>
              <a:rPr lang="en-US" altLang="en-GB" dirty="0"/>
              <a:t>/TIC</a:t>
            </a:r>
            <a:endParaRPr lang="ro-RO" alt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>
              <a:buFont typeface="+mj-lt"/>
              <a:buAutoNum type="arabicPeriod"/>
            </a:pP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Recitirea cu atenție a programelor școlare în vigoare, atât pentru gimnaziu, cât și pentru liceu;</a:t>
            </a:r>
            <a:endParaRPr lang="ro-RO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Corelarea programei școlare de la fiecare clasă cu manualul ales pentru aplicare în procesul de predare-învățare-evaluare;</a:t>
            </a:r>
            <a:endParaRPr lang="ro-RO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Abordarea critică a manualului și adaptarea acestuia la specificul claselor din încadrarea fiecărui profesor;</a:t>
            </a:r>
            <a:endParaRPr lang="ro-RO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Aprecierea gradului de parcurgere a programei din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anul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școlar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precedent</a:t>
            </a:r>
            <a:r>
              <a:rPr lang="ro-RO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prin raportare la nivelul de formare a competențelor generale și specifice;</a:t>
            </a:r>
            <a:endParaRPr lang="ro-RO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o-RO" alt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BF108-B6C4-496F-8382-3AC1209CB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202</a:t>
            </a:r>
            <a:r>
              <a:rPr lang="en-US" dirty="0"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87DB81-49E9-45C5-BD92-1EC2E8FBC6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476328"/>
          </a:xfrm>
        </p:spPr>
        <p:txBody>
          <a:bodyPr/>
          <a:lstStyle/>
          <a:p>
            <a:pPr indent="228600" algn="just"/>
            <a:r>
              <a:rPr lang="fr-FR" sz="2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Conform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fr-FR" sz="2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bazei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de date, la </a:t>
            </a:r>
            <a:r>
              <a:rPr lang="fr-FR" sz="2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nivelul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fr-FR" sz="2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disciplinei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fr-FR" sz="2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informatică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/TIC, </a:t>
            </a:r>
            <a:r>
              <a:rPr lang="fr-FR" sz="2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perfecționarea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fr-FR" sz="2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gradelor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fr-FR" sz="2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didactice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este </a:t>
            </a:r>
            <a:r>
              <a:rPr lang="fr-FR" sz="2800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următoare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:</a:t>
            </a:r>
            <a:endParaRPr lang="en-US" sz="28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fr-FR" sz="28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debutanți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: </a:t>
            </a:r>
            <a:r>
              <a:rPr lang="fr-FR" sz="28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50</a:t>
            </a:r>
            <a:endParaRPr lang="en-US" sz="28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fr-FR" sz="28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definitivat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: </a:t>
            </a:r>
            <a:r>
              <a:rPr lang="fr-FR" sz="28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sz="28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fr-FR" sz="28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gradul</a:t>
            </a:r>
            <a:r>
              <a:rPr lang="fr-FR" sz="2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II 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fr-FR" sz="28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23</a:t>
            </a:r>
            <a:endParaRPr lang="en-US" sz="28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fr-FR" sz="28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gradul</a:t>
            </a:r>
            <a:r>
              <a:rPr lang="fr-FR" sz="2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I 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fr-FR" sz="28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80</a:t>
            </a:r>
            <a:endParaRPr lang="en-US" sz="28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fr-FR" sz="28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titlu</a:t>
            </a:r>
            <a:r>
              <a:rPr lang="fr-FR" sz="2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de </a:t>
            </a:r>
            <a:r>
              <a:rPr lang="fr-FR" sz="28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fr-FR" sz="28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fr-FR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sz="2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8</a:t>
            </a:r>
            <a:endParaRPr lang="en-US" sz="28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64327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5. </a:t>
            </a: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Asocierea elementelor din programa școlară cu propunerile de aplicare din manualul ales la fiecare clasă; </a:t>
            </a: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6. Proiectarea de strategii individualizate/clasă pentru predarea părților din programă neparcurse în anul precedent (dacă e cazul) și de remediere/consolidare a competențelor formate într-un grad nesatisfăcător;</a:t>
            </a:r>
            <a:endParaRPr lang="ro-RO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7. Reproiectarea părților din programă care au fost parcurse superficial; </a:t>
            </a:r>
            <a:endParaRPr lang="ro-RO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8. Asigurarea corelării programei disciplinei </a:t>
            </a:r>
            <a:r>
              <a:rPr lang="en-US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matematică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cu programa de examen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endParaRPr lang="ro-RO" alt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332312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9.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Utilizarea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manualelor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digitale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(la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gimnaziu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);</a:t>
            </a:r>
          </a:p>
          <a:p>
            <a:pPr marL="0" indent="0" algn="just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10. Noi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trebuie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să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ne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adaptăm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lumii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care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trăim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și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atunci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atragem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și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pe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elevi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către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școală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;</a:t>
            </a:r>
          </a:p>
          <a:p>
            <a:pPr marL="0" indent="0" algn="just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11. De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făcut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referiri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cadrul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lecțiilor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la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platformele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educaționale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12.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Utilizarea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RED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cadrul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actului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de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predare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  <a:hlinkClick r:id="rId2"/>
              </a:rPr>
              <a:t>https://digital.educred.ro/</a:t>
            </a: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;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13.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utilizat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platformele</a:t>
            </a: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e-</a:t>
            </a:r>
            <a:r>
              <a:rPr lang="ro-RO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learning</a:t>
            </a:r>
            <a:r>
              <a:rPr lang="ro-RO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de predare-învățare utilizate la nivel de școală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</a:t>
            </a:r>
            <a:r>
              <a:rPr lang="en-US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în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special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EduCred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și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EduLib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;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endParaRPr 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endParaRPr lang="ro-RO" altLang="en-US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57322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GB"/>
              <a:t>Obligațiile profesorului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115" y="1775460"/>
            <a:ext cx="8336349" cy="462407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ro-RO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Proiectarea de strategii adecvate pentru diminuarea crizei de adaptare a elevilor din clasele inițiale (a V-a și a IX-a) la viața școlară cu specificități generate de pandemie;</a:t>
            </a:r>
            <a:endParaRPr lang="ro-RO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o-RO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Tratarea diferențiată a elevilor, în vederea asigurării adaptării acestora la noile condiții de învățare, cu precădere a elevilor din clasele inițiale și terminale (a V-a și a IX-a, respectiv a VIII-a și a XII-a);</a:t>
            </a:r>
            <a:endParaRPr lang="ro-RO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o-RO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Conceperea de activități didactice eficiente pentru a pune în relație permanentă cele trei componente ale procesului: PREDARE-ÎNVĂȚARE-EVALUARE;</a:t>
            </a: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o-RO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Parcurgerea cu atenție și în mod critic a REPERELOR METODOLOGICE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(de </a:t>
            </a:r>
            <a:r>
              <a:rPr lang="en-US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clasa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a IX-a, a X-a </a:t>
            </a:r>
            <a:r>
              <a:rPr lang="en-US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și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a XI-a)</a:t>
            </a:r>
            <a:r>
              <a:rPr lang="ro-RO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;</a:t>
            </a:r>
            <a:endParaRPr lang="en-US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o-RO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Urmărirea progresiei competențelor astfel încât metoda pașilor mărunți, dar siguri să funcționeze pentru formarea corectă a profilului absolventului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endParaRPr lang="ro-RO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endParaRPr lang="ro-RO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Repere metodologice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o-RO" dirty="0"/>
              <a:t>Scopul acestor documente </a:t>
            </a:r>
            <a:r>
              <a:rPr lang="en-US" dirty="0"/>
              <a:t>a </a:t>
            </a:r>
            <a:r>
              <a:rPr lang="en-US" dirty="0" err="1"/>
              <a:t>fost</a:t>
            </a:r>
            <a:r>
              <a:rPr lang="en-US" dirty="0"/>
              <a:t>/</a:t>
            </a:r>
            <a:r>
              <a:rPr lang="ro-RO" dirty="0"/>
              <a:t>este remedierea decalajelor apărute ca urmare a pandemiei de COVID-19 între curriculumul oficial (programa școlară) și cel aplicat (operaționalizarea programei), oferindu-se de asemenea, sugestii de consolidare a competențelor dobândite (curriculum atins).</a:t>
            </a:r>
            <a:endParaRPr lang="en-US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Repere metodologice </a:t>
            </a:r>
            <a:r>
              <a:rPr lang="en-US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pentru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ciclul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gimnazial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și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liceal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00807"/>
            <a:ext cx="7772400" cy="4873029"/>
          </a:xfrm>
        </p:spPr>
        <p:txBody>
          <a:bodyPr/>
          <a:lstStyle/>
          <a:p>
            <a:pPr algn="just"/>
            <a:r>
              <a:rPr lang="ro-RO" sz="2800" dirty="0"/>
              <a:t>Identificarea competențelor care trebuie remediate în fiecare an școlar din ciclul gimnazial și cel liceal;</a:t>
            </a:r>
          </a:p>
          <a:p>
            <a:pPr algn="just"/>
            <a:r>
              <a:rPr lang="ro-RO" sz="2800" dirty="0"/>
              <a:t>Propunerea de itemi pentru evaluarea inițială (competența specifică, conținutul asociat, sarcina de evaluare, răspunsul/răspunsurile așteptate, descriptorii);</a:t>
            </a:r>
          </a:p>
          <a:p>
            <a:pPr algn="just"/>
            <a:r>
              <a:rPr lang="ro-RO" sz="2800" dirty="0"/>
              <a:t>Oferirea de sugestii/ recomandări practice de activități remediale/ de recuperare.</a:t>
            </a:r>
            <a:endParaRPr lang="it-IT" sz="2800" dirty="0"/>
          </a:p>
          <a:p>
            <a:pPr marL="0" indent="0" algn="just">
              <a:buNone/>
            </a:pPr>
            <a:endParaRPr lang="it-IT" sz="2300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err="1"/>
              <a:t>Repere</a:t>
            </a:r>
            <a:r>
              <a:rPr lang="en-US" sz="2400" dirty="0"/>
              <a:t> </a:t>
            </a:r>
            <a:r>
              <a:rPr lang="en-US" sz="2400" dirty="0" err="1"/>
              <a:t>metodologice</a:t>
            </a:r>
            <a:r>
              <a:rPr lang="en-US" sz="2400" dirty="0"/>
              <a:t> </a:t>
            </a:r>
            <a:r>
              <a:rPr lang="en-US" sz="2400" dirty="0" err="1"/>
              <a:t>pentru</a:t>
            </a:r>
            <a:r>
              <a:rPr lang="en-US" sz="2400" dirty="0"/>
              <a:t> </a:t>
            </a:r>
            <a:r>
              <a:rPr lang="en-US" sz="2400" dirty="0" err="1"/>
              <a:t>aplicarea</a:t>
            </a:r>
            <a:r>
              <a:rPr lang="en-US" sz="2400" dirty="0"/>
              <a:t> </a:t>
            </a:r>
            <a:r>
              <a:rPr lang="en-US" sz="2400" dirty="0" err="1"/>
              <a:t>curriculumului</a:t>
            </a:r>
            <a:r>
              <a:rPr lang="en-US" sz="2400" dirty="0"/>
              <a:t> la </a:t>
            </a:r>
            <a:r>
              <a:rPr lang="en-US" sz="2400" dirty="0" err="1"/>
              <a:t>clasele</a:t>
            </a:r>
            <a:r>
              <a:rPr lang="en-US" sz="2400" dirty="0"/>
              <a:t> a IX-a, a X-a, a XI-a </a:t>
            </a:r>
            <a:r>
              <a:rPr lang="en-US" sz="2400" dirty="0" err="1"/>
              <a:t>și</a:t>
            </a:r>
            <a:r>
              <a:rPr lang="en-US" sz="2400" dirty="0"/>
              <a:t> a XII-a la </a:t>
            </a:r>
            <a:r>
              <a:rPr lang="en-US" sz="2400" dirty="0" err="1"/>
              <a:t>disciplina</a:t>
            </a:r>
            <a:r>
              <a:rPr lang="en-US" sz="2400" dirty="0"/>
              <a:t> </a:t>
            </a:r>
            <a:r>
              <a:rPr lang="en-US" sz="2400" dirty="0" err="1"/>
              <a:t>matematică</a:t>
            </a:r>
            <a:r>
              <a:rPr lang="en-US" sz="2400" dirty="0"/>
              <a:t>, </a:t>
            </a:r>
            <a:r>
              <a:rPr lang="en-US" sz="2400" dirty="0" err="1"/>
              <a:t>în</a:t>
            </a:r>
            <a:r>
              <a:rPr lang="en-US" sz="2400" dirty="0"/>
              <a:t> </a:t>
            </a:r>
            <a:r>
              <a:rPr lang="en-US" sz="2400" dirty="0" err="1"/>
              <a:t>anul</a:t>
            </a:r>
            <a:r>
              <a:rPr lang="en-US" sz="2400" dirty="0"/>
              <a:t> </a:t>
            </a:r>
            <a:r>
              <a:rPr lang="en-US" sz="2400" dirty="0" err="1"/>
              <a:t>școlar</a:t>
            </a:r>
            <a:r>
              <a:rPr lang="en-US" sz="2400" dirty="0"/>
              <a:t> 2024-2025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00807"/>
            <a:ext cx="7772400" cy="4873029"/>
          </a:xfrm>
        </p:spPr>
        <p:txBody>
          <a:bodyPr/>
          <a:lstStyle/>
          <a:p>
            <a:pPr algn="just"/>
            <a:r>
              <a:rPr lang="en-US" sz="2000" dirty="0"/>
              <a:t>Se pot </a:t>
            </a:r>
            <a:r>
              <a:rPr lang="en-US" sz="2000" dirty="0" err="1"/>
              <a:t>descărca</a:t>
            </a:r>
            <a:r>
              <a:rPr lang="en-US" sz="2000" dirty="0"/>
              <a:t> </a:t>
            </a:r>
            <a:r>
              <a:rPr lang="en-US" sz="2000" dirty="0" err="1"/>
              <a:t>accesând</a:t>
            </a:r>
            <a:r>
              <a:rPr lang="en-US" sz="2000" dirty="0"/>
              <a:t> </a:t>
            </a:r>
            <a:r>
              <a:rPr lang="en-US" sz="2000" dirty="0" err="1"/>
              <a:t>următoarele</a:t>
            </a:r>
            <a:r>
              <a:rPr lang="en-US" sz="2000" dirty="0"/>
              <a:t> link-</a:t>
            </a:r>
            <a:r>
              <a:rPr lang="en-US" sz="2000" dirty="0" err="1"/>
              <a:t>uri</a:t>
            </a:r>
            <a:r>
              <a:rPr lang="en-US" sz="2400" dirty="0"/>
              <a:t>:</a:t>
            </a:r>
          </a:p>
          <a:p>
            <a:pPr marL="0" indent="0" algn="just">
              <a:buNone/>
            </a:pPr>
            <a:r>
              <a:rPr lang="en-US" sz="1400" dirty="0" err="1"/>
              <a:t>Clasa</a:t>
            </a:r>
            <a:r>
              <a:rPr lang="en-US" sz="1400" dirty="0"/>
              <a:t> a IX-a:</a:t>
            </a:r>
          </a:p>
          <a:p>
            <a:pPr marL="0" indent="0" algn="just">
              <a:buNone/>
            </a:pPr>
            <a:r>
              <a:rPr lang="it-IT" sz="1400" dirty="0">
                <a:hlinkClick r:id="rId2"/>
              </a:rPr>
              <a:t>https://www.edu.ro/sites/default/files/31_Repere_metodologice_informatica_0.pdf</a:t>
            </a:r>
            <a:endParaRPr lang="it-IT" sz="1400" dirty="0"/>
          </a:p>
          <a:p>
            <a:pPr marL="0" indent="0" algn="just">
              <a:buNone/>
            </a:pPr>
            <a:r>
              <a:rPr lang="it-IT" sz="1400" dirty="0">
                <a:hlinkClick r:id="rId3"/>
              </a:rPr>
              <a:t>https://www.edu.ro/sites/default/files/32_Repere_metodologice_TIC_0.pdf</a:t>
            </a:r>
            <a:endParaRPr lang="it-IT" sz="1400" dirty="0"/>
          </a:p>
          <a:p>
            <a:pPr marL="0" indent="0" algn="just">
              <a:buNone/>
            </a:pPr>
            <a:r>
              <a:rPr lang="it-IT" sz="1400" dirty="0"/>
              <a:t>Clasa a X-a:</a:t>
            </a:r>
          </a:p>
          <a:p>
            <a:pPr marL="0" indent="0" algn="just">
              <a:buNone/>
            </a:pPr>
            <a:r>
              <a:rPr lang="it-IT" sz="1400" dirty="0">
                <a:hlinkClick r:id="rId4"/>
              </a:rPr>
              <a:t>https://rocnee.eu/images/rocnee/fisiere/curriculum/repere%20metodologice%2022-23/REPERE_METODOLOGICE_INFORMATIC%C4%82_2022_2023.pdf</a:t>
            </a:r>
            <a:endParaRPr lang="it-IT" sz="1400" dirty="0"/>
          </a:p>
          <a:p>
            <a:pPr marL="0" indent="0" algn="just">
              <a:buNone/>
            </a:pPr>
            <a:r>
              <a:rPr lang="it-IT" sz="1400" dirty="0">
                <a:hlinkClick r:id="rId5"/>
              </a:rPr>
              <a:t>https://rocnee.eu/images/rocnee/fisiere/curriculum/repere%20metodologice%2022-23/REPERE_METODOLOGICE_TIC_2022_2023.pdf</a:t>
            </a:r>
            <a:endParaRPr lang="it-IT" sz="1400" dirty="0"/>
          </a:p>
          <a:p>
            <a:pPr marL="0" indent="0" algn="just">
              <a:buNone/>
            </a:pPr>
            <a:r>
              <a:rPr lang="en-US" sz="1400" dirty="0">
                <a:hlinkClick r:id="rId6"/>
              </a:rPr>
              <a:t>REPERE METODOLOGICE </a:t>
            </a:r>
            <a:r>
              <a:rPr lang="en-US" sz="1400" dirty="0" err="1">
                <a:hlinkClick r:id="rId6"/>
              </a:rPr>
              <a:t>pentru</a:t>
            </a:r>
            <a:r>
              <a:rPr lang="en-US" sz="1400" dirty="0">
                <a:hlinkClick r:id="rId6"/>
              </a:rPr>
              <a:t> </a:t>
            </a:r>
            <a:r>
              <a:rPr lang="en-US" sz="1400" dirty="0" err="1">
                <a:hlinkClick r:id="rId6"/>
              </a:rPr>
              <a:t>aplicarea</a:t>
            </a:r>
            <a:r>
              <a:rPr lang="en-US" sz="1400" dirty="0">
                <a:hlinkClick r:id="rId6"/>
              </a:rPr>
              <a:t> </a:t>
            </a:r>
            <a:r>
              <a:rPr lang="en-US" sz="1400" dirty="0" err="1">
                <a:hlinkClick r:id="rId6"/>
              </a:rPr>
              <a:t>curriculumului</a:t>
            </a:r>
            <a:r>
              <a:rPr lang="en-US" sz="1400" dirty="0">
                <a:hlinkClick r:id="rId6"/>
              </a:rPr>
              <a:t> la </a:t>
            </a:r>
            <a:r>
              <a:rPr lang="en-US" sz="1400" dirty="0" err="1">
                <a:hlinkClick r:id="rId6"/>
              </a:rPr>
              <a:t>clasa</a:t>
            </a:r>
            <a:r>
              <a:rPr lang="en-US" sz="1400" dirty="0">
                <a:hlinkClick r:id="rId6"/>
              </a:rPr>
              <a:t> a X-a </a:t>
            </a:r>
            <a:r>
              <a:rPr lang="en-US" sz="1400" dirty="0" err="1">
                <a:hlinkClick r:id="rId6"/>
              </a:rPr>
              <a:t>în</a:t>
            </a:r>
            <a:r>
              <a:rPr lang="en-US" sz="1400" dirty="0">
                <a:hlinkClick r:id="rId6"/>
              </a:rPr>
              <a:t> </a:t>
            </a:r>
            <a:r>
              <a:rPr lang="en-US" sz="1400" dirty="0" err="1">
                <a:hlinkClick r:id="rId6"/>
              </a:rPr>
              <a:t>anul</a:t>
            </a:r>
            <a:r>
              <a:rPr lang="en-US" sz="1400" dirty="0">
                <a:hlinkClick r:id="rId6"/>
              </a:rPr>
              <a:t> </a:t>
            </a:r>
            <a:r>
              <a:rPr lang="en-US" sz="1400" dirty="0" err="1">
                <a:hlinkClick r:id="rId6"/>
              </a:rPr>
              <a:t>școlar</a:t>
            </a:r>
            <a:r>
              <a:rPr lang="en-US" sz="1400" dirty="0">
                <a:hlinkClick r:id="rId6"/>
              </a:rPr>
              <a:t> 2022-2023 (edu.ro)</a:t>
            </a:r>
            <a:endParaRPr lang="it-IT" sz="1400" dirty="0"/>
          </a:p>
          <a:p>
            <a:pPr marL="0" indent="0" algn="just">
              <a:buNone/>
            </a:pPr>
            <a:r>
              <a:rPr lang="it-IT" sz="1400" dirty="0"/>
              <a:t>Clasa a XI-a:</a:t>
            </a:r>
          </a:p>
          <a:p>
            <a:pPr marL="0" indent="0" algn="just">
              <a:buNone/>
            </a:pPr>
            <a:r>
              <a:rPr lang="it-IT" sz="1400" dirty="0">
                <a:hlinkClick r:id="rId7"/>
              </a:rPr>
              <a:t>REPERE_METODOLOGICE_INFORMATICA_2023_2024_CLS_XI.pdf (edu.ro)</a:t>
            </a:r>
            <a:endParaRPr lang="it-IT" sz="1400" dirty="0"/>
          </a:p>
          <a:p>
            <a:pPr marL="0" indent="0" algn="just">
              <a:buNone/>
            </a:pPr>
            <a:r>
              <a:rPr lang="en-US" sz="1400" dirty="0">
                <a:hlinkClick r:id="rId8"/>
              </a:rPr>
              <a:t>REPERE METODOLOGICE PENTRU APLICAREA CURRICULUMULUI LA CLASA A XI-A, ÎN ANUL ȘCOLAR 2023-2024 (edu.ro)</a:t>
            </a:r>
            <a:endParaRPr lang="en-US" sz="1400" dirty="0"/>
          </a:p>
          <a:p>
            <a:pPr marL="0" indent="0" algn="just">
              <a:buNone/>
            </a:pPr>
            <a:r>
              <a:rPr lang="it-IT" sz="1800" b="1" dirty="0"/>
              <a:t>Clasa a XII-a:</a:t>
            </a:r>
          </a:p>
          <a:p>
            <a:pPr marL="0" indent="0" algn="just">
              <a:buNone/>
            </a:pPr>
            <a:r>
              <a:rPr lang="it-IT" sz="1800" b="1" dirty="0">
                <a:hlinkClick r:id="rId9"/>
              </a:rPr>
              <a:t>https://rocnee.eu/index.php/dcee-oriz/curriculum-oriz/repere-metodologice/repere-metodologice-2024-2025-cls-a-xii-a</a:t>
            </a:r>
            <a:endParaRPr lang="it-IT" sz="1800" b="1" dirty="0"/>
          </a:p>
          <a:p>
            <a:pPr marL="0" indent="0" algn="just">
              <a:buNone/>
            </a:pPr>
            <a:endParaRPr lang="it-IT" sz="1000" dirty="0"/>
          </a:p>
          <a:p>
            <a:pPr marL="0" indent="0" algn="just">
              <a:buNone/>
            </a:pPr>
            <a:endParaRPr lang="it-IT" sz="2300" dirty="0"/>
          </a:p>
          <a:p>
            <a:pPr marL="0" indent="0" algn="just">
              <a:buNone/>
            </a:pPr>
            <a:endParaRPr lang="it-IT" sz="2300" dirty="0"/>
          </a:p>
        </p:txBody>
      </p:sp>
    </p:spTree>
    <p:extLst>
      <p:ext uri="{BB962C8B-B14F-4D97-AF65-F5344CB8AC3E}">
        <p14:creationId xmlns:p14="http://schemas.microsoft.com/office/powerpoint/2010/main" val="201166898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5457E-5039-459E-9D67-279D191E6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err="1"/>
              <a:t>Repere</a:t>
            </a:r>
            <a:r>
              <a:rPr lang="en-US" sz="2400" dirty="0"/>
              <a:t> </a:t>
            </a:r>
            <a:r>
              <a:rPr lang="en-US" sz="2400" dirty="0" err="1"/>
              <a:t>metodologice</a:t>
            </a:r>
            <a:r>
              <a:rPr lang="en-US" sz="2400" dirty="0"/>
              <a:t> </a:t>
            </a:r>
            <a:r>
              <a:rPr lang="en-US" sz="2400" dirty="0" err="1"/>
              <a:t>pentru</a:t>
            </a:r>
            <a:r>
              <a:rPr lang="en-US" sz="2400" dirty="0"/>
              <a:t> </a:t>
            </a:r>
            <a:r>
              <a:rPr lang="en-US" sz="2400" dirty="0" err="1"/>
              <a:t>aplicarea</a:t>
            </a:r>
            <a:r>
              <a:rPr lang="en-US" sz="2400" dirty="0"/>
              <a:t> </a:t>
            </a:r>
            <a:r>
              <a:rPr lang="en-US" sz="2400" dirty="0" err="1"/>
              <a:t>curriculumului</a:t>
            </a:r>
            <a:r>
              <a:rPr lang="en-US" sz="2400" dirty="0"/>
              <a:t> la </a:t>
            </a:r>
            <a:r>
              <a:rPr lang="en-US" sz="2400" dirty="0" err="1"/>
              <a:t>clasele</a:t>
            </a:r>
            <a:r>
              <a:rPr lang="en-US" sz="2400" dirty="0"/>
              <a:t> a IX-a, a X-a, a XI-a </a:t>
            </a:r>
            <a:r>
              <a:rPr lang="en-US" sz="2400" dirty="0" err="1"/>
              <a:t>și</a:t>
            </a:r>
            <a:r>
              <a:rPr lang="en-US" sz="2400" dirty="0"/>
              <a:t> a XII-a la </a:t>
            </a:r>
            <a:r>
              <a:rPr lang="en-US" sz="2400" dirty="0" err="1"/>
              <a:t>disciplina</a:t>
            </a:r>
            <a:r>
              <a:rPr lang="en-US" sz="2400" dirty="0"/>
              <a:t> </a:t>
            </a:r>
            <a:r>
              <a:rPr lang="en-US" sz="2400" dirty="0" err="1"/>
              <a:t>matematică</a:t>
            </a:r>
            <a:r>
              <a:rPr lang="en-US" sz="2400" dirty="0"/>
              <a:t>, </a:t>
            </a:r>
            <a:r>
              <a:rPr lang="en-US" sz="2400" dirty="0" err="1"/>
              <a:t>în</a:t>
            </a:r>
            <a:r>
              <a:rPr lang="en-US" sz="2400" dirty="0"/>
              <a:t> </a:t>
            </a:r>
            <a:r>
              <a:rPr lang="en-US" sz="2400" dirty="0" err="1"/>
              <a:t>anul</a:t>
            </a:r>
            <a:r>
              <a:rPr lang="en-US" sz="2400" dirty="0"/>
              <a:t> </a:t>
            </a:r>
            <a:r>
              <a:rPr lang="en-US" sz="2400" dirty="0" err="1"/>
              <a:t>școlar</a:t>
            </a:r>
            <a:r>
              <a:rPr lang="en-US" sz="2400" dirty="0"/>
              <a:t> 2024-2025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3D2F35-AEB6-4A2F-BB6C-162BA1BD9D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Ce </a:t>
            </a:r>
            <a:r>
              <a:rPr lang="en-US" sz="2400" dirty="0" err="1"/>
              <a:t>anume</a:t>
            </a:r>
            <a:r>
              <a:rPr lang="en-US" sz="2400" dirty="0"/>
              <a:t> a </a:t>
            </a:r>
            <a:r>
              <a:rPr lang="en-US" sz="2400" dirty="0" err="1"/>
              <a:t>generat</a:t>
            </a:r>
            <a:r>
              <a:rPr lang="en-US" sz="2400" dirty="0"/>
              <a:t> </a:t>
            </a:r>
            <a:r>
              <a:rPr lang="en-US" sz="2400" dirty="0" err="1"/>
              <a:t>elaborarea</a:t>
            </a:r>
            <a:r>
              <a:rPr lang="en-US" sz="2400" dirty="0"/>
              <a:t> lor?</a:t>
            </a:r>
          </a:p>
          <a:p>
            <a:pPr marL="0" indent="0" algn="just">
              <a:buNone/>
            </a:pPr>
            <a:r>
              <a:rPr lang="en-US" sz="2400" dirty="0" err="1"/>
              <a:t>Nevoia</a:t>
            </a:r>
            <a:r>
              <a:rPr lang="en-US" sz="2400" dirty="0"/>
              <a:t> de a </a:t>
            </a:r>
            <a:r>
              <a:rPr lang="en-US" sz="2400" dirty="0" err="1"/>
              <a:t>oferi</a:t>
            </a:r>
            <a:r>
              <a:rPr lang="en-US" sz="2400" dirty="0"/>
              <a:t> un material de </a:t>
            </a:r>
            <a:r>
              <a:rPr lang="en-US" sz="2400" dirty="0" err="1"/>
              <a:t>sprijin</a:t>
            </a:r>
            <a:r>
              <a:rPr lang="en-US" sz="2400" dirty="0"/>
              <a:t> </a:t>
            </a:r>
            <a:r>
              <a:rPr lang="en-US" sz="2400" dirty="0" err="1"/>
              <a:t>în</a:t>
            </a:r>
            <a:r>
              <a:rPr lang="en-US" sz="2400" dirty="0"/>
              <a:t> </a:t>
            </a:r>
            <a:r>
              <a:rPr lang="en-US" sz="2400" dirty="0" err="1"/>
              <a:t>vederea</a:t>
            </a:r>
            <a:r>
              <a:rPr lang="en-US" sz="2400" dirty="0"/>
              <a:t> </a:t>
            </a:r>
            <a:r>
              <a:rPr lang="en-US" sz="2400" dirty="0" err="1"/>
              <a:t>desfășurării</a:t>
            </a:r>
            <a:r>
              <a:rPr lang="en-US" sz="2400" dirty="0"/>
              <a:t> </a:t>
            </a:r>
            <a:r>
              <a:rPr lang="en-US" sz="2400" dirty="0" err="1"/>
              <a:t>activității</a:t>
            </a:r>
            <a:r>
              <a:rPr lang="en-US" sz="2400" dirty="0"/>
              <a:t> </a:t>
            </a:r>
            <a:r>
              <a:rPr lang="en-US" sz="2400" dirty="0" err="1"/>
              <a:t>didactice</a:t>
            </a:r>
            <a:r>
              <a:rPr lang="en-US" sz="2400" dirty="0"/>
              <a:t>, </a:t>
            </a:r>
            <a:r>
              <a:rPr lang="en-US" sz="2400" dirty="0" err="1"/>
              <a:t>prin</a:t>
            </a:r>
            <a:r>
              <a:rPr lang="en-US" sz="2400" dirty="0"/>
              <a:t> </a:t>
            </a:r>
            <a:r>
              <a:rPr lang="en-US" sz="2400" dirty="0" err="1"/>
              <a:t>raportare</a:t>
            </a:r>
            <a:r>
              <a:rPr lang="en-US" sz="2400" dirty="0"/>
              <a:t> la </a:t>
            </a:r>
            <a:r>
              <a:rPr lang="en-US" sz="2400" dirty="0" err="1"/>
              <a:t>elementele</a:t>
            </a:r>
            <a:r>
              <a:rPr lang="en-US" sz="2400" dirty="0"/>
              <a:t> de </a:t>
            </a:r>
            <a:r>
              <a:rPr lang="en-US" sz="2400" dirty="0" err="1"/>
              <a:t>continuitate</a:t>
            </a:r>
            <a:r>
              <a:rPr lang="en-US" sz="2400" dirty="0"/>
              <a:t> </a:t>
            </a:r>
            <a:r>
              <a:rPr lang="en-US" sz="2400" dirty="0" err="1"/>
              <a:t>și</a:t>
            </a:r>
            <a:r>
              <a:rPr lang="en-US" sz="2400" dirty="0"/>
              <a:t> de </a:t>
            </a:r>
            <a:r>
              <a:rPr lang="en-US" sz="2400" dirty="0" err="1"/>
              <a:t>discontinuitate</a:t>
            </a:r>
            <a:r>
              <a:rPr lang="en-US" sz="2400" dirty="0"/>
              <a:t> </a:t>
            </a:r>
            <a:r>
              <a:rPr lang="en-US" sz="2400" dirty="0" err="1"/>
              <a:t>existente</a:t>
            </a:r>
            <a:r>
              <a:rPr lang="en-US" sz="2400" dirty="0"/>
              <a:t> </a:t>
            </a:r>
            <a:r>
              <a:rPr lang="en-US" sz="2400" dirty="0" err="1"/>
              <a:t>între</a:t>
            </a:r>
            <a:r>
              <a:rPr lang="en-US" sz="2400" dirty="0"/>
              <a:t> </a:t>
            </a:r>
            <a:r>
              <a:rPr lang="en-US" sz="2400" dirty="0" err="1"/>
              <a:t>programele</a:t>
            </a:r>
            <a:r>
              <a:rPr lang="en-US" sz="2400" dirty="0"/>
              <a:t> de </a:t>
            </a:r>
            <a:r>
              <a:rPr lang="en-US" sz="2400" dirty="0" err="1"/>
              <a:t>gimnaziu</a:t>
            </a:r>
            <a:r>
              <a:rPr lang="en-US" sz="2400" dirty="0"/>
              <a:t> </a:t>
            </a:r>
            <a:r>
              <a:rPr lang="en-US" sz="2400" dirty="0" err="1"/>
              <a:t>parcurse</a:t>
            </a:r>
            <a:r>
              <a:rPr lang="en-US" sz="2400" dirty="0"/>
              <a:t> de </a:t>
            </a:r>
            <a:r>
              <a:rPr lang="en-US" sz="2400" dirty="0" err="1"/>
              <a:t>elevi</a:t>
            </a:r>
            <a:r>
              <a:rPr lang="en-US" sz="2400" dirty="0"/>
              <a:t> </a:t>
            </a:r>
            <a:r>
              <a:rPr lang="en-US" sz="2400" dirty="0" err="1"/>
              <a:t>și</a:t>
            </a:r>
            <a:r>
              <a:rPr lang="en-US" sz="2400" dirty="0"/>
              <a:t> </a:t>
            </a:r>
            <a:r>
              <a:rPr lang="en-US" sz="2400" dirty="0" err="1"/>
              <a:t>programa</a:t>
            </a:r>
            <a:r>
              <a:rPr lang="en-US" sz="2400" dirty="0"/>
              <a:t> de </a:t>
            </a:r>
            <a:r>
              <a:rPr lang="en-US" sz="2400" dirty="0" err="1"/>
              <a:t>clasa</a:t>
            </a:r>
            <a:r>
              <a:rPr lang="en-US" sz="2400" dirty="0"/>
              <a:t> a IX-a, a X-a, a XI-a </a:t>
            </a:r>
            <a:r>
              <a:rPr lang="en-US" sz="2400" dirty="0" err="1"/>
              <a:t>și</a:t>
            </a:r>
            <a:r>
              <a:rPr lang="en-US" sz="2400" dirty="0"/>
              <a:t> a XII-a.</a:t>
            </a:r>
          </a:p>
        </p:txBody>
      </p:sp>
    </p:spTree>
    <p:extLst>
      <p:ext uri="{BB962C8B-B14F-4D97-AF65-F5344CB8AC3E}">
        <p14:creationId xmlns:p14="http://schemas.microsoft.com/office/powerpoint/2010/main" val="355495780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err="1"/>
              <a:t>Repere</a:t>
            </a:r>
            <a:r>
              <a:rPr lang="en-US" sz="2400" dirty="0"/>
              <a:t> </a:t>
            </a:r>
            <a:r>
              <a:rPr lang="en-US" sz="2400" dirty="0" err="1"/>
              <a:t>metodologice</a:t>
            </a:r>
            <a:r>
              <a:rPr lang="en-US" sz="2400" dirty="0"/>
              <a:t> </a:t>
            </a:r>
            <a:r>
              <a:rPr lang="en-US" sz="2400" dirty="0" err="1"/>
              <a:t>pentru</a:t>
            </a:r>
            <a:r>
              <a:rPr lang="en-US" sz="2400" dirty="0"/>
              <a:t> </a:t>
            </a:r>
            <a:r>
              <a:rPr lang="en-US" sz="2400" dirty="0" err="1"/>
              <a:t>aplicarea</a:t>
            </a:r>
            <a:r>
              <a:rPr lang="en-US" sz="2400" dirty="0"/>
              <a:t> </a:t>
            </a:r>
            <a:r>
              <a:rPr lang="en-US" sz="2400" dirty="0" err="1"/>
              <a:t>curriculumului</a:t>
            </a:r>
            <a:r>
              <a:rPr lang="en-US" sz="2400" dirty="0"/>
              <a:t> la </a:t>
            </a:r>
            <a:r>
              <a:rPr lang="en-US" sz="2400" dirty="0" err="1"/>
              <a:t>clasele</a:t>
            </a:r>
            <a:r>
              <a:rPr lang="en-US" sz="2400" dirty="0"/>
              <a:t> a IX-a, a X-a, a XI-a </a:t>
            </a:r>
            <a:r>
              <a:rPr lang="en-US" sz="2400" dirty="0" err="1"/>
              <a:t>și</a:t>
            </a:r>
            <a:r>
              <a:rPr lang="en-US" sz="2400" dirty="0"/>
              <a:t> a XII-a la </a:t>
            </a:r>
            <a:r>
              <a:rPr lang="en-US" sz="2400" dirty="0" err="1"/>
              <a:t>disciplina</a:t>
            </a:r>
            <a:r>
              <a:rPr lang="en-US" sz="2400" dirty="0"/>
              <a:t> </a:t>
            </a:r>
            <a:r>
              <a:rPr lang="en-US" sz="2400" dirty="0" err="1"/>
              <a:t>matematică</a:t>
            </a:r>
            <a:r>
              <a:rPr lang="en-US" sz="2400" dirty="0"/>
              <a:t>, </a:t>
            </a:r>
            <a:r>
              <a:rPr lang="en-US" sz="2400" dirty="0" err="1"/>
              <a:t>în</a:t>
            </a:r>
            <a:r>
              <a:rPr lang="en-US" sz="2400" dirty="0"/>
              <a:t> </a:t>
            </a:r>
            <a:r>
              <a:rPr lang="en-US" sz="2400" dirty="0" err="1"/>
              <a:t>anul</a:t>
            </a:r>
            <a:r>
              <a:rPr lang="en-US" sz="2400" dirty="0"/>
              <a:t> </a:t>
            </a:r>
            <a:r>
              <a:rPr lang="en-US" sz="2400" dirty="0" err="1"/>
              <a:t>școlar</a:t>
            </a:r>
            <a:r>
              <a:rPr lang="en-US" sz="2400" dirty="0"/>
              <a:t> 2024-2025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7772400" cy="4824536"/>
          </a:xfrm>
        </p:spPr>
        <p:txBody>
          <a:bodyPr/>
          <a:lstStyle/>
          <a:p>
            <a:pPr algn="just"/>
            <a:r>
              <a:rPr lang="en-US" dirty="0"/>
              <a:t>Ce </a:t>
            </a:r>
            <a:r>
              <a:rPr lang="en-US" dirty="0" err="1"/>
              <a:t>conțin</a:t>
            </a:r>
            <a:r>
              <a:rPr lang="en-US" dirty="0"/>
              <a:t> </a:t>
            </a:r>
            <a:r>
              <a:rPr lang="en-US" dirty="0" err="1"/>
              <a:t>aceste</a:t>
            </a:r>
            <a:r>
              <a:rPr lang="en-US" dirty="0"/>
              <a:t> </a:t>
            </a:r>
            <a:r>
              <a:rPr lang="en-US" dirty="0" err="1"/>
              <a:t>repere</a:t>
            </a:r>
            <a:r>
              <a:rPr lang="en-US" dirty="0"/>
              <a:t>?</a:t>
            </a:r>
          </a:p>
          <a:p>
            <a:pPr algn="just"/>
            <a:r>
              <a:rPr lang="ro-RO" dirty="0"/>
              <a:t>Propuneri cu privire la armonizarea programei de clasa a IX-a</a:t>
            </a:r>
            <a:r>
              <a:rPr lang="en-US" dirty="0"/>
              <a:t> </a:t>
            </a:r>
            <a:r>
              <a:rPr lang="ro-RO" dirty="0"/>
              <a:t>cu programa pentru gimnaziu din punct de vedere al competențelor specifice, dar și din punct de vedere al conținuturilor învățării.</a:t>
            </a:r>
          </a:p>
          <a:p>
            <a:pPr algn="just"/>
            <a:r>
              <a:rPr lang="ro-RO" dirty="0"/>
              <a:t>Propuneri</a:t>
            </a:r>
            <a:r>
              <a:rPr lang="en-US" dirty="0"/>
              <a:t> </a:t>
            </a:r>
            <a:r>
              <a:rPr lang="en-US" dirty="0" err="1"/>
              <a:t>privind</a:t>
            </a:r>
            <a:r>
              <a:rPr lang="ro-RO" dirty="0"/>
              <a:t> proiectarea demersului didactic;</a:t>
            </a: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93749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Elemente</a:t>
            </a:r>
            <a:r>
              <a:rPr lang="en-US" dirty="0"/>
              <a:t> de </a:t>
            </a:r>
            <a:r>
              <a:rPr lang="en-US" dirty="0" err="1"/>
              <a:t>proiectare</a:t>
            </a:r>
            <a:r>
              <a:rPr lang="en-US" dirty="0"/>
              <a:t> </a:t>
            </a:r>
            <a:r>
              <a:rPr lang="en-US" dirty="0" err="1"/>
              <a:t>didactică</a:t>
            </a:r>
            <a:r>
              <a:rPr lang="en-US" dirty="0"/>
              <a:t>;</a:t>
            </a:r>
          </a:p>
          <a:p>
            <a:r>
              <a:rPr lang="ro-RO" dirty="0"/>
              <a:t>Model</a:t>
            </a:r>
            <a:r>
              <a:rPr lang="en-US" dirty="0"/>
              <a:t>e de</a:t>
            </a:r>
            <a:r>
              <a:rPr lang="ro-RO" dirty="0"/>
              <a:t> </a:t>
            </a:r>
            <a:r>
              <a:rPr lang="en-US" dirty="0" err="1"/>
              <a:t>planificări</a:t>
            </a:r>
            <a:r>
              <a:rPr lang="en-US" dirty="0"/>
              <a:t> </a:t>
            </a:r>
            <a:r>
              <a:rPr lang="en-US" dirty="0" err="1"/>
              <a:t>calendaristice</a:t>
            </a:r>
            <a:r>
              <a:rPr lang="ro-RO" dirty="0"/>
              <a:t>;</a:t>
            </a:r>
          </a:p>
          <a:p>
            <a:pPr algn="just"/>
            <a:r>
              <a:rPr lang="ro-RO" dirty="0"/>
              <a:t>Model</a:t>
            </a:r>
            <a:r>
              <a:rPr lang="en-US" dirty="0"/>
              <a:t>e de</a:t>
            </a:r>
            <a:r>
              <a:rPr lang="ro-RO" dirty="0"/>
              <a:t> evaluare inițială, grila de evaluare și descriptorii de nivel</a:t>
            </a:r>
            <a:r>
              <a:rPr lang="en-US" dirty="0"/>
              <a:t>;</a:t>
            </a:r>
          </a:p>
          <a:p>
            <a:pPr algn="just"/>
            <a:r>
              <a:rPr lang="en-US" dirty="0" err="1"/>
              <a:t>Modele</a:t>
            </a:r>
            <a:r>
              <a:rPr lang="en-US" dirty="0"/>
              <a:t> de </a:t>
            </a:r>
            <a:r>
              <a:rPr lang="en-US" dirty="0" err="1"/>
              <a:t>evaluări</a:t>
            </a:r>
            <a:r>
              <a:rPr lang="en-US" dirty="0"/>
              <a:t>;</a:t>
            </a:r>
          </a:p>
          <a:p>
            <a:pPr algn="just"/>
            <a:r>
              <a:rPr lang="ro-RO" dirty="0"/>
              <a:t>Propuneri de abordare a conținuturilor;</a:t>
            </a:r>
          </a:p>
          <a:p>
            <a:endParaRPr lang="ro-RO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A333E0-1848-F9F6-ED11-1A13C5B5BC9B}"/>
              </a:ext>
            </a:extLst>
          </p:cNvPr>
          <p:cNvSpPr txBox="1"/>
          <p:nvPr/>
        </p:nvSpPr>
        <p:spPr>
          <a:xfrm>
            <a:off x="1187624" y="28476"/>
            <a:ext cx="705678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Repere</a:t>
            </a:r>
            <a:r>
              <a:rPr lang="en-US" dirty="0"/>
              <a:t> </a:t>
            </a:r>
            <a:r>
              <a:rPr lang="en-US" dirty="0" err="1"/>
              <a:t>metodologice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aplicarea</a:t>
            </a:r>
            <a:r>
              <a:rPr lang="en-US" dirty="0"/>
              <a:t> </a:t>
            </a:r>
            <a:r>
              <a:rPr lang="en-US" dirty="0" err="1"/>
              <a:t>curriculumului</a:t>
            </a:r>
            <a:r>
              <a:rPr lang="en-US" dirty="0"/>
              <a:t> la </a:t>
            </a:r>
            <a:r>
              <a:rPr lang="en-US" dirty="0" err="1"/>
              <a:t>clasele</a:t>
            </a:r>
            <a:r>
              <a:rPr lang="en-US" dirty="0"/>
              <a:t> a IX-a, a X-a, a XI-a </a:t>
            </a:r>
            <a:r>
              <a:rPr lang="en-US" dirty="0" err="1"/>
              <a:t>și</a:t>
            </a:r>
            <a:r>
              <a:rPr lang="en-US" dirty="0"/>
              <a:t> a XII-a la </a:t>
            </a:r>
            <a:r>
              <a:rPr lang="en-US" dirty="0" err="1"/>
              <a:t>disciplina</a:t>
            </a:r>
            <a:r>
              <a:rPr lang="en-US" dirty="0"/>
              <a:t> </a:t>
            </a:r>
            <a:r>
              <a:rPr lang="en-US" dirty="0" err="1"/>
              <a:t>matematică</a:t>
            </a:r>
            <a:r>
              <a:rPr lang="en-US" dirty="0"/>
              <a:t>,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anul</a:t>
            </a:r>
            <a:r>
              <a:rPr lang="en-US" dirty="0"/>
              <a:t> </a:t>
            </a:r>
            <a:r>
              <a:rPr lang="en-US" dirty="0" err="1"/>
              <a:t>școlar</a:t>
            </a:r>
            <a:r>
              <a:rPr lang="en-US" dirty="0"/>
              <a:t> 2024-2025</a:t>
            </a:r>
          </a:p>
        </p:txBody>
      </p:sp>
    </p:spTree>
    <p:extLst>
      <p:ext uri="{BB962C8B-B14F-4D97-AF65-F5344CB8AC3E}">
        <p14:creationId xmlns:p14="http://schemas.microsoft.com/office/powerpoint/2010/main" val="147733868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o-RO" altLang="ro-RO" sz="3200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Construirea noilor achiziții</a:t>
            </a:r>
            <a:r>
              <a:rPr lang="en-US" altLang="ro-RO" sz="3200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: </a:t>
            </a:r>
            <a:r>
              <a:rPr lang="en-US" sz="3200" dirty="0" err="1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Recomandări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3200" dirty="0" err="1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și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ro-RO" dirty="0"/>
              <a:t>Modele de activități de învățare</a:t>
            </a:r>
            <a:r>
              <a:rPr lang="en-US" dirty="0"/>
              <a:t> </a:t>
            </a:r>
            <a:r>
              <a:rPr lang="pt-BR" dirty="0"/>
              <a:t>pentru formarea/dezvoltarea competențelor specifice </a:t>
            </a:r>
            <a:r>
              <a:rPr lang="ro-RO" dirty="0"/>
              <a:t>: câte un model de activitate de învățare pentru fiecare competență </a:t>
            </a:r>
            <a:r>
              <a:rPr lang="en-US" dirty="0"/>
              <a:t>specific</a:t>
            </a:r>
            <a:r>
              <a:rPr lang="ro-RO" dirty="0"/>
              <a:t>ă din programa de </a:t>
            </a:r>
            <a:r>
              <a:rPr lang="en-US" dirty="0" err="1"/>
              <a:t>informatică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TIC </a:t>
            </a:r>
            <a:r>
              <a:rPr lang="ro-RO" dirty="0"/>
              <a:t>de la nivelul clasei a IX-a</a:t>
            </a:r>
            <a:r>
              <a:rPr lang="en-US" dirty="0"/>
              <a:t>, a X-a, a XI-a </a:t>
            </a:r>
            <a:r>
              <a:rPr lang="en-US" dirty="0" err="1"/>
              <a:t>și</a:t>
            </a:r>
            <a:r>
              <a:rPr lang="en-US" dirty="0"/>
              <a:t> a XII-a</a:t>
            </a:r>
            <a:r>
              <a:rPr lang="ro-RO" dirty="0"/>
              <a:t>;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A333E0-1848-F9F6-ED11-1A13C5B5BC9B}"/>
              </a:ext>
            </a:extLst>
          </p:cNvPr>
          <p:cNvSpPr txBox="1"/>
          <p:nvPr/>
        </p:nvSpPr>
        <p:spPr>
          <a:xfrm>
            <a:off x="1187624" y="28476"/>
            <a:ext cx="705678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Repere</a:t>
            </a:r>
            <a:r>
              <a:rPr lang="en-US" dirty="0"/>
              <a:t> </a:t>
            </a:r>
            <a:r>
              <a:rPr lang="en-US" dirty="0" err="1"/>
              <a:t>metodologice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aplicarea</a:t>
            </a:r>
            <a:r>
              <a:rPr lang="en-US" dirty="0"/>
              <a:t> </a:t>
            </a:r>
            <a:r>
              <a:rPr lang="en-US" dirty="0" err="1"/>
              <a:t>curriculumului</a:t>
            </a:r>
            <a:r>
              <a:rPr lang="en-US" dirty="0"/>
              <a:t> la </a:t>
            </a:r>
            <a:r>
              <a:rPr lang="en-US" dirty="0" err="1"/>
              <a:t>clasele</a:t>
            </a:r>
            <a:r>
              <a:rPr lang="en-US" dirty="0"/>
              <a:t> a IX-a, a X-a, a XI-a </a:t>
            </a:r>
            <a:r>
              <a:rPr lang="en-US" dirty="0" err="1"/>
              <a:t>și</a:t>
            </a:r>
            <a:r>
              <a:rPr lang="en-US" dirty="0"/>
              <a:t> a XII-a la </a:t>
            </a:r>
            <a:r>
              <a:rPr lang="en-US" dirty="0" err="1"/>
              <a:t>disciplina</a:t>
            </a:r>
            <a:r>
              <a:rPr lang="en-US" dirty="0"/>
              <a:t> </a:t>
            </a:r>
            <a:r>
              <a:rPr lang="en-US" dirty="0" err="1"/>
              <a:t>matematică</a:t>
            </a:r>
            <a:r>
              <a:rPr lang="en-US" dirty="0"/>
              <a:t>,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anul</a:t>
            </a:r>
            <a:r>
              <a:rPr lang="en-US" dirty="0"/>
              <a:t> </a:t>
            </a:r>
            <a:r>
              <a:rPr lang="en-US" dirty="0" err="1"/>
              <a:t>școlar</a:t>
            </a:r>
            <a:r>
              <a:rPr lang="en-US" dirty="0"/>
              <a:t> 2024-2025</a:t>
            </a:r>
          </a:p>
        </p:txBody>
      </p:sp>
    </p:spTree>
    <p:extLst>
      <p:ext uri="{BB962C8B-B14F-4D97-AF65-F5344CB8AC3E}">
        <p14:creationId xmlns:p14="http://schemas.microsoft.com/office/powerpoint/2010/main" val="572431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6F5E8-E009-42B8-8440-5E524CA1C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4BF60-3716-4B4F-8424-2AF6759021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16832"/>
            <a:ext cx="7772400" cy="4191000"/>
          </a:xfrm>
        </p:spPr>
        <p:txBody>
          <a:bodyPr/>
          <a:lstStyle/>
          <a:p>
            <a:pPr marL="228600" algn="just"/>
            <a:r>
              <a:rPr lang="en-US" sz="2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S-au </a:t>
            </a:r>
            <a:r>
              <a:rPr lang="en-US" sz="24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realizat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sz="2400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de </a:t>
            </a:r>
            <a:r>
              <a:rPr lang="en-US" sz="24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inspecţii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de </a:t>
            </a:r>
            <a:r>
              <a:rPr lang="en-US" sz="24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specialitate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sz="24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după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cum </a:t>
            </a:r>
            <a:r>
              <a:rPr lang="en-US" sz="2400" b="1" dirty="0" err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urmează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buNone/>
            </a:pPr>
            <a:endParaRPr lang="en-US" sz="1050" b="1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228600" algn="just"/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Definitivat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2024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– 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12</a:t>
            </a:r>
          </a:p>
          <a:p>
            <a:pPr indent="228600" algn="just"/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Gradul II 202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- 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0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228600" algn="just"/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Gradul II 202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- 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228600" algn="just"/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Gradul II 202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– 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</a:t>
            </a:r>
          </a:p>
          <a:p>
            <a:pPr indent="228600" algn="just"/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Gradul I 202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- 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0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228600" algn="just"/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Gradul I 202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- 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228600" algn="just"/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Gradul I 202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- </a:t>
            </a:r>
            <a:r>
              <a:rPr lang="en-US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228600" algn="just"/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Gradul I 202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ro-RO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-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0</a:t>
            </a:r>
            <a:endParaRPr lang="en-US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27639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A</a:t>
            </a:r>
            <a:r>
              <a:rPr lang="ro-RO" sz="3200" dirty="0" err="1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daptarea</a:t>
            </a:r>
            <a:r>
              <a:rPr lang="ro-RO" sz="3200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 la particularitățile/categoriile de elevi în situații de risc</a:t>
            </a:r>
            <a:r>
              <a:rPr lang="ro-RO" dirty="0"/>
              <a:t>;</a:t>
            </a:r>
          </a:p>
          <a:p>
            <a:pPr algn="just"/>
            <a:r>
              <a:rPr lang="ro-RO" dirty="0"/>
              <a:t>Resurse educaționale: </a:t>
            </a:r>
            <a:r>
              <a:rPr lang="es-ES" b="1" dirty="0" err="1"/>
              <a:t>Linkuri</a:t>
            </a:r>
            <a:r>
              <a:rPr lang="es-ES" b="1" dirty="0"/>
              <a:t> </a:t>
            </a:r>
            <a:r>
              <a:rPr lang="es-ES" b="1" dirty="0" err="1"/>
              <a:t>utile</a:t>
            </a:r>
            <a:r>
              <a:rPr lang="es-ES" b="1" dirty="0"/>
              <a:t> </a:t>
            </a:r>
            <a:r>
              <a:rPr lang="es-ES" b="1" dirty="0" err="1"/>
              <a:t>pentru</a:t>
            </a:r>
            <a:r>
              <a:rPr lang="es-ES" b="1" dirty="0"/>
              <a:t> </a:t>
            </a:r>
            <a:r>
              <a:rPr lang="es-ES" b="1" dirty="0" err="1"/>
              <a:t>derularea</a:t>
            </a:r>
            <a:r>
              <a:rPr lang="es-ES" b="1" dirty="0"/>
              <a:t> </a:t>
            </a:r>
            <a:r>
              <a:rPr lang="es-ES" b="1" dirty="0" err="1"/>
              <a:t>unor</a:t>
            </a:r>
            <a:r>
              <a:rPr lang="es-ES" b="1" dirty="0"/>
              <a:t> </a:t>
            </a:r>
            <a:r>
              <a:rPr lang="es-ES" b="1" dirty="0" err="1"/>
              <a:t>activități</a:t>
            </a:r>
            <a:r>
              <a:rPr lang="es-ES" b="1" dirty="0"/>
              <a:t> de </a:t>
            </a:r>
            <a:r>
              <a:rPr lang="es-ES" b="1" dirty="0" err="1"/>
              <a:t>învățare</a:t>
            </a:r>
            <a:r>
              <a:rPr lang="es-ES" b="1" dirty="0"/>
              <a:t> </a:t>
            </a:r>
            <a:r>
              <a:rPr lang="es-ES" b="1" dirty="0" err="1"/>
              <a:t>eficientă</a:t>
            </a:r>
            <a:r>
              <a:rPr lang="es-ES" b="1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74749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GB" dirty="0"/>
              <a:t>Consiliul Consultativ - </a:t>
            </a:r>
            <a:br>
              <a:rPr lang="ro-RO" altLang="en-GB" dirty="0"/>
            </a:br>
            <a:r>
              <a:rPr lang="ro-RO" altLang="en-GB" dirty="0"/>
              <a:t>Anul școlar 202</a:t>
            </a:r>
            <a:r>
              <a:rPr lang="en-US" altLang="en-GB" dirty="0"/>
              <a:t>4</a:t>
            </a:r>
            <a:r>
              <a:rPr lang="ro-RO" altLang="en-GB" dirty="0"/>
              <a:t>-202</a:t>
            </a:r>
            <a:r>
              <a:rPr lang="en-US" altLang="en-GB" dirty="0"/>
              <a:t>5</a:t>
            </a:r>
            <a:endParaRPr lang="ro-RO" alt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7260" y="1624330"/>
            <a:ext cx="7772400" cy="5048250"/>
          </a:xfrm>
        </p:spPr>
        <p:txBody>
          <a:bodyPr/>
          <a:lstStyle/>
          <a:p>
            <a:r>
              <a:rPr lang="en-US" sz="2000" dirty="0">
                <a:effectLst/>
              </a:rPr>
              <a:t>B</a:t>
            </a:r>
            <a:r>
              <a:rPr lang="ro-RO" sz="2000" dirty="0" err="1">
                <a:effectLst/>
              </a:rPr>
              <a:t>odea</a:t>
            </a:r>
            <a:r>
              <a:rPr lang="ro-RO" sz="2000" dirty="0">
                <a:effectLst/>
              </a:rPr>
              <a:t> Carla</a:t>
            </a:r>
            <a:r>
              <a:rPr lang="ro-RO" altLang="en-GB" sz="2000" dirty="0">
                <a:solidFill>
                  <a:schemeClr val="bg2"/>
                </a:solidFill>
                <a:sym typeface="+mn-ea"/>
              </a:rPr>
              <a:t>- </a:t>
            </a:r>
            <a:r>
              <a:rPr lang="ro-RO" sz="2000" dirty="0">
                <a:effectLst/>
              </a:rPr>
              <a:t>Colegiul Național „Vasile Goldiș” Arad</a:t>
            </a:r>
            <a:endParaRPr lang="en-US" altLang="en-GB" sz="2000" dirty="0">
              <a:solidFill>
                <a:schemeClr val="bg2"/>
              </a:solidFill>
              <a:sym typeface="+mn-ea"/>
            </a:endParaRPr>
          </a:p>
          <a:p>
            <a:r>
              <a:rPr lang="ro-RO" sz="2000" dirty="0">
                <a:effectLst/>
              </a:rPr>
              <a:t>Bohățel Diana</a:t>
            </a:r>
            <a:r>
              <a:rPr lang="en-US" sz="2000" dirty="0"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altLang="en-GB" sz="2000" dirty="0">
                <a:solidFill>
                  <a:schemeClr val="bg2"/>
                </a:solidFill>
                <a:sym typeface="+mn-ea"/>
              </a:rPr>
              <a:t>- </a:t>
            </a:r>
            <a:r>
              <a:rPr lang="ro-RO" sz="2000" dirty="0">
                <a:effectLst/>
              </a:rPr>
              <a:t>Colegiul Economic Arad</a:t>
            </a:r>
            <a:endParaRPr lang="en-US" altLang="en-GB" sz="2000" dirty="0">
              <a:solidFill>
                <a:schemeClr val="bg2"/>
              </a:solidFill>
              <a:sym typeface="+mn-ea"/>
            </a:endParaRPr>
          </a:p>
          <a:p>
            <a:r>
              <a:rPr lang="ro-RO" sz="2000" dirty="0" err="1">
                <a:effectLst/>
              </a:rPr>
              <a:t>Braițiu</a:t>
            </a:r>
            <a:r>
              <a:rPr lang="ro-RO" sz="2000" dirty="0">
                <a:effectLst/>
              </a:rPr>
              <a:t> Ramona</a:t>
            </a:r>
            <a:r>
              <a:rPr lang="en-US" sz="2000" dirty="0"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altLang="en-GB" sz="2000" dirty="0">
                <a:solidFill>
                  <a:schemeClr val="bg2"/>
                </a:solidFill>
                <a:sym typeface="+mn-ea"/>
              </a:rPr>
              <a:t>- </a:t>
            </a:r>
            <a:r>
              <a:rPr lang="ro-RO" sz="2000" dirty="0">
                <a:effectLst/>
              </a:rPr>
              <a:t>Liceul Teoretic Sebiș</a:t>
            </a:r>
            <a:endParaRPr lang="ro-RO" altLang="en-GB" sz="2000" dirty="0">
              <a:solidFill>
                <a:schemeClr val="bg2"/>
              </a:solidFill>
              <a:sym typeface="+mn-ea"/>
            </a:endParaRPr>
          </a:p>
          <a:p>
            <a:r>
              <a:rPr lang="ro-RO" sz="2000" dirty="0" err="1">
                <a:effectLst/>
              </a:rPr>
              <a:t>Cameniță</a:t>
            </a:r>
            <a:r>
              <a:rPr lang="en-US" sz="2000" dirty="0">
                <a:effectLst/>
              </a:rPr>
              <a:t> Daniela</a:t>
            </a:r>
            <a:r>
              <a:rPr lang="en-US" sz="2000" dirty="0"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altLang="en-GB" sz="2000" dirty="0">
                <a:solidFill>
                  <a:schemeClr val="bg2"/>
                </a:solidFill>
                <a:sym typeface="+mn-ea"/>
              </a:rPr>
              <a:t>- </a:t>
            </a:r>
            <a:r>
              <a:rPr lang="ro-RO" sz="2000" dirty="0">
                <a:effectLst/>
              </a:rPr>
              <a:t>Colegiul Național „Moise Nicoară” Arad</a:t>
            </a:r>
            <a:endParaRPr lang="en-US" altLang="en-GB" sz="2000" dirty="0">
              <a:solidFill>
                <a:schemeClr val="bg2"/>
              </a:solidFill>
              <a:sym typeface="+mn-ea"/>
            </a:endParaRPr>
          </a:p>
          <a:p>
            <a:r>
              <a:rPr lang="ro-RO" sz="2000" dirty="0">
                <a:effectLst/>
              </a:rPr>
              <a:t>Cioran Ramona</a:t>
            </a:r>
            <a:r>
              <a:rPr lang="en-US" sz="2000" dirty="0"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altLang="en-GB" sz="2000" dirty="0">
                <a:solidFill>
                  <a:schemeClr val="bg2"/>
                </a:solidFill>
                <a:sym typeface="+mn-ea"/>
              </a:rPr>
              <a:t>- </a:t>
            </a:r>
            <a:r>
              <a:rPr lang="ro-RO" sz="2000" dirty="0">
                <a:effectLst/>
              </a:rPr>
              <a:t>Colegiul Național „Elena </a:t>
            </a:r>
            <a:r>
              <a:rPr lang="ro-RO" sz="2000" dirty="0" err="1">
                <a:effectLst/>
              </a:rPr>
              <a:t>Ghiba</a:t>
            </a:r>
            <a:r>
              <a:rPr lang="ro-RO" sz="2000" dirty="0">
                <a:effectLst/>
              </a:rPr>
              <a:t> </a:t>
            </a:r>
            <a:r>
              <a:rPr lang="ro-RO" sz="2000" dirty="0" err="1">
                <a:effectLst/>
              </a:rPr>
              <a:t>Birta</a:t>
            </a:r>
            <a:r>
              <a:rPr lang="ro-RO" sz="2000" dirty="0">
                <a:effectLst/>
              </a:rPr>
              <a:t>” Arad</a:t>
            </a:r>
            <a:endParaRPr lang="ro-RO" altLang="en-GB" sz="2000" dirty="0">
              <a:solidFill>
                <a:schemeClr val="bg2"/>
              </a:solidFill>
              <a:sym typeface="+mn-ea"/>
            </a:endParaRPr>
          </a:p>
          <a:p>
            <a:r>
              <a:rPr lang="en-US" sz="2000" dirty="0">
                <a:effectLst/>
              </a:rPr>
              <a:t>Ma</a:t>
            </a:r>
            <a:r>
              <a:rPr lang="ro-RO" sz="2000" dirty="0" err="1">
                <a:effectLst/>
              </a:rPr>
              <a:t>rinescu</a:t>
            </a:r>
            <a:r>
              <a:rPr lang="ro-RO" sz="2000" dirty="0">
                <a:effectLst/>
              </a:rPr>
              <a:t> Minodora</a:t>
            </a:r>
            <a:r>
              <a:rPr lang="en-US" sz="2000" dirty="0"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en-GB" sz="2000" b="1" dirty="0">
                <a:solidFill>
                  <a:schemeClr val="bg2"/>
                </a:solidFill>
                <a:sym typeface="+mn-ea"/>
              </a:rPr>
              <a:t>-</a:t>
            </a:r>
            <a:r>
              <a:rPr lang="ro-RO" altLang="en-GB" sz="2000" dirty="0">
                <a:solidFill>
                  <a:schemeClr val="bg2"/>
                </a:solidFill>
                <a:sym typeface="+mn-ea"/>
              </a:rPr>
              <a:t> </a:t>
            </a:r>
            <a:r>
              <a:rPr lang="ro-RO" sz="2000" dirty="0">
                <a:effectLst/>
              </a:rPr>
              <a:t>Colegiul Național „Preparandia- Dimitrie Țichindeal” Arad</a:t>
            </a:r>
            <a:endParaRPr lang="ro-RO" altLang="en-GB" sz="2000" dirty="0">
              <a:solidFill>
                <a:schemeClr val="bg2"/>
              </a:solidFill>
            </a:endParaRPr>
          </a:p>
          <a:p>
            <a:r>
              <a:rPr lang="ro-RO" sz="2000" dirty="0">
                <a:effectLst/>
              </a:rPr>
              <a:t>Sălăjan Romana</a:t>
            </a:r>
            <a:r>
              <a:rPr lang="en-US" sz="2000" dirty="0"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-</a:t>
            </a:r>
            <a:r>
              <a:rPr lang="en-US" altLang="en-GB" sz="2000" b="1" dirty="0">
                <a:solidFill>
                  <a:schemeClr val="bg2"/>
                </a:solidFill>
                <a:sym typeface="+mn-ea"/>
              </a:rPr>
              <a:t> </a:t>
            </a:r>
            <a:r>
              <a:rPr lang="ro-RO" sz="2000" dirty="0">
                <a:effectLst/>
              </a:rPr>
              <a:t>Colegiul Național „Preparandia- Dimitrie Țichindeal” Arad</a:t>
            </a:r>
            <a:endParaRPr lang="en-US" altLang="en-GB" sz="2000" dirty="0">
              <a:solidFill>
                <a:schemeClr val="bg2"/>
              </a:solidFill>
              <a:sym typeface="+mn-ea"/>
            </a:endParaRPr>
          </a:p>
          <a:p>
            <a:r>
              <a:rPr lang="ro-RO" sz="2000" dirty="0">
                <a:effectLst/>
              </a:rPr>
              <a:t>Stoia Mirela</a:t>
            </a:r>
            <a:r>
              <a:rPr lang="en-US" sz="2000" dirty="0"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altLang="en-GB" sz="2000" dirty="0">
                <a:solidFill>
                  <a:schemeClr val="bg2"/>
                </a:solidFill>
              </a:rPr>
              <a:t>- </a:t>
            </a:r>
            <a:r>
              <a:rPr lang="ro-RO" sz="2000" dirty="0">
                <a:effectLst/>
              </a:rPr>
              <a:t>Liceul Național de Informatică Arad</a:t>
            </a:r>
            <a:endParaRPr lang="ro-RO" altLang="en-GB" sz="2000" dirty="0">
              <a:solidFill>
                <a:schemeClr val="bg2"/>
              </a:solidFill>
              <a:sym typeface="+mn-ea"/>
            </a:endParaRPr>
          </a:p>
          <a:p>
            <a:r>
              <a:rPr lang="ro-RO" sz="2000" dirty="0">
                <a:effectLst/>
              </a:rPr>
              <a:t>Șerban Ionuț</a:t>
            </a:r>
            <a:r>
              <a:rPr lang="en-US" sz="2000" dirty="0"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altLang="en-GB" sz="2000" dirty="0">
                <a:solidFill>
                  <a:schemeClr val="bg2"/>
                </a:solidFill>
              </a:rPr>
              <a:t>- </a:t>
            </a:r>
            <a:r>
              <a:rPr lang="ro-RO" sz="2000" dirty="0">
                <a:effectLst/>
              </a:rPr>
              <a:t>Colegiul Național „Preparandia- Dimitrie Țichindeal” Arad</a:t>
            </a:r>
            <a:endParaRPr lang="ro-RO" altLang="en-GB" sz="2000" dirty="0">
              <a:solidFill>
                <a:schemeClr val="bg2"/>
              </a:solidFill>
            </a:endParaRPr>
          </a:p>
          <a:p>
            <a:r>
              <a:rPr lang="ro-RO" sz="2000" dirty="0" err="1">
                <a:effectLst/>
              </a:rPr>
              <a:t>Țica</a:t>
            </a:r>
            <a:r>
              <a:rPr lang="ro-RO" sz="2000" dirty="0">
                <a:effectLst/>
              </a:rPr>
              <a:t> Gheorghița</a:t>
            </a:r>
            <a:r>
              <a:rPr lang="en-US" sz="2000" dirty="0"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o-RO" altLang="en-GB" sz="2000" dirty="0">
                <a:solidFill>
                  <a:schemeClr val="bg2"/>
                </a:solidFill>
                <a:sym typeface="+mn-ea"/>
              </a:rPr>
              <a:t>- </a:t>
            </a:r>
            <a:r>
              <a:rPr lang="ro-RO" sz="2000" dirty="0">
                <a:effectLst/>
              </a:rPr>
              <a:t>Liceul Tehnologic de Construcții și Protecția Mediului Arad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GB" sz="2000" dirty="0">
              <a:sym typeface="+mn-ea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GB" dirty="0"/>
              <a:t>Cercuri pedagogice</a:t>
            </a:r>
            <a:r>
              <a:rPr lang="en-US" altLang="en-GB" dirty="0"/>
              <a:t> 2024-2025</a:t>
            </a:r>
            <a:r>
              <a:rPr lang="ro-RO" altLang="en-GB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7" y="1916832"/>
            <a:ext cx="8785225" cy="4191000"/>
          </a:xfrm>
        </p:spPr>
        <p:txBody>
          <a:bodyPr/>
          <a:lstStyle/>
          <a:p>
            <a:pPr algn="just">
              <a:lnSpc>
                <a:spcPct val="120000"/>
              </a:lnSpc>
              <a:buClr>
                <a:srgbClr val="C42F1A"/>
              </a:buClr>
              <a:buSzPct val="110000"/>
            </a:pPr>
            <a:r>
              <a:rPr lang="en-US" altLang="ro-RO" sz="28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Informatică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altLang="ro-RO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Romana </a:t>
            </a:r>
            <a:r>
              <a:rPr lang="en-US" altLang="ro-RO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Sălăjan</a:t>
            </a:r>
            <a:r>
              <a:rPr lang="en-US" altLang="ro-RO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ro-RO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Colegiul</a:t>
            </a:r>
            <a:r>
              <a:rPr lang="en-US" altLang="ro-RO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Național</a:t>
            </a:r>
            <a:r>
              <a:rPr lang="en-US" altLang="ro-RO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”</a:t>
            </a:r>
            <a:r>
              <a:rPr lang="en-US" altLang="ro-RO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Preparandia-Dimitrie</a:t>
            </a:r>
            <a:r>
              <a:rPr lang="en-US" altLang="ro-RO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Țichindeal</a:t>
            </a:r>
            <a:r>
              <a:rPr lang="en-US" altLang="ro-RO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Arad</a:t>
            </a:r>
          </a:p>
          <a:p>
            <a:pPr algn="just">
              <a:lnSpc>
                <a:spcPct val="120000"/>
              </a:lnSpc>
              <a:buClr>
                <a:srgbClr val="C42F1A"/>
              </a:buClr>
              <a:buSzPct val="110000"/>
            </a:pPr>
            <a:r>
              <a:rPr lang="en-US" altLang="ro-RO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 Arad </a:t>
            </a:r>
            <a:r>
              <a:rPr lang="en-US" altLang="ro-RO" sz="28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Municipiu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altLang="ro-RO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Minodora</a:t>
            </a:r>
            <a:r>
              <a:rPr lang="en-US" altLang="ro-RO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Marinescu, </a:t>
            </a:r>
            <a:r>
              <a:rPr lang="en-US" altLang="ro-RO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Colegiul</a:t>
            </a:r>
            <a:r>
              <a:rPr lang="en-US" altLang="ro-RO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Național</a:t>
            </a:r>
            <a:r>
              <a:rPr lang="en-US" altLang="ro-RO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”</a:t>
            </a:r>
            <a:r>
              <a:rPr lang="en-US" altLang="ro-RO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Preparandia-Dimitrie</a:t>
            </a:r>
            <a:r>
              <a:rPr lang="en-US" altLang="ro-RO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Țichindeal</a:t>
            </a:r>
            <a:r>
              <a:rPr lang="en-US" altLang="ro-RO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Arad</a:t>
            </a:r>
          </a:p>
          <a:p>
            <a:pPr algn="just">
              <a:lnSpc>
                <a:spcPct val="120000"/>
              </a:lnSpc>
              <a:buClr>
                <a:srgbClr val="C42F1A"/>
              </a:buClr>
              <a:buSzPct val="110000"/>
            </a:pPr>
            <a:r>
              <a:rPr lang="en-US" altLang="ro-RO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 Arad Nord 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altLang="ro-RO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Ramona </a:t>
            </a:r>
            <a:r>
              <a:rPr lang="en-US" altLang="ro-RO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Braițiu</a:t>
            </a:r>
            <a:r>
              <a:rPr lang="en-US" altLang="ro-RO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ro-RO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Liceul</a:t>
            </a:r>
            <a:r>
              <a:rPr lang="en-US" altLang="ro-RO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Teoretic</a:t>
            </a:r>
            <a:r>
              <a:rPr lang="en-US" altLang="ro-RO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Sebiș</a:t>
            </a:r>
            <a:endParaRPr lang="en-US" altLang="ro-RO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Clr>
                <a:srgbClr val="C42F1A"/>
              </a:buClr>
              <a:buSzPct val="110000"/>
            </a:pPr>
            <a:r>
              <a:rPr lang="en-US" altLang="ro-RO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 Arad Sud 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altLang="ro-RO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Gheorghița</a:t>
            </a:r>
            <a:r>
              <a:rPr lang="en-US" altLang="ro-RO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Țica</a:t>
            </a:r>
            <a:r>
              <a:rPr lang="en-US" altLang="ro-RO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ro-RO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Liceul</a:t>
            </a:r>
            <a:r>
              <a:rPr lang="en-US" altLang="ro-RO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Tehnologic</a:t>
            </a:r>
            <a:r>
              <a:rPr lang="en-US" altLang="ro-RO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altLang="ro-RO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Construcții</a:t>
            </a:r>
            <a:r>
              <a:rPr lang="en-US" altLang="ro-RO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și</a:t>
            </a:r>
            <a:r>
              <a:rPr lang="en-US" altLang="ro-RO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Protecția</a:t>
            </a:r>
            <a:r>
              <a:rPr lang="en-US" altLang="ro-RO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Mediului</a:t>
            </a:r>
            <a:r>
              <a:rPr lang="en-US" altLang="ro-RO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Arad</a:t>
            </a:r>
            <a:endParaRPr lang="ro-RO" altLang="ro-RO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GB"/>
              <a:t>Cercuri pedagogice </a:t>
            </a:r>
            <a:endParaRPr lang="ro-RO" alt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7" y="1916832"/>
            <a:ext cx="8785225" cy="4191000"/>
          </a:xfrm>
        </p:spPr>
        <p:txBody>
          <a:bodyPr/>
          <a:lstStyle/>
          <a:p>
            <a:pPr algn="just">
              <a:lnSpc>
                <a:spcPct val="120000"/>
              </a:lnSpc>
              <a:buClr>
                <a:srgbClr val="C42F1A"/>
              </a:buClr>
              <a:buSzPct val="110000"/>
            </a:pPr>
            <a:endParaRPr lang="en-US" altLang="ro-RO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Clr>
                <a:srgbClr val="C42F1A"/>
              </a:buClr>
              <a:buSzPct val="110000"/>
            </a:pPr>
            <a:r>
              <a:rPr lang="en-US" altLang="ro-RO" sz="28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Informatică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altLang="ro-RO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Romana </a:t>
            </a:r>
            <a:r>
              <a:rPr lang="en-US" altLang="ro-RO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Sălăjan</a:t>
            </a:r>
            <a:endParaRPr lang="en-US" altLang="ro-RO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buClr>
                <a:srgbClr val="C42F1A"/>
              </a:buClr>
              <a:buSzPct val="110000"/>
              <a:buNone/>
            </a:pPr>
            <a:endParaRPr lang="en-US" altLang="ro-RO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Clr>
                <a:srgbClr val="C42F1A"/>
              </a:buClr>
              <a:buSzPct val="110000"/>
            </a:pP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Participă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b="1" u="sng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toate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cadrele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didactice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care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predau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INFORMATICĂ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în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liceele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din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municipiu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și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județ</a:t>
            </a:r>
            <a:endParaRPr lang="en-US" altLang="ro-RO" sz="28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n-US" altLang="en-GB" sz="2200" dirty="0"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0421055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GB"/>
              <a:t>Cercuri pedagogice </a:t>
            </a:r>
            <a:endParaRPr lang="ro-RO" alt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7" y="1916832"/>
            <a:ext cx="8785225" cy="4191000"/>
          </a:xfrm>
        </p:spPr>
        <p:txBody>
          <a:bodyPr/>
          <a:lstStyle/>
          <a:p>
            <a:pPr algn="just">
              <a:lnSpc>
                <a:spcPct val="120000"/>
              </a:lnSpc>
              <a:buClr>
                <a:srgbClr val="C42F1A"/>
              </a:buClr>
              <a:buSzPct val="110000"/>
            </a:pPr>
            <a:endParaRPr lang="en-US" altLang="ro-RO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Clr>
                <a:srgbClr val="C42F1A"/>
              </a:buClr>
              <a:buSzPct val="110000"/>
            </a:pPr>
            <a:r>
              <a:rPr lang="en-US" altLang="ro-RO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 Arad </a:t>
            </a:r>
            <a:r>
              <a:rPr lang="en-US" altLang="ro-RO" sz="28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Municipiu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altLang="ro-RO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Minodora</a:t>
            </a:r>
            <a:r>
              <a:rPr lang="en-US" altLang="ro-RO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Marinescu</a:t>
            </a:r>
          </a:p>
          <a:p>
            <a:pPr marL="0" indent="0" algn="just">
              <a:lnSpc>
                <a:spcPct val="120000"/>
              </a:lnSpc>
              <a:buClr>
                <a:srgbClr val="C42F1A"/>
              </a:buClr>
              <a:buSzPct val="110000"/>
              <a:buNone/>
            </a:pPr>
            <a:endParaRPr lang="en-US" altLang="ro-RO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Clr>
                <a:srgbClr val="C42F1A"/>
              </a:buClr>
              <a:buSzPct val="110000"/>
            </a:pP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Participă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b="1" u="sng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toate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cadrele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didactice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care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predau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în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liceele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din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municipiu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sau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INFORMATICĂ </a:t>
            </a:r>
            <a:r>
              <a:rPr lang="en-US" altLang="ro-RO" sz="2800" b="1" u="sng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și</a:t>
            </a:r>
            <a:r>
              <a:rPr lang="en-US" altLang="ro-RO" sz="28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TIC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în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școlile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și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liceele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din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municipiu</a:t>
            </a:r>
            <a:endParaRPr lang="en-US" altLang="ro-RO" sz="28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n-US" altLang="en-GB" sz="2200" dirty="0">
              <a:sym typeface="+mn-ea"/>
            </a:endParaRPr>
          </a:p>
          <a:p>
            <a:pPr algn="just"/>
            <a:endParaRPr lang="en-US" altLang="en-GB" sz="2200" dirty="0">
              <a:sym typeface="+mn-ea"/>
            </a:endParaRPr>
          </a:p>
          <a:p>
            <a:pPr algn="just"/>
            <a:endParaRPr lang="en-US" altLang="en-GB" sz="2200" dirty="0"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7125338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GB"/>
              <a:t>Cercuri pedagogice </a:t>
            </a:r>
            <a:endParaRPr lang="ro-RO" alt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7" y="1916832"/>
            <a:ext cx="8785225" cy="4191000"/>
          </a:xfrm>
        </p:spPr>
        <p:txBody>
          <a:bodyPr/>
          <a:lstStyle/>
          <a:p>
            <a:pPr algn="just">
              <a:lnSpc>
                <a:spcPct val="120000"/>
              </a:lnSpc>
              <a:buClr>
                <a:srgbClr val="C42F1A"/>
              </a:buClr>
              <a:buSzPct val="110000"/>
            </a:pPr>
            <a:endParaRPr lang="en-US" altLang="ro-RO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Clr>
                <a:srgbClr val="C42F1A"/>
              </a:buClr>
              <a:buSzPct val="110000"/>
            </a:pPr>
            <a:r>
              <a:rPr lang="en-US" altLang="ro-RO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 Arad Nord 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altLang="ro-RO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Ramona </a:t>
            </a:r>
            <a:r>
              <a:rPr lang="en-US" altLang="ro-RO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Braițiu</a:t>
            </a:r>
            <a:endParaRPr lang="en-US" altLang="ro-RO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buClr>
                <a:srgbClr val="C42F1A"/>
              </a:buClr>
              <a:buSzPct val="110000"/>
              <a:buNone/>
            </a:pPr>
            <a:endParaRPr lang="en-US" altLang="ro-RO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Clr>
                <a:srgbClr val="C42F1A"/>
              </a:buClr>
              <a:buSzPct val="110000"/>
            </a:pP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Participă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b="1" u="sng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toate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cadrele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didactice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care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predau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în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liceele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sau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INFORMATICĂ </a:t>
            </a:r>
            <a:r>
              <a:rPr lang="en-US" altLang="ro-RO" sz="2800" b="1" u="sng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și</a:t>
            </a:r>
            <a:r>
              <a:rPr lang="en-US" altLang="ro-RO" sz="28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TIC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în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școlile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și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liceele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din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partea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nord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județului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o-RO" altLang="ro-RO" sz="28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n-US" altLang="en-GB" sz="2200" dirty="0"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0715149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o-RO" sz="4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 Arad Nord</a:t>
            </a:r>
            <a:endParaRPr lang="ro-RO" alt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7" y="1916832"/>
            <a:ext cx="8785225" cy="4191000"/>
          </a:xfrm>
        </p:spPr>
        <p:txBody>
          <a:bodyPr/>
          <a:lstStyle/>
          <a:p>
            <a:pPr marL="0" indent="0" algn="just">
              <a:buNone/>
            </a:pPr>
            <a:endParaRPr lang="en-US" altLang="en-GB" sz="2200" dirty="0">
              <a:sym typeface="+mn-ea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6294867-F478-F680-A7E6-EA8C82D841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105258"/>
              </p:ext>
            </p:extLst>
          </p:nvPr>
        </p:nvGraphicFramePr>
        <p:xfrm>
          <a:off x="251520" y="1772816"/>
          <a:ext cx="8481000" cy="46805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0500">
                  <a:extLst>
                    <a:ext uri="{9D8B030D-6E8A-4147-A177-3AD203B41FA5}">
                      <a16:colId xmlns:a16="http://schemas.microsoft.com/office/drawing/2014/main" val="3130934621"/>
                    </a:ext>
                  </a:extLst>
                </a:gridCol>
                <a:gridCol w="4240500">
                  <a:extLst>
                    <a:ext uri="{9D8B030D-6E8A-4147-A177-3AD203B41FA5}">
                      <a16:colId xmlns:a16="http://schemas.microsoft.com/office/drawing/2014/main" val="2668677168"/>
                    </a:ext>
                  </a:extLst>
                </a:gridCol>
              </a:tblGrid>
              <a:tr h="29022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LICEUL "IOAN BUTEANU" GURAHONŢ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AGRIŞU MARE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70210172"/>
                  </a:ext>
                </a:extLst>
              </a:tr>
              <a:tr h="1999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LICEUL TEHNOLOGIC "MOGA VOIEVOD" HĂLMAGIU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ŞCOALA GIMNAZIALĂ CRAIVA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165693835"/>
                  </a:ext>
                </a:extLst>
              </a:tr>
              <a:tr h="179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LICEUL TEORETIC SEBIŞ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GROŞENI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72527100"/>
                  </a:ext>
                </a:extLst>
              </a:tr>
              <a:tr h="182952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"GHEORGHE GROZA" MONEASA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ŞCOALA GIMNAZIALĂ HĂŞMAŞ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7806659"/>
                  </a:ext>
                </a:extLst>
              </a:tr>
              <a:tr h="179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"LAZĂR TÂMPA" ALMAŞ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ŞCOALA GIMNAZIALĂ ŞILINDIA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44643915"/>
                  </a:ext>
                </a:extLst>
              </a:tr>
              <a:tr h="18852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BÎRSA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ŞCOALA GIMNAZIALĂ TAUŢ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81694906"/>
                  </a:ext>
                </a:extLst>
              </a:tr>
              <a:tr h="18295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ŞCOALA GIMNAZIALĂ BUTENI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ŞCOALA GIMNAZIALĂ TÎRNOVA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67635922"/>
                  </a:ext>
                </a:extLst>
              </a:tr>
              <a:tr h="18295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CĂRAND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LICEUL TEHNOLOGIC "STEFAN HELL" SÂNTANA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104971239"/>
                  </a:ext>
                </a:extLst>
              </a:tr>
              <a:tr h="18295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CHISINDIA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LICEUL TEHNOLOGIC CHIŞINEU CRIŞ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73495282"/>
                  </a:ext>
                </a:extLst>
              </a:tr>
              <a:tr h="179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DEZNA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LICEUL TEORETIC "MIHAI VELICIU" CHISINEU-CRIS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920786591"/>
                  </a:ext>
                </a:extLst>
              </a:tr>
              <a:tr h="18295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DIECI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effectLst/>
                          <a:latin typeface="Arial" panose="020B0604020202020204" pitchFamily="34" charset="0"/>
                        </a:rPr>
                        <a:t>ŞCOALA GIMNAZIALĂ "IUSTIN MARSIEU" SOCODOR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23634843"/>
                  </a:ext>
                </a:extLst>
              </a:tr>
              <a:tr h="179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HĂLMĂGEL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ŞCOALA GIMNAZIALĂ "MIHAI VELICIU" SEPREUŞ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35974112"/>
                  </a:ext>
                </a:extLst>
              </a:tr>
              <a:tr h="179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IACOBINI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effectLst/>
                          <a:latin typeface="Arial" panose="020B0604020202020204" pitchFamily="34" charset="0"/>
                        </a:rPr>
                        <a:t>ŞCOALA GIMNAZIALĂ "OLOSZ LAJOS" ADEA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33464474"/>
                  </a:ext>
                </a:extLst>
              </a:tr>
              <a:tr h="179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PLEŞCUŢA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"PĂDURENI" CHIŞINEU CRIŞ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841776991"/>
                  </a:ext>
                </a:extLst>
              </a:tr>
              <a:tr h="18852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ŞCOALA GIMNAZIALĂ VÂRFURILE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"SIMONYI IMRE" SATU NOU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68023899"/>
                  </a:ext>
                </a:extLst>
              </a:tr>
              <a:tr h="179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COLEGIUL "MIHAI VITEAZUL" INEU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"TABAZDI KAROLY" ZERIND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560822941"/>
                  </a:ext>
                </a:extLst>
              </a:tr>
              <a:tr h="17984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effectLst/>
                          <a:latin typeface="Arial" panose="020B0604020202020204" pitchFamily="34" charset="0"/>
                        </a:rPr>
                        <a:t>LICEUL TEHNOLOGIC "SAVA BRANCOVICI" INEU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GRĂNICERI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64854018"/>
                  </a:ext>
                </a:extLst>
              </a:tr>
              <a:tr h="179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LICEUL TEHNOLOGIC BELIU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OLARI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25957057"/>
                  </a:ext>
                </a:extLst>
              </a:tr>
              <a:tr h="18295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LICEUL TEORETIC CERMEI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PILU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01743145"/>
                  </a:ext>
                </a:extLst>
              </a:tr>
              <a:tr h="18295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LICEUL TEORETIC PÂNCOTA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SÂNTANA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933593517"/>
                  </a:ext>
                </a:extLst>
              </a:tr>
              <a:tr h="18295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"EMIL MONTIA" ŞICULA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SINTEA MARE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85562781"/>
                  </a:ext>
                </a:extLst>
              </a:tr>
              <a:tr h="18852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"GHEORGHE POPOVICI" APATEU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ŞIMAND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756427556"/>
                  </a:ext>
                </a:extLst>
              </a:tr>
              <a:tr h="179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"IOAN SLAVICI" ŞIRIA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ŢIPAR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00791695"/>
                  </a:ext>
                </a:extLst>
              </a:tr>
              <a:tr h="17984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"VASILE POP" BOCSIG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VÂNĂTORI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959666094"/>
                  </a:ext>
                </a:extLst>
              </a:tr>
              <a:tr h="182952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”NICOLAE HORGA POPOVICI” SELEUŞ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ŞCOALA GIMNAZIALĂ ZARAND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270495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614723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GB"/>
              <a:t>Cercuri pedagogice </a:t>
            </a:r>
            <a:endParaRPr lang="ro-RO" alt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7" y="1916832"/>
            <a:ext cx="8785225" cy="4191000"/>
          </a:xfrm>
        </p:spPr>
        <p:txBody>
          <a:bodyPr/>
          <a:lstStyle/>
          <a:p>
            <a:pPr algn="just">
              <a:lnSpc>
                <a:spcPct val="120000"/>
              </a:lnSpc>
              <a:buClr>
                <a:srgbClr val="C42F1A"/>
              </a:buClr>
              <a:buSzPct val="110000"/>
            </a:pPr>
            <a:r>
              <a:rPr lang="en-US" altLang="ro-RO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 Arad Sud </a:t>
            </a:r>
            <a:r>
              <a:rPr lang="en-US" altLang="ro-RO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altLang="ro-RO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Gheorghița</a:t>
            </a:r>
            <a:r>
              <a:rPr lang="en-US" altLang="ro-RO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Țica</a:t>
            </a:r>
            <a:endParaRPr lang="en-US" altLang="ro-RO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buClr>
                <a:srgbClr val="C42F1A"/>
              </a:buClr>
              <a:buSzPct val="110000"/>
              <a:buNone/>
            </a:pPr>
            <a:endParaRPr lang="en-US" altLang="ro-RO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Clr>
                <a:srgbClr val="C42F1A"/>
              </a:buClr>
              <a:buSzPct val="110000"/>
            </a:pP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Participă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toate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cadrele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didactice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care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predau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în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liceele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sau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INFORMATICĂ </a:t>
            </a:r>
            <a:r>
              <a:rPr lang="en-US" altLang="ro-RO" sz="2800" b="1" u="sng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și</a:t>
            </a:r>
            <a:r>
              <a:rPr lang="en-US" altLang="ro-RO" sz="28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TIC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în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școlile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și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liceele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din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partea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sud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altLang="ro-RO" sz="28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județului</a:t>
            </a:r>
            <a:r>
              <a:rPr lang="en-US" altLang="ro-RO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75475989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o-RO" sz="4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TIC Arad Sud</a:t>
            </a:r>
            <a:endParaRPr lang="ro-RO" alt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7" y="1916832"/>
            <a:ext cx="8785225" cy="216024"/>
          </a:xfrm>
        </p:spPr>
        <p:txBody>
          <a:bodyPr/>
          <a:lstStyle/>
          <a:p>
            <a:pPr marL="0" indent="0" algn="just">
              <a:buNone/>
            </a:pPr>
            <a:endParaRPr lang="ro-RO" altLang="en-GB" sz="2200" dirty="0">
              <a:sym typeface="+mn-ea"/>
            </a:endParaRP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45B18582-1483-6331-1A78-E800D53711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602654"/>
              </p:ext>
            </p:extLst>
          </p:nvPr>
        </p:nvGraphicFramePr>
        <p:xfrm>
          <a:off x="179387" y="1772814"/>
          <a:ext cx="8714908" cy="49685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454">
                  <a:extLst>
                    <a:ext uri="{9D8B030D-6E8A-4147-A177-3AD203B41FA5}">
                      <a16:colId xmlns:a16="http://schemas.microsoft.com/office/drawing/2014/main" val="3402547802"/>
                    </a:ext>
                  </a:extLst>
                </a:gridCol>
                <a:gridCol w="4357454">
                  <a:extLst>
                    <a:ext uri="{9D8B030D-6E8A-4147-A177-3AD203B41FA5}">
                      <a16:colId xmlns:a16="http://schemas.microsoft.com/office/drawing/2014/main" val="2922607501"/>
                    </a:ext>
                  </a:extLst>
                </a:gridCol>
              </a:tblGrid>
              <a:tr h="2882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LICEUL "ATANASIE MARIENESCU" LIPOVA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"DR.IOAN DANICICO" SEMLAC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996317332"/>
                  </a:ext>
                </a:extLst>
              </a:tr>
              <a:tr h="2597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LICEUL "SEVER BOCU" LIPOVA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"PATER GODO MIHALY" DOROBANŢI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89137820"/>
                  </a:ext>
                </a:extLst>
              </a:tr>
              <a:tr h="2597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LICEUL TEHNOLOGIC "VASILE JUNCU" MINIŞ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"ŞTEFAN BOZIAN" ŞEITIN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57021366"/>
                  </a:ext>
                </a:extLst>
              </a:tr>
              <a:tr h="2597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LICEUL TEHNOLOGIC ”REGELE MIHAI I” SĂVÂRŞIN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NR 2 PECICA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21582620"/>
                  </a:ext>
                </a:extLst>
              </a:tr>
              <a:tr h="2470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"ADAM MULLER GUTTENBRUN" ZĂBRANI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PEREGU MARE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924696457"/>
                  </a:ext>
                </a:extLst>
              </a:tr>
              <a:tr h="24776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"ALEXANDRU MOCIONI" BIRCHIŞ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VLADIMIRESCU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34225229"/>
                  </a:ext>
                </a:extLst>
              </a:tr>
              <a:tr h="25979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"CORNELIU MICLOSI" COVĂSINŢ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"AUREL SEBEŞAN" FELNAC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991256957"/>
                  </a:ext>
                </a:extLst>
              </a:tr>
              <a:tr h="2595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"CRISTIAN HERBEI" VĂRĂDIA DE MUREŞ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FISCUT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65276558"/>
                  </a:ext>
                </a:extLst>
              </a:tr>
              <a:tr h="233686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"PATRICHIE POPESCU" BATA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SECUSIGIU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78603923"/>
                  </a:ext>
                </a:extLst>
              </a:tr>
              <a:tr h="233686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"SABIN DRĂGOI" PETRIŞ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ZĂDĂRENI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750421442"/>
                  </a:ext>
                </a:extLst>
              </a:tr>
              <a:tr h="233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"SABIN MANUILĂ" SÎMBĂTENI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LICEUL TEHNOLOGIC "ION CREANGĂ" CURTICI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42703577"/>
                  </a:ext>
                </a:extLst>
              </a:tr>
              <a:tr h="233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"ŞTEFAN CICIO-POP" CONOP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"ANDREI ŞAGUNA" ANDREI ŞAGUNA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40016323"/>
                  </a:ext>
                </a:extLst>
              </a:tr>
              <a:tr h="233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"TEODOR PĂCĂŢIAN" USUSĂU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"MORA FERENC" ZIMANDU NOU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27039450"/>
                  </a:ext>
                </a:extLst>
              </a:tr>
              <a:tr h="233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BÂRZAVA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"PAVEL COVACI" MACEA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62715298"/>
                  </a:ext>
                </a:extLst>
              </a:tr>
              <a:tr h="233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PĂULIŞ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"VIRGIL IOVĂNAŞ" ŞOFRONEA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12665013"/>
                  </a:ext>
                </a:extLst>
              </a:tr>
              <a:tr h="233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LICEUL TEHNOLOGIC VINGA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FÂNTÂNELE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418674163"/>
                  </a:ext>
                </a:extLst>
              </a:tr>
              <a:tr h="233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MAILAT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FRUMUŞENI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968963845"/>
                  </a:ext>
                </a:extLst>
              </a:tr>
              <a:tr h="268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ŞAGU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IRATOŞU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62913923"/>
                  </a:ext>
                </a:extLst>
              </a:tr>
              <a:tr h="23436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LICEUL TEORETIC "GHEORGHE LAZĂR" PECICA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ŞCOALA GIMNAZIALĂ LIVADA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878003561"/>
                  </a:ext>
                </a:extLst>
              </a:tr>
              <a:tr h="2810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LICEUL TEORETIC "JOZEF GREGOR TAJOVSKY" NĂDLAC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1243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292504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06677"/>
            <a:ext cx="9319846" cy="1384916"/>
          </a:xfrm>
          <a:noFill/>
        </p:spPr>
        <p:txBody>
          <a:bodyPr anchor="ctr" anchorCtr="0">
            <a:noAutofit/>
          </a:bodyPr>
          <a:lstStyle/>
          <a:p>
            <a:pPr algn="ctr"/>
            <a:r>
              <a:rPr lang="ro-RO" sz="3600" b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CRED – </a:t>
            </a:r>
            <a:r>
              <a:rPr lang="ro-RO" sz="3600" b="1" i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Curriculum</a:t>
            </a:r>
            <a:r>
              <a:rPr lang="en-US" sz="3600" b="1" i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relevant, educ</a:t>
            </a:r>
            <a:r>
              <a:rPr lang="ro-RO" sz="3600" b="1" i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ație deschisă pentru toți</a:t>
            </a:r>
            <a:endParaRPr lang="en-US" sz="3600" b="1" i="1" dirty="0">
              <a:solidFill>
                <a:srgbClr val="DEBD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CCF7F3-8777-4534-05A0-F04447FF48EE}"/>
              </a:ext>
            </a:extLst>
          </p:cNvPr>
          <p:cNvSpPr txBox="1"/>
          <p:nvPr/>
        </p:nvSpPr>
        <p:spPr>
          <a:xfrm>
            <a:off x="678730" y="2224726"/>
            <a:ext cx="7901851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- promotor al unui Curriculum centrat pe competențe cheie -</a:t>
            </a:r>
            <a:endParaRPr kumimoji="0" lang="ro-RO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o-RO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Perioada de implementare a proiectului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: 2017 – 2023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o-RO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srgbClr val="3BCD49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Perioada de sustenabilitate a proiectului: 2024 - 2027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o-RO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o-RO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o-RO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o-RO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o-RO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 descr="sigla micsorata">
            <a:extLst>
              <a:ext uri="{FF2B5EF4-FFF2-40B4-BE49-F238E27FC236}">
                <a16:creationId xmlns:a16="http://schemas.microsoft.com/office/drawing/2014/main" id="{4D59DE42-E123-628D-0935-63C08E3038BF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9646" y="320204"/>
            <a:ext cx="1127760" cy="61863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46754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E9A3C-4EE4-4DE1-B919-54E07DD64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D45CB2-478D-4709-9C67-F307CC1F6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044280"/>
          </a:xfrm>
        </p:spPr>
        <p:txBody>
          <a:bodyPr/>
          <a:lstStyle/>
          <a:p>
            <a:r>
              <a:rPr lang="en-US" sz="3200" dirty="0" err="1"/>
              <a:t>Examenul</a:t>
            </a:r>
            <a:r>
              <a:rPr lang="en-US" sz="3200" dirty="0"/>
              <a:t> </a:t>
            </a:r>
            <a:r>
              <a:rPr lang="en-US" sz="3200" dirty="0" err="1"/>
              <a:t>național</a:t>
            </a:r>
            <a:r>
              <a:rPr lang="en-US" sz="3200" dirty="0"/>
              <a:t> de </a:t>
            </a:r>
            <a:r>
              <a:rPr lang="en-US" sz="3200" dirty="0" err="1"/>
              <a:t>bacalaureat</a:t>
            </a:r>
            <a:r>
              <a:rPr lang="en-US" sz="3200" dirty="0"/>
              <a:t>, </a:t>
            </a:r>
            <a:r>
              <a:rPr lang="en-US" sz="3200" dirty="0" err="1"/>
              <a:t>sesiunea</a:t>
            </a:r>
            <a:r>
              <a:rPr lang="en-US" sz="3200" dirty="0"/>
              <a:t> </a:t>
            </a:r>
            <a:r>
              <a:rPr lang="en-US" sz="3200" dirty="0" err="1"/>
              <a:t>iunie-iulie</a:t>
            </a:r>
            <a:r>
              <a:rPr lang="en-US" sz="3200" dirty="0"/>
              <a:t> 2024, </a:t>
            </a:r>
            <a:r>
              <a:rPr lang="en-US" sz="3200" dirty="0" err="1"/>
              <a:t>Competențe</a:t>
            </a:r>
            <a:r>
              <a:rPr lang="en-US" sz="3200" dirty="0"/>
              <a:t> </a:t>
            </a:r>
            <a:r>
              <a:rPr lang="en-US" sz="3200" dirty="0" err="1"/>
              <a:t>digitale</a:t>
            </a:r>
            <a:endParaRPr lang="en-US" sz="3200" dirty="0"/>
          </a:p>
          <a:p>
            <a:pPr marL="0" indent="0">
              <a:buNone/>
            </a:pPr>
            <a:endParaRPr lang="fr-FR" sz="1800" b="1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C08868A-3784-ACDB-7A6D-9870F2F794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59020"/>
              </p:ext>
            </p:extLst>
          </p:nvPr>
        </p:nvGraphicFramePr>
        <p:xfrm>
          <a:off x="179512" y="3070859"/>
          <a:ext cx="8424939" cy="33562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250546429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420106711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67980419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96243721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22720636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13430863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424100731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57640011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3449330817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995304734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545080599"/>
                    </a:ext>
                  </a:extLst>
                </a:gridCol>
                <a:gridCol w="648075">
                  <a:extLst>
                    <a:ext uri="{9D8B030D-6E8A-4147-A177-3AD203B41FA5}">
                      <a16:colId xmlns:a16="http://schemas.microsoft.com/office/drawing/2014/main" val="567035214"/>
                    </a:ext>
                  </a:extLst>
                </a:gridCol>
              </a:tblGrid>
              <a:tr h="82530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dirty="0">
                          <a:effectLst/>
                        </a:rPr>
                        <a:t>Formă de învățământ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dirty="0" err="1">
                          <a:effectLst/>
                        </a:rPr>
                        <a:t>Cand</a:t>
                      </a:r>
                      <a:r>
                        <a:rPr lang="ro-RO" sz="1100" dirty="0">
                          <a:effectLst/>
                        </a:rPr>
                        <a:t>. Înscriși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Cand. Reușiți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Note: 5-5,99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Note: 6-6,99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Note: 7-7,99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Note: 8-8,99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Note: 9-9,99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Note: 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 dirty="0">
                          <a:effectLst/>
                        </a:rPr>
                        <a:t>Nr. </a:t>
                      </a:r>
                      <a:r>
                        <a:rPr lang="ro-RO" sz="1100" dirty="0" err="1">
                          <a:effectLst/>
                        </a:rPr>
                        <a:t>Cand</a:t>
                      </a:r>
                      <a:r>
                        <a:rPr lang="ro-RO" sz="1100" dirty="0">
                          <a:effectLst/>
                        </a:rPr>
                        <a:t>. Respinși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Nr. Cand. Neprez.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Nr. Cand. Elim.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27838276"/>
                  </a:ext>
                </a:extLst>
              </a:tr>
              <a:tr h="6327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effectLst/>
                        </a:rPr>
                        <a:t>Zi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2760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" algn="ctr">
                        <a:tabLst>
                          <a:tab pos="297180" algn="l"/>
                        </a:tabLst>
                      </a:pPr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2739 (100%)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" algn="ctr">
                        <a:tabLst>
                          <a:tab pos="297180" algn="l"/>
                        </a:tabLst>
                      </a:pPr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596 (21,76%)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" algn="ctr">
                        <a:tabLst>
                          <a:tab pos="297180" algn="l"/>
                        </a:tabLst>
                      </a:pPr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856 (31,25%)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" algn="ctr">
                        <a:tabLst>
                          <a:tab pos="297180" algn="l"/>
                        </a:tabLst>
                      </a:pPr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492 (17,96%)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795   (29,03%)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21 (0,76%)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2760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" algn="ctr">
                        <a:tabLst>
                          <a:tab pos="297180" algn="l"/>
                        </a:tabLst>
                      </a:pPr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2739 (100%)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19647387"/>
                  </a:ext>
                </a:extLst>
              </a:tr>
              <a:tr h="6327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effectLst/>
                        </a:rPr>
                        <a:t>Seral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" algn="ctr">
                        <a:tabLst>
                          <a:tab pos="297180" algn="l"/>
                        </a:tabLst>
                      </a:pPr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23 (100%)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" algn="ctr">
                        <a:tabLst>
                          <a:tab pos="297180" algn="l"/>
                        </a:tabLst>
                      </a:pPr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7 (30,43%)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" algn="ctr">
                        <a:tabLst>
                          <a:tab pos="297180" algn="l"/>
                        </a:tabLst>
                      </a:pPr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7 (30,43%)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" algn="ctr">
                        <a:tabLst>
                          <a:tab pos="297180" algn="l"/>
                        </a:tabLst>
                      </a:pPr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7 (30,43%)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" algn="ctr">
                        <a:tabLst>
                          <a:tab pos="297180" algn="l"/>
                        </a:tabLst>
                      </a:pPr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       (8,7%)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 (11,54%)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" algn="ctr">
                        <a:tabLst>
                          <a:tab pos="297180" algn="l"/>
                        </a:tabLst>
                      </a:pPr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23 (100%)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75044202"/>
                  </a:ext>
                </a:extLst>
              </a:tr>
              <a:tr h="6327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effectLst/>
                        </a:rPr>
                        <a:t>Frecvență redusă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" algn="ctr">
                        <a:tabLst>
                          <a:tab pos="297180" algn="l"/>
                        </a:tabLst>
                      </a:pPr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12 (100%)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" algn="ctr">
                        <a:tabLst>
                          <a:tab pos="297180" algn="l"/>
                        </a:tabLst>
                      </a:pPr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7 (58,33%)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" algn="ctr">
                        <a:tabLst>
                          <a:tab pos="297180" algn="l"/>
                        </a:tabLst>
                      </a:pPr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 (16,67%)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" algn="ctr">
                        <a:tabLst>
                          <a:tab pos="297180" algn="l"/>
                        </a:tabLst>
                      </a:pPr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 (16,67%)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     (8,33%)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 (14,29%)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" algn="ctr">
                        <a:tabLst>
                          <a:tab pos="297180" algn="l"/>
                        </a:tabLst>
                      </a:pPr>
                      <a:r>
                        <a:rPr lang="ro-RO" sz="12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12 (100%)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88754942"/>
                  </a:ext>
                </a:extLst>
              </a:tr>
              <a:tr h="6327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effectLst/>
                        </a:rPr>
                        <a:t>TOTAL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2800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" algn="ctr">
                        <a:tabLst>
                          <a:tab pos="297180" algn="l"/>
                        </a:tabLst>
                      </a:pPr>
                      <a:r>
                        <a:rPr lang="ro-RO" sz="12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2774 (100%)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610 (21,99%)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865 (31,18%)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501 (18,06%)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798  (28,77%)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26 (0,93%)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0 (0%)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2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2800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" algn="ctr">
                        <a:tabLst>
                          <a:tab pos="297180" algn="l"/>
                        </a:tabLst>
                      </a:pPr>
                      <a:r>
                        <a:rPr lang="ro-RO" sz="1200" b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2774 (100%)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13841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391495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946733"/>
            <a:ext cx="7886700" cy="1325563"/>
          </a:xfrm>
          <a:noFill/>
        </p:spPr>
        <p:txBody>
          <a:bodyPr anchor="ctr" anchorCtr="0">
            <a:normAutofit/>
          </a:bodyPr>
          <a:lstStyle/>
          <a:p>
            <a:pPr algn="ctr"/>
            <a:r>
              <a:rPr lang="ro-RO" sz="3600" b="1" dirty="0">
                <a:solidFill>
                  <a:srgbClr val="DEBDFF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Proiectul CRED</a:t>
            </a:r>
            <a:r>
              <a:rPr lang="en-GB" sz="3600" b="1" dirty="0">
                <a:solidFill>
                  <a:srgbClr val="DEBDFF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:</a:t>
            </a:r>
            <a:r>
              <a:rPr lang="ro-RO" sz="3600" b="1" dirty="0">
                <a:solidFill>
                  <a:srgbClr val="DEBDFF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 activități și rezultate </a:t>
            </a:r>
            <a:endParaRPr lang="en-US" sz="3600" dirty="0">
              <a:solidFill>
                <a:srgbClr val="DEBDF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61F22E-8C97-6BF1-4300-201BF21AF5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2226040"/>
            <a:ext cx="3689927" cy="3020140"/>
          </a:xfrm>
        </p:spPr>
        <p:txBody>
          <a:bodyPr>
            <a:normAutofit lnSpcReduction="10000"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A1 - Politici educaționale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it-IT" sz="2400" b="1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o-RO" sz="2400" b="1" dirty="0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rPr>
              <a:t>A2 - Resurse educaționale deschise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it-IT" sz="2400" b="1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A3 - Formarea profesorilor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it-IT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dirty="0">
                <a:solidFill>
                  <a:srgbClr val="99CC00"/>
                </a:solidFill>
                <a:latin typeface="Calibri"/>
                <a:ea typeface="Calibri"/>
                <a:cs typeface="Calibri"/>
                <a:sym typeface="Calibri"/>
              </a:rPr>
              <a:t>A4 - Pilotare în școli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lang="it-IT"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dirty="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A5 - Studii și cercetări</a:t>
            </a:r>
            <a:endParaRPr lang="it-IT" sz="2800" b="1" dirty="0">
              <a:solidFill>
                <a:srgbClr val="54813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/>
          </a:p>
        </p:txBody>
      </p:sp>
      <p:pic>
        <p:nvPicPr>
          <p:cNvPr id="3" name="Picture 2" descr="sigla micsorata">
            <a:extLst>
              <a:ext uri="{FF2B5EF4-FFF2-40B4-BE49-F238E27FC236}">
                <a16:creationId xmlns:a16="http://schemas.microsoft.com/office/drawing/2014/main" id="{0F614852-C0DE-856F-15D0-15F9AA8ACD7F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3926" y="234773"/>
            <a:ext cx="1127760" cy="71196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" name="Imagine 2">
            <a:extLst>
              <a:ext uri="{FF2B5EF4-FFF2-40B4-BE49-F238E27FC236}">
                <a16:creationId xmlns:a16="http://schemas.microsoft.com/office/drawing/2014/main" id="{E2428DC4-30A1-CF83-BF3E-EDE43F3825E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427" y="2179784"/>
            <a:ext cx="4311073" cy="302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42610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39273"/>
            <a:ext cx="7886700" cy="822036"/>
          </a:xfrm>
          <a:noFill/>
        </p:spPr>
        <p:txBody>
          <a:bodyPr anchor="ctr" anchorCtr="0">
            <a:normAutofit/>
          </a:bodyPr>
          <a:lstStyle/>
          <a:p>
            <a:pPr algn="ctr"/>
            <a:r>
              <a:rPr lang="ro-RO" b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CRED - FORMARE</a:t>
            </a:r>
            <a:endParaRPr lang="en-US" dirty="0">
              <a:solidFill>
                <a:srgbClr val="DEBD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19D2B-E0B3-0CEF-E171-0190546EC7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161309"/>
            <a:ext cx="7886700" cy="3066473"/>
          </a:xfrm>
        </p:spPr>
        <p:txBody>
          <a:bodyPr>
            <a:normAutofit fontScale="92500" lnSpcReduction="10000"/>
          </a:bodyPr>
          <a:lstStyle/>
          <a:p>
            <a:r>
              <a:rPr lang="ro-RO" sz="1800" dirty="0"/>
              <a:t>două etape de formare în perioada de implementare a proiectului:</a:t>
            </a:r>
          </a:p>
          <a:p>
            <a:pPr lvl="2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ro-RO" sz="1600" dirty="0"/>
              <a:t>Nivel 1: </a:t>
            </a:r>
            <a:r>
              <a:rPr lang="ro-RO" sz="1600" dirty="0">
                <a:solidFill>
                  <a:schemeClr val="accent5">
                    <a:lumMod val="75000"/>
                  </a:schemeClr>
                </a:solidFill>
              </a:rPr>
              <a:t>formarea formatorilor </a:t>
            </a:r>
          </a:p>
          <a:p>
            <a:pPr lvl="2"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o-RO" sz="1600" dirty="0"/>
              <a:t>Nivel 2: </a:t>
            </a:r>
            <a:r>
              <a:rPr lang="ro-RO" sz="1600" dirty="0">
                <a:solidFill>
                  <a:srgbClr val="CC0000"/>
                </a:solidFill>
              </a:rPr>
              <a:t>formarea cadrelor didactice </a:t>
            </a:r>
            <a:r>
              <a:rPr lang="ro-RO" sz="1600" dirty="0"/>
              <a:t>din învățământul primar și gimnazial </a:t>
            </a:r>
          </a:p>
          <a:p>
            <a:pPr marL="457200" lvl="1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1800" dirty="0" err="1"/>
              <a:t>patru</a:t>
            </a:r>
            <a:r>
              <a:rPr lang="ro-RO" sz="1800" dirty="0"/>
              <a:t> programe de formare continuă pe nivel II: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o-RO" sz="1600" dirty="0"/>
              <a:t>CRED – abilitare curriculară pentru învățământ primar;</a:t>
            </a:r>
            <a:endParaRPr lang="en-US" sz="1600" dirty="0"/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dirty="0"/>
              <a:t>CRED – </a:t>
            </a:r>
            <a:r>
              <a:rPr lang="en-US" sz="1600" dirty="0" err="1"/>
              <a:t>abilitare</a:t>
            </a:r>
            <a:r>
              <a:rPr lang="en-US" sz="1600" dirty="0"/>
              <a:t> curricular</a:t>
            </a:r>
            <a:r>
              <a:rPr lang="ro-RO" sz="1600" dirty="0"/>
              <a:t>ă pentru învățământ gimnazial;</a:t>
            </a:r>
            <a:endParaRPr lang="en-US" sz="1600" dirty="0"/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o-RO" sz="1600" dirty="0"/>
              <a:t>RED – </a:t>
            </a:r>
            <a:r>
              <a:rPr lang="ro-RO" sz="1600" i="1" dirty="0"/>
              <a:t>Resurse educaționale digitale: realizare, utilizare, evaluare</a:t>
            </a:r>
            <a:r>
              <a:rPr lang="ro-RO" sz="1600" dirty="0"/>
              <a:t>;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o-RO" sz="1600" dirty="0"/>
              <a:t>Manager CRED - </a:t>
            </a:r>
            <a:r>
              <a:rPr lang="ro-RO" sz="1600" i="1" dirty="0"/>
              <a:t>Managementul implementării eficiente a Curriculumului național.</a:t>
            </a:r>
            <a:endParaRPr lang="ro-RO" sz="1600" dirty="0"/>
          </a:p>
          <a:p>
            <a:pPr marL="0" indent="0">
              <a:lnSpc>
                <a:spcPct val="100000"/>
              </a:lnSpc>
              <a:buNone/>
            </a:pPr>
            <a:r>
              <a:rPr lang="ro-RO" sz="2200" dirty="0"/>
              <a:t>   </a:t>
            </a:r>
          </a:p>
        </p:txBody>
      </p:sp>
      <p:pic>
        <p:nvPicPr>
          <p:cNvPr id="4" name="Picture 3" descr="sigla micsorata">
            <a:extLst>
              <a:ext uri="{FF2B5EF4-FFF2-40B4-BE49-F238E27FC236}">
                <a16:creationId xmlns:a16="http://schemas.microsoft.com/office/drawing/2014/main" id="{DA900555-FE16-48D0-E17E-C1E455958CB5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2026" y="289560"/>
            <a:ext cx="1127760" cy="64024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7876119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762" y="1363673"/>
            <a:ext cx="7999598" cy="711959"/>
          </a:xfrm>
          <a:noFill/>
        </p:spPr>
        <p:txBody>
          <a:bodyPr anchor="ctr" anchorCtr="0">
            <a:noAutofit/>
          </a:bodyPr>
          <a:lstStyle/>
          <a:p>
            <a:pPr algn="ctr"/>
            <a:r>
              <a:rPr lang="ro-RO" sz="2800" b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Abilitare curriculară</a:t>
            </a:r>
            <a:br>
              <a:rPr lang="ro-RO" sz="2800" b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o-RO" sz="2800" b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CRED – formare nivel II învățământ primar și gimnazial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E20B180-B2B2-6E2F-6068-EC870F297D1C}"/>
              </a:ext>
            </a:extLst>
          </p:cNvPr>
          <p:cNvSpPr txBox="1"/>
          <p:nvPr/>
        </p:nvSpPr>
        <p:spPr>
          <a:xfrm>
            <a:off x="594640" y="2075631"/>
            <a:ext cx="781784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o-RO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Beneficii ale programelor - în perioada de implementare a proiectului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o-RO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Competențe specifice dezvoltate</a:t>
            </a:r>
            <a:endParaRPr kumimoji="0" lang="ro-RO" sz="1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o-RO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Identificarea principalelor caracteristici ale modelului de proiectare curriculară centrat pe competențe;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o-RO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Aplicarea sistematică și personalizată a programelor școlare, promovând activități de învățare adaptate la nevoile specifice ale elevilor, cu accent pe cei aflați în risc de excluziune;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o-RO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Integrarea în practica didactică a unor strategii inovative, centrate pe utilizarea noilor tehnologii cu rol de facilitare a învățării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ultilizare</a:t>
            </a:r>
            <a:r>
              <a:rPr kumimoji="0" lang="ro-RO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platformelor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educa</a:t>
            </a:r>
            <a:r>
              <a:rPr kumimoji="0" lang="ro-RO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ț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ionale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</a:t>
            </a:r>
            <a:r>
              <a:rPr kumimoji="0" lang="ro-RO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Google Classroom,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selectare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creare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adaptare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utilizare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RED)</a:t>
            </a:r>
            <a:r>
              <a:rPr kumimoji="0" lang="ro-RO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</a:t>
            </a:r>
            <a:r>
              <a:rPr kumimoji="0" lang="ro-RO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Programele de abilitare curriculară pentru învățământul primar și gimnazial nivel II vor continua și în perioada de sustenabilitate a proiectului.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2" name="Picture 41" descr="sigla micsorata">
            <a:extLst>
              <a:ext uri="{FF2B5EF4-FFF2-40B4-BE49-F238E27FC236}">
                <a16:creationId xmlns:a16="http://schemas.microsoft.com/office/drawing/2014/main" id="{3F4079F9-54EA-4285-E421-904183A79D3A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84406" y="297181"/>
            <a:ext cx="1127760" cy="64008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8718155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762" y="1363673"/>
            <a:ext cx="7999598" cy="711959"/>
          </a:xfrm>
          <a:noFill/>
        </p:spPr>
        <p:txBody>
          <a:bodyPr anchor="ctr" anchorCtr="0">
            <a:normAutofit/>
          </a:bodyPr>
          <a:lstStyle/>
          <a:p>
            <a:pPr algn="ctr"/>
            <a:r>
              <a:rPr lang="ro-RO" b="1" dirty="0">
                <a:solidFill>
                  <a:srgbClr val="DEBDFF"/>
                </a:solidFill>
                <a:cs typeface="Arial" panose="020B0604020202020204" pitchFamily="34" charset="0"/>
                <a:sym typeface="Calibri"/>
              </a:rPr>
              <a:t>Resurse online EduCRED</a:t>
            </a:r>
            <a:endParaRPr lang="en-US" b="1" dirty="0">
              <a:solidFill>
                <a:srgbClr val="DEBDFF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EECBC62-AA6C-B78B-F272-323BA3317DCB}"/>
              </a:ext>
            </a:extLst>
          </p:cNvPr>
          <p:cNvGrpSpPr/>
          <p:nvPr/>
        </p:nvGrpSpPr>
        <p:grpSpPr>
          <a:xfrm>
            <a:off x="-54541" y="2213889"/>
            <a:ext cx="4293546" cy="3411054"/>
            <a:chOff x="105629" y="2898296"/>
            <a:chExt cx="4766344" cy="2416540"/>
          </a:xfrm>
        </p:grpSpPr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51B34C9C-A7A8-AAC8-F62A-AEE5DDFF96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629" y="3770558"/>
              <a:ext cx="2007898" cy="1544278"/>
            </a:xfrm>
            <a:prstGeom prst="rect">
              <a:avLst/>
            </a:prstGeom>
            <a:pattFill prst="pct5">
              <a:fgClr>
                <a:srgbClr val="FFFFFF"/>
              </a:fgClr>
              <a:bgClr>
                <a:schemeClr val="bg1"/>
              </a:bgClr>
            </a:pattFill>
            <a:scene3d>
              <a:camera prst="perspectiveContrastingRightFacing"/>
              <a:lightRig rig="threePt" dir="t"/>
            </a:scene3d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BCB5331-A2B2-EA55-F197-CB1B6B4C6429}"/>
                </a:ext>
              </a:extLst>
            </p:cNvPr>
            <p:cNvSpPr txBox="1"/>
            <p:nvPr/>
          </p:nvSpPr>
          <p:spPr>
            <a:xfrm>
              <a:off x="347486" y="2898296"/>
              <a:ext cx="4524487" cy="48584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1155C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  <a:hlinkClick r:id="rId4"/>
                </a:rPr>
                <a:t>https://www.youtube.com/primareducred</a:t>
              </a:r>
              <a:endParaRPr kumimoji="0" lang="ro-RO" sz="1500" b="0" i="0" u="none" strike="noStrike" kern="1200" cap="none" spc="0" normalizeH="0" baseline="0" noProof="0" dirty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o-RO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1155C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Resurse video ciclu primar </a:t>
              </a: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</a:t>
              </a: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83ED9A7-957C-BEFA-CFE3-F19E0DF3B400}"/>
              </a:ext>
            </a:extLst>
          </p:cNvPr>
          <p:cNvGrpSpPr/>
          <p:nvPr/>
        </p:nvGrpSpPr>
        <p:grpSpPr>
          <a:xfrm>
            <a:off x="3137961" y="3979887"/>
            <a:ext cx="3129714" cy="1726811"/>
            <a:chOff x="3816016" y="4572910"/>
            <a:chExt cx="4172952" cy="230241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7A843A1-B2D3-6DF0-EEA2-DDFFD2F48E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43144" y="4572910"/>
              <a:ext cx="1676400" cy="1676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 prstMaterial="metal"/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279E549-F37C-9FB4-A6A6-0AB60B516B98}"/>
                </a:ext>
              </a:extLst>
            </p:cNvPr>
            <p:cNvSpPr txBox="1"/>
            <p:nvPr/>
          </p:nvSpPr>
          <p:spPr>
            <a:xfrm>
              <a:off x="3816016" y="6198216"/>
              <a:ext cx="4172952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hlinkClick r:id="rId6"/>
                </a:rPr>
                <a:t>https://www.youtube.com/@educredro</a:t>
              </a:r>
              <a:endParaRPr kumimoji="0" lang="ro-RO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o-RO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Resurse video suport </a:t>
              </a: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7" name="CasetăText 132">
            <a:extLst>
              <a:ext uri="{FF2B5EF4-FFF2-40B4-BE49-F238E27FC236}">
                <a16:creationId xmlns:a16="http://schemas.microsoft.com/office/drawing/2014/main" id="{961C2FE3-1569-44F1-8A63-310D98FAFFA3}"/>
              </a:ext>
            </a:extLst>
          </p:cNvPr>
          <p:cNvSpPr txBox="1"/>
          <p:nvPr/>
        </p:nvSpPr>
        <p:spPr>
          <a:xfrm rot="19828841">
            <a:off x="2529989" y="4508660"/>
            <a:ext cx="1484054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58 materiale video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BD5A190-F79D-F590-DA7B-1E4D7B0DA4AA}"/>
              </a:ext>
            </a:extLst>
          </p:cNvPr>
          <p:cNvSpPr/>
          <p:nvPr/>
        </p:nvSpPr>
        <p:spPr>
          <a:xfrm>
            <a:off x="3826661" y="3255272"/>
            <a:ext cx="1501995" cy="76174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360.000 vizitatori</a:t>
            </a:r>
          </a:p>
        </p:txBody>
      </p:sp>
      <p:sp>
        <p:nvSpPr>
          <p:cNvPr id="19" name="CasetăText 131">
            <a:extLst>
              <a:ext uri="{FF2B5EF4-FFF2-40B4-BE49-F238E27FC236}">
                <a16:creationId xmlns:a16="http://schemas.microsoft.com/office/drawing/2014/main" id="{22746493-D5D9-9FDE-8370-D64800C5D7C1}"/>
              </a:ext>
            </a:extLst>
          </p:cNvPr>
          <p:cNvSpPr txBox="1"/>
          <p:nvPr/>
        </p:nvSpPr>
        <p:spPr>
          <a:xfrm rot="2564495">
            <a:off x="5012762" y="4349025"/>
            <a:ext cx="1329167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8.400 </a:t>
            </a:r>
            <a:r>
              <a:rPr kumimoji="0" lang="ro-RO" sz="16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urmăritori</a:t>
            </a:r>
            <a:endParaRPr kumimoji="0" lang="ro-RO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Panglică: înclinată în jos 1030">
            <a:extLst>
              <a:ext uri="{FF2B5EF4-FFF2-40B4-BE49-F238E27FC236}">
                <a16:creationId xmlns:a16="http://schemas.microsoft.com/office/drawing/2014/main" id="{0FA8C64A-259D-273A-1192-5B1BB7409980}"/>
              </a:ext>
            </a:extLst>
          </p:cNvPr>
          <p:cNvSpPr/>
          <p:nvPr/>
        </p:nvSpPr>
        <p:spPr>
          <a:xfrm rot="432067">
            <a:off x="6063401" y="4712882"/>
            <a:ext cx="2925413" cy="914775"/>
          </a:xfrm>
          <a:prstGeom prst="ribbon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Peste 1,4 milioane vizualizări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A040238-C2BF-C678-B84A-7B10DBD10F8A}"/>
              </a:ext>
            </a:extLst>
          </p:cNvPr>
          <p:cNvGrpSpPr/>
          <p:nvPr/>
        </p:nvGrpSpPr>
        <p:grpSpPr>
          <a:xfrm>
            <a:off x="4990819" y="2217580"/>
            <a:ext cx="4091609" cy="2697888"/>
            <a:chOff x="6749412" y="2751945"/>
            <a:chExt cx="5181969" cy="2408161"/>
          </a:xfrm>
        </p:grpSpPr>
        <p:pic>
          <p:nvPicPr>
            <p:cNvPr id="23" name="Picture 4">
              <a:extLst>
                <a:ext uri="{FF2B5EF4-FFF2-40B4-BE49-F238E27FC236}">
                  <a16:creationId xmlns:a16="http://schemas.microsoft.com/office/drawing/2014/main" id="{0B0A44D8-61B5-93B1-4E47-1C9C45FC5E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7217" y="3632012"/>
              <a:ext cx="1974164" cy="1528094"/>
            </a:xfrm>
            <a:prstGeom prst="rect">
              <a:avLst/>
            </a:prstGeom>
            <a:solidFill>
              <a:srgbClr val="FFFFFF">
                <a:alpha val="15000"/>
              </a:srgbClr>
            </a:solidFill>
            <a:effectLst>
              <a:outerShdw blurRad="50800" dist="50800" dir="5400000" algn="ctr" rotWithShape="0">
                <a:schemeClr val="bg1"/>
              </a:outerShdw>
            </a:effectLst>
            <a:scene3d>
              <a:camera prst="perspectiveHeroicExtremeLeftFacing"/>
              <a:lightRig rig="threePt" dir="t"/>
            </a:scene3d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66C71F6-5E24-E029-1F27-BB07D1F93991}"/>
                </a:ext>
              </a:extLst>
            </p:cNvPr>
            <p:cNvSpPr txBox="1"/>
            <p:nvPr/>
          </p:nvSpPr>
          <p:spPr>
            <a:xfrm>
              <a:off x="6749412" y="2751945"/>
              <a:ext cx="4896232" cy="49450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1155C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  <a:hlinkClick r:id="rId8"/>
                </a:rPr>
                <a:t>https://www.youtube.com/educredgimnaziu</a:t>
              </a:r>
              <a:endParaRPr kumimoji="0" lang="ro-RO" sz="1500" b="0" i="0" u="none" strike="noStrike" kern="1200" cap="none" spc="0" normalizeH="0" baseline="0" noProof="0" dirty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o-RO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1155CC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Resurse video ciclu gimnazial</a:t>
              </a: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</a:t>
              </a: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8" name="CasetăText 136">
            <a:extLst>
              <a:ext uri="{FF2B5EF4-FFF2-40B4-BE49-F238E27FC236}">
                <a16:creationId xmlns:a16="http://schemas.microsoft.com/office/drawing/2014/main" id="{1F400312-FB68-8BDB-0536-2566ECB52691}"/>
              </a:ext>
            </a:extLst>
          </p:cNvPr>
          <p:cNvSpPr txBox="1"/>
          <p:nvPr/>
        </p:nvSpPr>
        <p:spPr>
          <a:xfrm>
            <a:off x="219435" y="2992621"/>
            <a:ext cx="220482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728 materiale video</a:t>
            </a:r>
          </a:p>
        </p:txBody>
      </p:sp>
      <p:sp>
        <p:nvSpPr>
          <p:cNvPr id="29" name="CasetăText 23">
            <a:extLst>
              <a:ext uri="{FF2B5EF4-FFF2-40B4-BE49-F238E27FC236}">
                <a16:creationId xmlns:a16="http://schemas.microsoft.com/office/drawing/2014/main" id="{36D83B7D-ADF9-0ACD-E78A-A24345CF2EB0}"/>
              </a:ext>
            </a:extLst>
          </p:cNvPr>
          <p:cNvSpPr txBox="1"/>
          <p:nvPr/>
        </p:nvSpPr>
        <p:spPr>
          <a:xfrm>
            <a:off x="1494677" y="3561644"/>
            <a:ext cx="177128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3.000 urmăritori</a:t>
            </a:r>
          </a:p>
        </p:txBody>
      </p:sp>
      <p:sp>
        <p:nvSpPr>
          <p:cNvPr id="30" name="CasetăText 25">
            <a:extLst>
              <a:ext uri="{FF2B5EF4-FFF2-40B4-BE49-F238E27FC236}">
                <a16:creationId xmlns:a16="http://schemas.microsoft.com/office/drawing/2014/main" id="{D2AE9652-EE48-992B-298F-F3E11625DD95}"/>
              </a:ext>
            </a:extLst>
          </p:cNvPr>
          <p:cNvSpPr txBox="1"/>
          <p:nvPr/>
        </p:nvSpPr>
        <p:spPr>
          <a:xfrm>
            <a:off x="1346887" y="3979887"/>
            <a:ext cx="208849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212.000 vizitatori</a:t>
            </a:r>
          </a:p>
        </p:txBody>
      </p:sp>
      <p:sp>
        <p:nvSpPr>
          <p:cNvPr id="32" name="CasetăText 8">
            <a:extLst>
              <a:ext uri="{FF2B5EF4-FFF2-40B4-BE49-F238E27FC236}">
                <a16:creationId xmlns:a16="http://schemas.microsoft.com/office/drawing/2014/main" id="{195339D7-2B6A-C2BC-F5C4-FB7EA55FFB60}"/>
              </a:ext>
            </a:extLst>
          </p:cNvPr>
          <p:cNvSpPr txBox="1"/>
          <p:nvPr/>
        </p:nvSpPr>
        <p:spPr>
          <a:xfrm>
            <a:off x="6270374" y="2826825"/>
            <a:ext cx="2254957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2.900 materiale video</a:t>
            </a:r>
          </a:p>
        </p:txBody>
      </p:sp>
      <p:sp>
        <p:nvSpPr>
          <p:cNvPr id="33" name="CasetăText 5">
            <a:extLst>
              <a:ext uri="{FF2B5EF4-FFF2-40B4-BE49-F238E27FC236}">
                <a16:creationId xmlns:a16="http://schemas.microsoft.com/office/drawing/2014/main" id="{2A231D60-07D1-F2BB-9583-62217A845D17}"/>
              </a:ext>
            </a:extLst>
          </p:cNvPr>
          <p:cNvSpPr txBox="1"/>
          <p:nvPr/>
        </p:nvSpPr>
        <p:spPr>
          <a:xfrm>
            <a:off x="5998377" y="3338106"/>
            <a:ext cx="174945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6.180 urmăritori</a:t>
            </a:r>
          </a:p>
        </p:txBody>
      </p:sp>
      <p:sp>
        <p:nvSpPr>
          <p:cNvPr id="34" name="CasetăText 2">
            <a:extLst>
              <a:ext uri="{FF2B5EF4-FFF2-40B4-BE49-F238E27FC236}">
                <a16:creationId xmlns:a16="http://schemas.microsoft.com/office/drawing/2014/main" id="{8CE33816-31E8-0492-CDC4-152105F78314}"/>
              </a:ext>
            </a:extLst>
          </p:cNvPr>
          <p:cNvSpPr txBox="1"/>
          <p:nvPr/>
        </p:nvSpPr>
        <p:spPr>
          <a:xfrm>
            <a:off x="5736452" y="3909698"/>
            <a:ext cx="1928272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872.000 vizitatori</a:t>
            </a:r>
          </a:p>
        </p:txBody>
      </p:sp>
      <p:sp>
        <p:nvSpPr>
          <p:cNvPr id="3" name="Up-Down Arrow 2"/>
          <p:cNvSpPr/>
          <p:nvPr/>
        </p:nvSpPr>
        <p:spPr>
          <a:xfrm>
            <a:off x="4448299" y="3963569"/>
            <a:ext cx="145877" cy="38565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Left-Right Arrow 37"/>
          <p:cNvSpPr/>
          <p:nvPr/>
        </p:nvSpPr>
        <p:spPr>
          <a:xfrm>
            <a:off x="3548792" y="4790741"/>
            <a:ext cx="506488" cy="14949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Left-Right Arrow 38"/>
          <p:cNvSpPr/>
          <p:nvPr/>
        </p:nvSpPr>
        <p:spPr>
          <a:xfrm>
            <a:off x="4969786" y="4822716"/>
            <a:ext cx="506488" cy="14949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Left-Right Arrow 39"/>
          <p:cNvSpPr/>
          <p:nvPr/>
        </p:nvSpPr>
        <p:spPr>
          <a:xfrm>
            <a:off x="1019846" y="3705360"/>
            <a:ext cx="506488" cy="14949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Left-Right Arrow 40"/>
          <p:cNvSpPr/>
          <p:nvPr/>
        </p:nvSpPr>
        <p:spPr>
          <a:xfrm>
            <a:off x="1213298" y="4227771"/>
            <a:ext cx="448360" cy="13151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Up-Down Arrow 41"/>
          <p:cNvSpPr/>
          <p:nvPr/>
        </p:nvSpPr>
        <p:spPr>
          <a:xfrm>
            <a:off x="842587" y="3360976"/>
            <a:ext cx="131835" cy="43214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Left-Right Arrow 42"/>
          <p:cNvSpPr/>
          <p:nvPr/>
        </p:nvSpPr>
        <p:spPr>
          <a:xfrm>
            <a:off x="7523656" y="3615418"/>
            <a:ext cx="448360" cy="13151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Left-Right Arrow 43"/>
          <p:cNvSpPr/>
          <p:nvPr/>
        </p:nvSpPr>
        <p:spPr>
          <a:xfrm>
            <a:off x="7341019" y="4192458"/>
            <a:ext cx="448360" cy="13151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Up-Down Arrow 44"/>
          <p:cNvSpPr/>
          <p:nvPr/>
        </p:nvSpPr>
        <p:spPr>
          <a:xfrm>
            <a:off x="7970518" y="3121419"/>
            <a:ext cx="131835" cy="43214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sigla micsorata">
            <a:extLst>
              <a:ext uri="{FF2B5EF4-FFF2-40B4-BE49-F238E27FC236}">
                <a16:creationId xmlns:a16="http://schemas.microsoft.com/office/drawing/2014/main" id="{377DC060-9DF7-275E-9084-2C0AF9139D33}"/>
              </a:ext>
            </a:extLst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74081" y="263511"/>
            <a:ext cx="1127760" cy="64024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1947133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762" y="1363673"/>
            <a:ext cx="7999598" cy="711959"/>
          </a:xfrm>
          <a:noFill/>
        </p:spPr>
        <p:txBody>
          <a:bodyPr anchor="ctr" anchorCtr="0">
            <a:noAutofit/>
          </a:bodyPr>
          <a:lstStyle/>
          <a:p>
            <a:pPr algn="ctr"/>
            <a:r>
              <a:rPr lang="ro-RO" sz="3200" b="1" dirty="0">
                <a:solidFill>
                  <a:srgbClr val="DEBDFF"/>
                </a:solidFill>
              </a:rPr>
              <a:t>Ghiduri metodologice</a:t>
            </a:r>
            <a:endParaRPr lang="en-US" sz="3200" b="1" dirty="0">
              <a:solidFill>
                <a:srgbClr val="DEBDF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8DFDF6-D9C9-21AE-B574-3A6932E57EE4}"/>
              </a:ext>
            </a:extLst>
          </p:cNvPr>
          <p:cNvSpPr txBox="1"/>
          <p:nvPr/>
        </p:nvSpPr>
        <p:spPr>
          <a:xfrm>
            <a:off x="549762" y="2167072"/>
            <a:ext cx="795471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600" b="1" i="0" u="none" strike="noStrike" kern="1200" cap="none" spc="0" normalizeH="0" baseline="0" noProof="0" dirty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ro-RO" sz="1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Elaborarea si publicarea de ghiduri metodologice în cadrul proiectului: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o-RO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 ghiduri metodologice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din care: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7 ghiduri pe arii curriculare și discipline pe învățământ 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primar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8 ghiduri pe arii curriculare și discipline pe învățământ 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gimnazial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 g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hiduri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pentru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Programul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5C6DF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</a:t>
            </a:r>
            <a:r>
              <a:rPr kumimoji="0" lang="en-GB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5C6DF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doua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5C6DF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5C6DF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șansă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învățământ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primar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și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secundar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inferior)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Ghid pe 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3BCD4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management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ul curriculumului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;</a:t>
            </a:r>
            <a:endParaRPr kumimoji="0" lang="ro-RO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Ghid pe 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educația non-formală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 educația 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outdoor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o-RO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Ghidurile sunt publicate în format tipărit, dar sunt disponibile ca resurse educaționale deschise și pe site-ul proiectului, la adresa: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https://ghiduri.educred.ro/</a:t>
            </a:r>
            <a:r>
              <a:rPr kumimoji="0" lang="ro-RO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100" y="5212649"/>
            <a:ext cx="1344519" cy="1243855"/>
          </a:xfrm>
          <a:prstGeom prst="rect">
            <a:avLst/>
          </a:prstGeom>
        </p:spPr>
      </p:pic>
      <p:pic>
        <p:nvPicPr>
          <p:cNvPr id="3" name="Picture 2" descr="sigla micsorata">
            <a:extLst>
              <a:ext uri="{FF2B5EF4-FFF2-40B4-BE49-F238E27FC236}">
                <a16:creationId xmlns:a16="http://schemas.microsoft.com/office/drawing/2014/main" id="{E15B9056-FF32-23AF-4001-DD274E658DB6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07266" y="294045"/>
            <a:ext cx="1127760" cy="65548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0452410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665" y="1364198"/>
            <a:ext cx="8426668" cy="711959"/>
          </a:xfrm>
          <a:noFill/>
        </p:spPr>
        <p:txBody>
          <a:bodyPr anchor="ctr" anchorCtr="0">
            <a:noAutofit/>
          </a:bodyPr>
          <a:lstStyle/>
          <a:p>
            <a:pPr algn="ctr"/>
            <a:r>
              <a:rPr lang="ro-RO" sz="5400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Linkuri utile</a:t>
            </a:r>
            <a:endParaRPr lang="ro-RO" sz="5400" dirty="0">
              <a:solidFill>
                <a:srgbClr val="DEBDFF"/>
              </a:solidFill>
              <a:latin typeface="Arial Nova Cond" panose="020B0506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976FA8-3641-CB20-B246-1ADE39AC3010}"/>
              </a:ext>
            </a:extLst>
          </p:cNvPr>
          <p:cNvSpPr txBox="1"/>
          <p:nvPr/>
        </p:nvSpPr>
        <p:spPr>
          <a:xfrm>
            <a:off x="457200" y="2210122"/>
            <a:ext cx="8112188" cy="461665"/>
          </a:xfrm>
          <a:prstGeom prst="rect">
            <a:avLst/>
          </a:prstGeom>
          <a:solidFill>
            <a:srgbClr val="87E187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https://digital.educred.ro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E338DD-832D-CD53-B6F6-061390332DD1}"/>
              </a:ext>
            </a:extLst>
          </p:cNvPr>
          <p:cNvSpPr txBox="1"/>
          <p:nvPr/>
        </p:nvSpPr>
        <p:spPr>
          <a:xfrm>
            <a:off x="457197" y="2671787"/>
            <a:ext cx="8112187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https://www.educred.ro/resurse-cred</a:t>
            </a:r>
            <a:endParaRPr kumimoji="0" lang="ro-RO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A6FB16-A4EF-40B4-D77C-47A4A99939AA}"/>
              </a:ext>
            </a:extLst>
          </p:cNvPr>
          <p:cNvSpPr txBox="1"/>
          <p:nvPr/>
        </p:nvSpPr>
        <p:spPr>
          <a:xfrm>
            <a:off x="457198" y="3041119"/>
            <a:ext cx="8112186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5"/>
              </a:rPr>
              <a:t>https://www.educred.ro/red-optionale</a:t>
            </a: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748B1C-0729-C9D6-E6A1-25E72AA1B378}"/>
              </a:ext>
            </a:extLst>
          </p:cNvPr>
          <p:cNvSpPr txBox="1"/>
          <p:nvPr/>
        </p:nvSpPr>
        <p:spPr>
          <a:xfrm>
            <a:off x="457197" y="3384822"/>
            <a:ext cx="811218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/>
              </a:rPr>
              <a:t>https://www.educred.ro/programe-scolare-pentru-optionale-integrate/</a:t>
            </a:r>
            <a:endParaRPr kumimoji="0" lang="ro-RO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5C1339-21A7-0417-1619-31E099B84533}"/>
              </a:ext>
            </a:extLst>
          </p:cNvPr>
          <p:cNvSpPr txBox="1"/>
          <p:nvPr/>
        </p:nvSpPr>
        <p:spPr>
          <a:xfrm>
            <a:off x="457195" y="3754154"/>
            <a:ext cx="8112188" cy="369332"/>
          </a:xfrm>
          <a:prstGeom prst="rect">
            <a:avLst/>
          </a:prstGeom>
          <a:solidFill>
            <a:srgbClr val="FF9933"/>
          </a:solidFill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>
                <a:ln>
                  <a:noFill/>
                </a:ln>
                <a:solidFill>
                  <a:srgbClr val="5C6DF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7"/>
              </a:rPr>
              <a:t>https://www.facebook.com/ProiectulCRED?ref=embed_page</a:t>
            </a:r>
            <a:endParaRPr kumimoji="0" lang="ro-RO" sz="1800" b="1" i="0" u="none" strike="noStrike" kern="1200" cap="none" spc="0" normalizeH="0" baseline="0" noProof="0" dirty="0">
              <a:ln>
                <a:noFill/>
              </a:ln>
              <a:solidFill>
                <a:srgbClr val="5C6DF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9A0DAE-F560-CCC8-E47D-FA103635CE9D}"/>
              </a:ext>
            </a:extLst>
          </p:cNvPr>
          <p:cNvSpPr txBox="1"/>
          <p:nvPr/>
        </p:nvSpPr>
        <p:spPr>
          <a:xfrm>
            <a:off x="457196" y="4123486"/>
            <a:ext cx="8112187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8"/>
              </a:rPr>
              <a:t>https://www.youtube.com/@educredro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16" descr="sigla micsorata">
            <a:extLst>
              <a:ext uri="{FF2B5EF4-FFF2-40B4-BE49-F238E27FC236}">
                <a16:creationId xmlns:a16="http://schemas.microsoft.com/office/drawing/2014/main" id="{8EF8008B-93F0-1655-206B-2FD14E84CB11}"/>
              </a:ext>
            </a:extLst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622506" y="306903"/>
            <a:ext cx="1103674" cy="699101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2655171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50926"/>
            <a:ext cx="7886700" cy="1325563"/>
          </a:xfrm>
          <a:noFill/>
        </p:spPr>
        <p:txBody>
          <a:bodyPr anchor="ctr" anchorCtr="0">
            <a:normAutofit/>
          </a:bodyPr>
          <a:lstStyle/>
          <a:p>
            <a:pPr algn="ctr"/>
            <a:r>
              <a:rPr lang="ro-RO" altLang="ro-RO" sz="4400" b="1" dirty="0">
                <a:solidFill>
                  <a:srgbClr val="DEBD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</a:rPr>
              <a:t>POVESTEA CRED CONTINUĂ!</a:t>
            </a:r>
            <a:endParaRPr lang="ro-RO" altLang="ro-RO" sz="4400" b="1" dirty="0">
              <a:solidFill>
                <a:srgbClr val="DEBD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D7D1D6-59B2-AB67-2E72-D748C2E5C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02179"/>
            <a:ext cx="7886700" cy="2971801"/>
          </a:xfrm>
        </p:spPr>
        <p:txBody>
          <a:bodyPr/>
          <a:lstStyle/>
          <a:p>
            <a:pPr marL="0" indent="0">
              <a:buNone/>
            </a:pPr>
            <a:r>
              <a:rPr lang="ro-RO" dirty="0"/>
              <a:t>	În 17 iunie 2024 s-a semnat contractul de finanțare pentru </a:t>
            </a:r>
            <a:r>
              <a:rPr lang="ro-RO" dirty="0">
                <a:solidFill>
                  <a:srgbClr val="FF33CC"/>
                </a:solidFill>
              </a:rPr>
              <a:t>ReCred</a:t>
            </a:r>
            <a:r>
              <a:rPr lang="ro-RO" dirty="0"/>
              <a:t>. </a:t>
            </a:r>
          </a:p>
          <a:p>
            <a:pPr marL="0" indent="0">
              <a:buNone/>
            </a:pPr>
            <a:r>
              <a:rPr lang="ro-RO" dirty="0"/>
              <a:t>	Grupul țintă va fi de </a:t>
            </a:r>
            <a:r>
              <a:rPr lang="ro-RO" dirty="0">
                <a:solidFill>
                  <a:srgbClr val="5C6DF1"/>
                </a:solidFill>
              </a:rPr>
              <a:t>15.000 de profesori </a:t>
            </a:r>
            <a:r>
              <a:rPr lang="ro-RO" dirty="0"/>
              <a:t>care predau la </a:t>
            </a:r>
            <a:r>
              <a:rPr lang="ro-RO" dirty="0">
                <a:solidFill>
                  <a:srgbClr val="5C6DF1"/>
                </a:solidFill>
              </a:rPr>
              <a:t>nivel liceal</a:t>
            </a:r>
            <a:r>
              <a:rPr lang="ro-RO" dirty="0"/>
              <a:t>.</a:t>
            </a:r>
          </a:p>
          <a:p>
            <a:pPr marL="0" indent="0">
              <a:buNone/>
            </a:pPr>
            <a:r>
              <a:rPr lang="ro-RO" dirty="0"/>
              <a:t>	Vă ținem la curent...</a:t>
            </a:r>
          </a:p>
        </p:txBody>
      </p:sp>
      <p:pic>
        <p:nvPicPr>
          <p:cNvPr id="7" name="Picture 6" descr="sigla micsorata">
            <a:extLst>
              <a:ext uri="{FF2B5EF4-FFF2-40B4-BE49-F238E27FC236}">
                <a16:creationId xmlns:a16="http://schemas.microsoft.com/office/drawing/2014/main" id="{47C20DBB-7DEC-AFEA-DF48-4FB29D521E1A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69166" y="281940"/>
            <a:ext cx="1127760" cy="70120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4573792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82602-1D12-C6A6-E528-734FB99D5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Diverse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17A21C-0B8A-88E7-D716-156E0CE82F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Încadrarea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conținuturile</a:t>
            </a:r>
            <a:r>
              <a:rPr lang="en-US" dirty="0"/>
              <a:t> </a:t>
            </a:r>
            <a:r>
              <a:rPr lang="en-US" dirty="0" err="1"/>
              <a:t>programei</a:t>
            </a:r>
            <a:endParaRPr lang="en-US" dirty="0"/>
          </a:p>
          <a:p>
            <a:r>
              <a:rPr lang="en-US" dirty="0" err="1"/>
              <a:t>Comunicarea</a:t>
            </a:r>
            <a:r>
              <a:rPr lang="en-US" dirty="0"/>
              <a:t> cu </a:t>
            </a:r>
            <a:r>
              <a:rPr lang="en-US" dirty="0" err="1"/>
              <a:t>elevii</a:t>
            </a:r>
            <a:endParaRPr lang="en-US" dirty="0"/>
          </a:p>
          <a:p>
            <a:r>
              <a:rPr lang="en-US" dirty="0" err="1"/>
              <a:t>Încadrări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termene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modalitatea</a:t>
            </a:r>
            <a:r>
              <a:rPr lang="en-US" dirty="0"/>
              <a:t> de </a:t>
            </a:r>
            <a:r>
              <a:rPr lang="en-US" dirty="0" err="1"/>
              <a:t>completare</a:t>
            </a:r>
            <a:r>
              <a:rPr lang="en-US" dirty="0"/>
              <a:t> (</a:t>
            </a:r>
            <a:r>
              <a:rPr lang="en-US" dirty="0" err="1"/>
              <a:t>nume</a:t>
            </a:r>
            <a:r>
              <a:rPr lang="en-US" dirty="0"/>
              <a:t>, </a:t>
            </a:r>
            <a:r>
              <a:rPr lang="en-US" dirty="0" err="1"/>
              <a:t>prenume</a:t>
            </a:r>
            <a:r>
              <a:rPr lang="en-US" dirty="0"/>
              <a:t>, </a:t>
            </a:r>
            <a:r>
              <a:rPr lang="en-US" dirty="0" err="1"/>
              <a:t>diacritice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1819749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1916832"/>
            <a:ext cx="8424936" cy="3326904"/>
          </a:xfrm>
        </p:spPr>
        <p:txBody>
          <a:bodyPr/>
          <a:lstStyle/>
          <a:p>
            <a:r>
              <a:rPr lang="ro-RO" sz="3200" dirty="0"/>
              <a:t>Învățământ gimnazial: </a:t>
            </a:r>
            <a:r>
              <a:rPr lang="ro-RO" sz="3200" dirty="0">
                <a:hlinkClick r:id="rId2"/>
              </a:rPr>
              <a:t>https://www.rocnee.eu/index.php/dcee-oriz/curriculum-oriz/programe-scolare-front/programe-scolare-in-vigoare</a:t>
            </a:r>
            <a:endParaRPr lang="ro-RO" sz="3200" dirty="0"/>
          </a:p>
          <a:p>
            <a:r>
              <a:rPr lang="ro-RO" sz="3200" dirty="0"/>
              <a:t>Învățământ liceal: </a:t>
            </a:r>
            <a:r>
              <a:rPr lang="ro-RO" sz="3200" dirty="0">
                <a:hlinkClick r:id="rId3"/>
              </a:rPr>
              <a:t>https://www.rocnee.eu/index.php/dcee-oriz/curriculum-oriz/programe-scolare-front/planuri-cadru-de-invatamant-si-programe-scolare-invatamant-liceal-2023-docx</a:t>
            </a:r>
            <a:endParaRPr lang="ro-RO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EE4F61-CA78-5D67-A6F6-BBDAE99BF6AD}"/>
              </a:ext>
            </a:extLst>
          </p:cNvPr>
          <p:cNvSpPr txBox="1"/>
          <p:nvPr/>
        </p:nvSpPr>
        <p:spPr>
          <a:xfrm>
            <a:off x="1835696" y="591343"/>
            <a:ext cx="633670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o-RO" sz="4000" b="1" dirty="0"/>
              <a:t>Programe școlare în vigoare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72345219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2420888"/>
            <a:ext cx="8424936" cy="3326904"/>
          </a:xfrm>
        </p:spPr>
        <p:txBody>
          <a:bodyPr/>
          <a:lstStyle/>
          <a:p>
            <a:r>
              <a:rPr lang="en-US" sz="3200" dirty="0">
                <a:hlinkClick r:id="rId2"/>
              </a:rPr>
              <a:t>https://www.rocnee.eu/index.php/dcee-oriz/curriculum-oriz/repere-metodologice/repere-metodologice-2024-2025-cls-a-xii-a</a:t>
            </a:r>
            <a:endParaRPr lang="ro-RO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EE4F61-CA78-5D67-A6F6-BBDAE99BF6AD}"/>
              </a:ext>
            </a:extLst>
          </p:cNvPr>
          <p:cNvSpPr txBox="1"/>
          <p:nvPr/>
        </p:nvSpPr>
        <p:spPr>
          <a:xfrm>
            <a:off x="1619672" y="116633"/>
            <a:ext cx="705678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o-RO" sz="2800" b="1" dirty="0"/>
              <a:t>Repere metodologice pentru aplicarea curriculumului național la clasa a XII-a în anul școlar 2024-2025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872749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E9A3C-4EE4-4DE1-B919-54E07DD64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Analiza activității în anul școlar 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3</a:t>
            </a:r>
            <a:r>
              <a:rPr lang="ro-RO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-202</a:t>
            </a:r>
            <a:r>
              <a:rPr lang="en-US" sz="44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D45CB2-478D-4709-9C67-F307CC1F6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044280"/>
          </a:xfrm>
        </p:spPr>
        <p:txBody>
          <a:bodyPr/>
          <a:lstStyle/>
          <a:p>
            <a:r>
              <a:rPr lang="en-US" sz="3200" dirty="0" err="1"/>
              <a:t>Examenul</a:t>
            </a:r>
            <a:r>
              <a:rPr lang="en-US" sz="3200" dirty="0"/>
              <a:t> </a:t>
            </a:r>
            <a:r>
              <a:rPr lang="en-US" sz="3200" dirty="0" err="1"/>
              <a:t>național</a:t>
            </a:r>
            <a:r>
              <a:rPr lang="en-US" sz="3200" dirty="0"/>
              <a:t> de </a:t>
            </a:r>
            <a:r>
              <a:rPr lang="en-US" sz="3200" dirty="0" err="1"/>
              <a:t>bacalaureat</a:t>
            </a:r>
            <a:r>
              <a:rPr lang="en-US" sz="3200" dirty="0"/>
              <a:t>, </a:t>
            </a:r>
            <a:r>
              <a:rPr lang="en-US" sz="3200" dirty="0" err="1"/>
              <a:t>sesiunea</a:t>
            </a:r>
            <a:r>
              <a:rPr lang="en-US" sz="3200" dirty="0"/>
              <a:t> </a:t>
            </a:r>
            <a:r>
              <a:rPr lang="en-US" sz="3200" dirty="0" err="1"/>
              <a:t>iunie-iulie</a:t>
            </a:r>
            <a:r>
              <a:rPr lang="en-US" sz="3200" dirty="0"/>
              <a:t> 2024, </a:t>
            </a:r>
            <a:r>
              <a:rPr lang="en-US" sz="3200" dirty="0" err="1"/>
              <a:t>Competențe</a:t>
            </a:r>
            <a:r>
              <a:rPr lang="en-US" sz="3200" dirty="0"/>
              <a:t> </a:t>
            </a:r>
            <a:r>
              <a:rPr lang="en-US" sz="3200" dirty="0" err="1"/>
              <a:t>digitale</a:t>
            </a:r>
            <a:endParaRPr lang="en-US" sz="32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sz="1800" b="1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7241AF1-88DC-E7F5-D644-56C9B5C816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56822897"/>
              </p:ext>
            </p:extLst>
          </p:nvPr>
        </p:nvGraphicFramePr>
        <p:xfrm>
          <a:off x="539552" y="3068960"/>
          <a:ext cx="7772400" cy="3358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4649644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2420888"/>
            <a:ext cx="8424936" cy="3326904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https://manuale.edu.ro</a:t>
            </a:r>
            <a:endParaRPr lang="en-US" dirty="0"/>
          </a:p>
          <a:p>
            <a:pPr marL="0" indent="0">
              <a:buNone/>
            </a:pPr>
            <a:endParaRPr lang="ro-RO" sz="3200" dirty="0">
              <a:hlinkClick r:id="rId3"/>
            </a:endParaRPr>
          </a:p>
          <a:p>
            <a:r>
              <a:rPr lang="en-US" sz="3200" dirty="0">
                <a:hlinkClick r:id="rId3"/>
              </a:rPr>
              <a:t>https://rocnee.eu/index.php/manuale-scolare/catalog-manuale-scolare-invatamant-preuniversitar-2022-2023-clasele-ix-xii</a:t>
            </a:r>
            <a:endParaRPr lang="en-US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EE4F61-CA78-5D67-A6F6-BBDAE99BF6AD}"/>
              </a:ext>
            </a:extLst>
          </p:cNvPr>
          <p:cNvSpPr txBox="1"/>
          <p:nvPr/>
        </p:nvSpPr>
        <p:spPr>
          <a:xfrm>
            <a:off x="1259632" y="279211"/>
            <a:ext cx="705678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o-RO" sz="4800" b="1" dirty="0"/>
              <a:t>Manuale școlare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25243710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2420888"/>
            <a:ext cx="8424936" cy="332690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Sau </a:t>
            </a:r>
            <a:r>
              <a:rPr lang="en-US" dirty="0" err="1"/>
              <a:t>puteți</a:t>
            </a:r>
            <a:r>
              <a:rPr lang="en-US" dirty="0"/>
              <a:t> </a:t>
            </a:r>
            <a:r>
              <a:rPr lang="en-US" dirty="0" err="1"/>
              <a:t>accesa</a:t>
            </a:r>
            <a:r>
              <a:rPr lang="en-US" dirty="0"/>
              <a:t>:</a:t>
            </a:r>
            <a:endParaRPr lang="en-US" sz="3200" dirty="0"/>
          </a:p>
          <a:p>
            <a:r>
              <a:rPr lang="ro-RO" altLang="ro-RO" sz="3200" dirty="0">
                <a:latin typeface="+mj-lt"/>
                <a:cs typeface="Arial" panose="020B0604020202020204" pitchFamily="34" charset="0"/>
                <a:hlinkClick r:id="rId2"/>
              </a:rPr>
              <a:t>https://rocnee.eu/index.php/dcee-oriz/curriculum-oriz/programe-scolare-front</a:t>
            </a:r>
            <a:endParaRPr lang="ro-RO" altLang="ro-RO" sz="3200" dirty="0">
              <a:latin typeface="+mj-lt"/>
              <a:cs typeface="Arial" panose="020B0604020202020204" pitchFamily="34" charset="0"/>
            </a:endParaRP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4225047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844824"/>
            <a:ext cx="7772400" cy="4191000"/>
          </a:xfrm>
        </p:spPr>
        <p:txBody>
          <a:bodyPr/>
          <a:lstStyle/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ro-RO" dirty="0"/>
              <a:t>Vă </a:t>
            </a:r>
            <a:r>
              <a:rPr lang="en-US" dirty="0" err="1"/>
              <a:t>mulțumesc</a:t>
            </a:r>
            <a:r>
              <a:rPr lang="en-US" dirty="0"/>
              <a:t>!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ro-RO" dirty="0"/>
          </a:p>
          <a:p>
            <a:pPr marL="0" indent="0" algn="r">
              <a:buNone/>
            </a:pPr>
            <a:r>
              <a:rPr lang="ro-RO" sz="2000" dirty="0"/>
              <a:t> prof. </a:t>
            </a:r>
            <a:r>
              <a:rPr lang="en-US" sz="2000" dirty="0" err="1"/>
              <a:t>Alexandru</a:t>
            </a:r>
            <a:r>
              <a:rPr lang="en-US" sz="2000" dirty="0"/>
              <a:t> Lucian POPA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etode activ-participative in stimularea interesului pentru lectura la elevii de gimnaziu">
  <a:themeElements>
    <a:clrScheme name="Office Theme 2">
      <a:dk1>
        <a:srgbClr val="00264C"/>
      </a:dk1>
      <a:lt1>
        <a:srgbClr val="FFFFE9"/>
      </a:lt1>
      <a:dk2>
        <a:srgbClr val="333333"/>
      </a:dk2>
      <a:lt2>
        <a:srgbClr val="333333"/>
      </a:lt2>
      <a:accent1>
        <a:srgbClr val="78C0B2"/>
      </a:accent1>
      <a:accent2>
        <a:srgbClr val="262D4C"/>
      </a:accent2>
      <a:accent3>
        <a:srgbClr val="FFFFF2"/>
      </a:accent3>
      <a:accent4>
        <a:srgbClr val="001F40"/>
      </a:accent4>
      <a:accent5>
        <a:srgbClr val="BEDCD5"/>
      </a:accent5>
      <a:accent6>
        <a:srgbClr val="212844"/>
      </a:accent6>
      <a:hlink>
        <a:srgbClr val="598BBD"/>
      </a:hlink>
      <a:folHlink>
        <a:srgbClr val="4D4D4D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Office Theme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Metode activ-participative in stimularea interesului pentru lectura la elevii de gimnaziu">
  <a:themeElements>
    <a:clrScheme name="Office Theme 2">
      <a:dk1>
        <a:srgbClr val="00264C"/>
      </a:dk1>
      <a:lt1>
        <a:srgbClr val="FFFFE9"/>
      </a:lt1>
      <a:dk2>
        <a:srgbClr val="333333"/>
      </a:dk2>
      <a:lt2>
        <a:srgbClr val="333333"/>
      </a:lt2>
      <a:accent1>
        <a:srgbClr val="78C0B2"/>
      </a:accent1>
      <a:accent2>
        <a:srgbClr val="262D4C"/>
      </a:accent2>
      <a:accent3>
        <a:srgbClr val="FFFFF2"/>
      </a:accent3>
      <a:accent4>
        <a:srgbClr val="001F40"/>
      </a:accent4>
      <a:accent5>
        <a:srgbClr val="BEDCD5"/>
      </a:accent5>
      <a:accent6>
        <a:srgbClr val="212844"/>
      </a:accent6>
      <a:hlink>
        <a:srgbClr val="598BBD"/>
      </a:hlink>
      <a:folHlink>
        <a:srgbClr val="4D4D4D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Office Theme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Metode activ-participative in stimularea interesului pentru lectura la elevii de gimnaziu</Template>
  <TotalTime>8822</TotalTime>
  <Words>6736</Words>
  <Application>Microsoft Office PowerPoint</Application>
  <PresentationFormat>On-screen Show (4:3)</PresentationFormat>
  <Paragraphs>851</Paragraphs>
  <Slides>92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92</vt:i4>
      </vt:variant>
    </vt:vector>
  </HeadingPairs>
  <TitlesOfParts>
    <vt:vector size="105" baseType="lpstr">
      <vt:lpstr>Arial</vt:lpstr>
      <vt:lpstr>Arial Nova Cond</vt:lpstr>
      <vt:lpstr>Arial-BoldMT</vt:lpstr>
      <vt:lpstr>Calibri</vt:lpstr>
      <vt:lpstr>Calibri Light</vt:lpstr>
      <vt:lpstr>Courier New</vt:lpstr>
      <vt:lpstr>Symbol</vt:lpstr>
      <vt:lpstr>Times New Roman</vt:lpstr>
      <vt:lpstr>Wingdings</vt:lpstr>
      <vt:lpstr>Wingdings 3</vt:lpstr>
      <vt:lpstr>Metode activ-participative in stimularea interesului pentru lectura la elevii de gimnaziu</vt:lpstr>
      <vt:lpstr>1_Metode activ-participative in stimularea interesului pentru lectura la elevii de gimnaziu</vt:lpstr>
      <vt:lpstr>Office Theme</vt:lpstr>
      <vt:lpstr>CONSFĂTUIRI JUDEȚENE DISCIPLINA INFORMATICĂ ȘI TIC  AN ȘCOLAR 2024-2025</vt:lpstr>
      <vt:lpstr>PROGRAMUL ACTIVITĂȚII</vt:lpstr>
      <vt:lpstr>PROGRAMUL ACTIVITĂȚII</vt:lpstr>
      <vt:lpstr>Analiza activității în anul școlar 2023-2024</vt:lpstr>
      <vt:lpstr>Analiza activității în anul școlar 2023-2024</vt:lpstr>
      <vt:lpstr>Analiza activității în anul școlar 2023-2024</vt:lpstr>
      <vt:lpstr>Analiza activității în anul școlar 2023-2024</vt:lpstr>
      <vt:lpstr>Analiza activității în anul școlar 2023-2024</vt:lpstr>
      <vt:lpstr>Analiza activității în anul școlar 2023-2024</vt:lpstr>
      <vt:lpstr>Analiza activității în anul școlar 2023-2024</vt:lpstr>
      <vt:lpstr>Analiza activității în anul școlar 2023-2024</vt:lpstr>
      <vt:lpstr>Analiza activității în anul școlar 2023-2024</vt:lpstr>
      <vt:lpstr>Analiza activității în anul școlar 2023-2024</vt:lpstr>
      <vt:lpstr>Analiza activității în anul școlar 2023-2024</vt:lpstr>
      <vt:lpstr>Analiza activității în anul școlar 2023-2024</vt:lpstr>
      <vt:lpstr>Analiza activității în anul școlar  2023-2024</vt:lpstr>
      <vt:lpstr>Analiza activității în anul școlar  2023-2024</vt:lpstr>
      <vt:lpstr>Analiza activității în anul școlar  2023-2024</vt:lpstr>
      <vt:lpstr>Analiza activității în anul școlar  2023-2024</vt:lpstr>
      <vt:lpstr>Analiza activității în anul școlar  2023-2024</vt:lpstr>
      <vt:lpstr>Analiza activității în anul școlar  2023-2024</vt:lpstr>
      <vt:lpstr>Analiza activității în anul școlar  2023-2024</vt:lpstr>
      <vt:lpstr>Analiza activității în anul școlar  2023-2024</vt:lpstr>
      <vt:lpstr>Analiza activității în anul școlar  2023-2024</vt:lpstr>
      <vt:lpstr>Analiza activității în anul școlar  2023-2024</vt:lpstr>
      <vt:lpstr>Structura anului școlar 2024 – 2025</vt:lpstr>
      <vt:lpstr>Structura anului școlar 2024 – 2025</vt:lpstr>
      <vt:lpstr>Structura anului școlar 2024 – 2025</vt:lpstr>
      <vt:lpstr>PowerPoint Presentation</vt:lpstr>
      <vt:lpstr>PowerPoint Presentation</vt:lpstr>
      <vt:lpstr>Cadrul normativ care reglementează organizarea și desfășurarea  evaluării naționale pentru absolvenții clasei a VIII-a (ENVIII) și a admiterii în învățământul profesional și liceal, în anul școlar 2024 – 2025</vt:lpstr>
      <vt:lpstr>Cadrul normativ care reglementează organizarea și desfășurarea  evaluării naționale pentru absolvenții clasei a VIII-a (ENVIII) și a admiterii în învățământul profesional și liceal, în anul școlar 2024 – 2025</vt:lpstr>
      <vt:lpstr>Cadrul normativ care reglementează organizarea și desfășurarea  evaluării naționale pentru absolvenții clasei a VIII-a (ENVIII) și a admiterii în învățământul profesional și liceal, în anul școlar 2024 – 2025</vt:lpstr>
      <vt:lpstr>Cadrul normativ care reglementează organizarea și desfășurarea examenului național de bacalaureat, graficul examenelor de certificare a calificărilor profesionale, în anul școlar 2024 – 2025</vt:lpstr>
      <vt:lpstr>Cadrul normativ care reglementează organizarea și desfășurarea examenului național de bacalaureat, în anul școlar 2024 – 2025 OME nr. 6481/30.08.2024</vt:lpstr>
      <vt:lpstr>Cadrul normativ care reglementează organizarea și desfășurarea examenului național de bacalaureat, în anul școlar 2024 – 2025 OME nr. 6481/30.08.2024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Olimpiade și concursuri școlare 2024-2025</vt:lpstr>
      <vt:lpstr>Olimpiade și concursuri școlare 2024-2025</vt:lpstr>
      <vt:lpstr>Olimpiade și concursuri școlare 2024-2025</vt:lpstr>
      <vt:lpstr>Olimpiade și concursuri școlare 2024-2025</vt:lpstr>
      <vt:lpstr>Olimpiade și concursuri școlare 2024-2025</vt:lpstr>
      <vt:lpstr>Direcții viitoare de acțiune la nivelul disciplinei </vt:lpstr>
      <vt:lpstr>Direcții viitoare de acțiune la nivelul disciplinei </vt:lpstr>
      <vt:lpstr>Planificarea și proiectarea didactică</vt:lpstr>
      <vt:lpstr>Planificarea și proiectarea didactică</vt:lpstr>
      <vt:lpstr>Planificarea și proiectarea didactică</vt:lpstr>
      <vt:lpstr>Planificarea și proiectarea didactică</vt:lpstr>
      <vt:lpstr>Planificarea și proiectarea didactică</vt:lpstr>
      <vt:lpstr>Planificarea și proiectarea didactică</vt:lpstr>
      <vt:lpstr>Recomandări pentru profesorul de informatică/TIC</vt:lpstr>
      <vt:lpstr>PowerPoint Presentation</vt:lpstr>
      <vt:lpstr>PowerPoint Presentation</vt:lpstr>
      <vt:lpstr>Obligațiile profesorului</vt:lpstr>
      <vt:lpstr>Repere metodologice</vt:lpstr>
      <vt:lpstr>Repere metodologice pentru ciclul gimnazial și liceal</vt:lpstr>
      <vt:lpstr>Repere metodologice pentru aplicarea curriculumului la clasele a IX-a, a X-a, a XI-a și a XII-a la disciplina matematică, în anul școlar 2024-2025</vt:lpstr>
      <vt:lpstr>Repere metodologice pentru aplicarea curriculumului la clasele a IX-a, a X-a, a XI-a și a XII-a la disciplina matematică, în anul școlar 2024-2025</vt:lpstr>
      <vt:lpstr>Repere metodologice pentru aplicarea curriculumului la clasele a IX-a, a X-a, a XI-a și a XII-a la disciplina matematică, în anul școlar 2024-2025</vt:lpstr>
      <vt:lpstr>PowerPoint Presentation</vt:lpstr>
      <vt:lpstr>PowerPoint Presentation</vt:lpstr>
      <vt:lpstr>PowerPoint Presentation</vt:lpstr>
      <vt:lpstr>Consiliul Consultativ -  Anul școlar 2024-2025</vt:lpstr>
      <vt:lpstr>Cercuri pedagogice 2024-2025 </vt:lpstr>
      <vt:lpstr>Cercuri pedagogice </vt:lpstr>
      <vt:lpstr>Cercuri pedagogice </vt:lpstr>
      <vt:lpstr>Cercuri pedagogice </vt:lpstr>
      <vt:lpstr>TIC Arad Nord</vt:lpstr>
      <vt:lpstr>Cercuri pedagogice </vt:lpstr>
      <vt:lpstr>TIC Arad Sud</vt:lpstr>
      <vt:lpstr>CRED – Curriculum relevant, educație deschisă pentru toți</vt:lpstr>
      <vt:lpstr>Proiectul CRED: activități și rezultate </vt:lpstr>
      <vt:lpstr>CRED - FORMARE</vt:lpstr>
      <vt:lpstr>Abilitare curriculară CRED – formare nivel II învățământ primar și gimnazial</vt:lpstr>
      <vt:lpstr>Resurse online EduCRED</vt:lpstr>
      <vt:lpstr>Ghiduri metodologice</vt:lpstr>
      <vt:lpstr>Linkuri utile</vt:lpstr>
      <vt:lpstr>POVESTEA CRED CONTINUĂ!</vt:lpstr>
      <vt:lpstr>Diverse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METODE ACTIV-PARTICIPATIVE ÎN STIMULAREA INTERESULUI PENTRU LECTURĂ LA ELEVII DE GIMNAZIU</dc:title>
  <dc:creator>User</dc:creator>
  <cp:lastModifiedBy>Alex Popa</cp:lastModifiedBy>
  <cp:revision>115</cp:revision>
  <cp:lastPrinted>2020-09-24T05:05:00Z</cp:lastPrinted>
  <dcterms:created xsi:type="dcterms:W3CDTF">2018-02-04T18:52:00Z</dcterms:created>
  <dcterms:modified xsi:type="dcterms:W3CDTF">2024-09-24T17:42:14Z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2057-11.2.0.9665</vt:lpwstr>
  </property>
</Properties>
</file>