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2"/>
    <p:sldId id="256" r:id="rId3"/>
    <p:sldId id="257" r:id="rId4"/>
    <p:sldId id="263" r:id="rId5"/>
    <p:sldId id="258" r:id="rId6"/>
    <p:sldId id="281" r:id="rId7"/>
    <p:sldId id="264" r:id="rId8"/>
    <p:sldId id="265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407" autoAdjust="0"/>
  </p:normalViewPr>
  <p:slideViewPr>
    <p:cSldViewPr snapToGrid="0" showGuides="1">
      <p:cViewPr varScale="1">
        <p:scale>
          <a:sx n="112" d="100"/>
          <a:sy n="112" d="100"/>
        </p:scale>
        <p:origin x="51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F88CDE-23CF-418D-839A-42E30F9AF792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C0E079-3C41-4E7A-9264-45AB2BE2338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 panose="020B0604020202020204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daniela_neamtu@yahoo.com" TargetMode="External"/><Relationship Id="rId2" Type="http://schemas.openxmlformats.org/officeDocument/2006/relationships/hyperlink" Target="mailto:florentina.ungureanu@isjneamt.ro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blagagabriela@yahoo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o-RO" sz="3600" dirty="0"/>
              <a:t>Olimpiade și concursuri de informatică înscrise în calendarul Ministerului Educației,</a:t>
            </a:r>
            <a:br>
              <a:rPr lang="en-US" sz="3600" dirty="0"/>
            </a:br>
            <a:r>
              <a:rPr lang="en-US" sz="3600" dirty="0" err="1"/>
              <a:t>organizate</a:t>
            </a:r>
            <a:r>
              <a:rPr lang="en-US" sz="3600" dirty="0"/>
              <a:t> de </a:t>
            </a:r>
            <a:r>
              <a:rPr lang="en-US" sz="3600" dirty="0" err="1"/>
              <a:t>Inspectoratul</a:t>
            </a:r>
            <a:r>
              <a:rPr lang="en-US" sz="3600" dirty="0"/>
              <a:t> </a:t>
            </a:r>
            <a:r>
              <a:rPr lang="ro-RO" sz="3600" dirty="0"/>
              <a:t>Școlar </a:t>
            </a:r>
            <a:r>
              <a:rPr lang="en-US" sz="3600" dirty="0"/>
              <a:t>Jude</a:t>
            </a:r>
            <a:r>
              <a:rPr lang="ro-RO" sz="3600" dirty="0" err="1"/>
              <a:t>țean</a:t>
            </a:r>
            <a:r>
              <a:rPr lang="ro-RO" sz="3600" dirty="0"/>
              <a:t> Neamț</a:t>
            </a:r>
            <a:r>
              <a:rPr lang="en-US" sz="3600" dirty="0"/>
              <a:t> </a:t>
            </a:r>
            <a:r>
              <a:rPr lang="ro-RO" sz="3600" dirty="0"/>
              <a:t>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/>
              <a:t>An școlar 202</a:t>
            </a:r>
            <a:r>
              <a:rPr lang="en-US" dirty="0"/>
              <a:t>4</a:t>
            </a:r>
            <a:r>
              <a:rPr lang="ro-RO" dirty="0"/>
              <a:t>-202</a:t>
            </a:r>
            <a:r>
              <a:rPr lang="en-US" dirty="0"/>
              <a:t>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031" y="1558457"/>
            <a:ext cx="983550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o-RO" sz="2800" dirty="0">
                <a:latin typeface="Calibri" panose="020F0502020204030204" pitchFamily="34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ro-RO" sz="2800" dirty="0">
                <a:latin typeface="Calibri" panose="020F0502020204030204" pitchFamily="34" charset="0"/>
              </a:rPr>
              <a:t>Etapa finală națională  ̶  martie 202</a:t>
            </a:r>
            <a:r>
              <a:rPr lang="en-US" sz="2800" dirty="0">
                <a:latin typeface="Calibri" panose="020F0502020204030204" pitchFamily="34" charset="0"/>
              </a:rPr>
              <a:t>5</a:t>
            </a:r>
            <a:endParaRPr lang="ro-RO" sz="2800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</a:pPr>
            <a:r>
              <a:rPr lang="ro-RO" sz="2800" b="1" i="1" dirty="0">
                <a:latin typeface="Calibri" panose="020F0502020204030204" pitchFamily="34" charset="0"/>
              </a:rPr>
              <a:t>Piatra-Neamț, Colegiul Național de Informatică</a:t>
            </a:r>
            <a:endParaRPr lang="en-GB" sz="2800" i="1" dirty="0">
              <a:latin typeface="Calibri" panose="020F0502020204030204" pitchFamily="34" charset="0"/>
            </a:endParaRPr>
          </a:p>
          <a:p>
            <a:endParaRPr lang="en-GB" sz="2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89587" y="1233903"/>
            <a:ext cx="1025012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o-RO" b="0" i="0" dirty="0">
              <a:solidFill>
                <a:srgbClr val="000000"/>
              </a:solidFill>
              <a:effectLst/>
              <a:latin typeface="Helvetica Neue"/>
            </a:endParaRPr>
          </a:p>
          <a:p>
            <a:r>
              <a:rPr lang="ro-RO" b="1" dirty="0">
                <a:solidFill>
                  <a:srgbClr val="000000"/>
                </a:solidFill>
                <a:latin typeface="Calibri" panose="020F0502020204030204" pitchFamily="34" charset="0"/>
              </a:rPr>
              <a:t>INFORMAȚII SUPLIMENTARE</a:t>
            </a:r>
          </a:p>
          <a:p>
            <a:endParaRPr lang="ro-RO" dirty="0">
              <a:solidFill>
                <a:srgbClr val="000000"/>
              </a:solidFill>
              <a:latin typeface="Helvetica Neue"/>
            </a:endParaRPr>
          </a:p>
          <a:p>
            <a:endParaRPr lang="ro-RO" b="1" i="0" u="sng" dirty="0">
              <a:solidFill>
                <a:srgbClr val="196AD4"/>
              </a:solidFill>
              <a:effectLst/>
              <a:latin typeface="Calibri" panose="020F0502020204030204" pitchFamily="34" charset="0"/>
            </a:endParaRPr>
          </a:p>
          <a:p>
            <a:r>
              <a:rPr lang="ro-RO" dirty="0">
                <a:solidFill>
                  <a:srgbClr val="000000"/>
                </a:solidFill>
                <a:latin typeface="Calibri" panose="020F0502020204030204" pitchFamily="34" charset="0"/>
              </a:rPr>
              <a:t>Site CNI: </a:t>
            </a:r>
            <a:r>
              <a:rPr lang="ro-RO" b="1" u="sng" dirty="0">
                <a:solidFill>
                  <a:srgbClr val="196AD4"/>
                </a:solidFill>
                <a:latin typeface="Calibri" panose="020F0502020204030204" pitchFamily="34" charset="0"/>
              </a:rPr>
              <a:t>cni.nt.edu.ro</a:t>
            </a:r>
          </a:p>
          <a:p>
            <a:r>
              <a:rPr lang="ro-RO" dirty="0">
                <a:latin typeface="Calibri" panose="020F0502020204030204" pitchFamily="34" charset="0"/>
              </a:rPr>
              <a:t>Telefon CNI: </a:t>
            </a:r>
            <a:r>
              <a:rPr lang="ro-RO" dirty="0">
                <a:solidFill>
                  <a:srgbClr val="196AD4"/>
                </a:solidFill>
                <a:latin typeface="Calibri" panose="020F0502020204030204" pitchFamily="34" charset="0"/>
              </a:rPr>
              <a:t>0233227510</a:t>
            </a:r>
          </a:p>
          <a:p>
            <a:endParaRPr lang="ro-RO" b="1" u="sng" dirty="0">
              <a:solidFill>
                <a:srgbClr val="196AD4"/>
              </a:solidFill>
              <a:latin typeface="Helvetica Neue"/>
            </a:endParaRPr>
          </a:p>
          <a:p>
            <a:r>
              <a:rPr lang="ro-RO" b="1" i="1" dirty="0">
                <a:solidFill>
                  <a:srgbClr val="000000"/>
                </a:solidFill>
                <a:latin typeface="Calibri" panose="020F0502020204030204" pitchFamily="34" charset="0"/>
              </a:rPr>
              <a:t>Persoane de contact</a:t>
            </a:r>
            <a:endParaRPr lang="en-US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o-RO" dirty="0">
                <a:solidFill>
                  <a:srgbClr val="000000"/>
                </a:solidFill>
                <a:latin typeface="Calibri" panose="020F0502020204030204" pitchFamily="34" charset="0"/>
              </a:rPr>
              <a:t>Florentina Ungureanu, inspector școlar de specialitate, ISJ Neamț: </a:t>
            </a:r>
            <a:r>
              <a:rPr lang="ro-RO" dirty="0">
                <a:solidFill>
                  <a:srgbClr val="000000"/>
                </a:solidFill>
                <a:latin typeface="Calibri" panose="020F0502020204030204" pitchFamily="34" charset="0"/>
                <a:hlinkClick r:id="rId2"/>
              </a:rPr>
              <a:t>florentina.ungureanu@isjneamt.ro</a:t>
            </a:r>
            <a:endParaRPr lang="ro-RO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Daniela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Neam</a:t>
            </a:r>
            <a:r>
              <a:rPr lang="ro-RO" dirty="0" err="1">
                <a:solidFill>
                  <a:srgbClr val="000000"/>
                </a:solidFill>
                <a:latin typeface="Calibri" panose="020F0502020204030204" pitchFamily="34" charset="0"/>
              </a:rPr>
              <a:t>țu</a:t>
            </a:r>
            <a:r>
              <a:rPr lang="ro-RO" dirty="0">
                <a:solidFill>
                  <a:srgbClr val="000000"/>
                </a:solidFill>
                <a:latin typeface="Calibri" panose="020F0502020204030204" pitchFamily="34" charset="0"/>
              </a:rPr>
              <a:t>, Colegiul Național de Informatică Piatra-Neamț: </a:t>
            </a:r>
            <a:r>
              <a:rPr lang="ro-RO" dirty="0">
                <a:solidFill>
                  <a:srgbClr val="000000"/>
                </a:solidFill>
                <a:latin typeface="Calibri" panose="020F0502020204030204" pitchFamily="34" charset="0"/>
                <a:hlinkClick r:id="rId3"/>
              </a:rPr>
              <a:t>daniela_neamtu@yahoo.com</a:t>
            </a:r>
            <a:endParaRPr lang="ro-RO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o-RO" dirty="0">
                <a:solidFill>
                  <a:srgbClr val="000000"/>
                </a:solidFill>
                <a:latin typeface="Calibri" panose="020F0502020204030204" pitchFamily="34" charset="0"/>
              </a:rPr>
              <a:t>Gabriela Blaga, Colegiul Național de Informatică Piatra-Neamț:  </a:t>
            </a:r>
            <a:r>
              <a:rPr lang="ro-RO" dirty="0">
                <a:solidFill>
                  <a:srgbClr val="000000"/>
                </a:solidFill>
                <a:latin typeface="Calibri" panose="020F0502020204030204" pitchFamily="34" charset="0"/>
                <a:hlinkClick r:id="rId4"/>
              </a:rPr>
              <a:t>blagagabriela@yahoo.com</a:t>
            </a:r>
            <a:endParaRPr lang="ro-RO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5671278" y="494675"/>
            <a:ext cx="609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OLIMPIADA INTERNAȚIONALĂ DE INFORMATICĂ </a:t>
            </a:r>
          </a:p>
          <a:p>
            <a:pPr algn="ctr"/>
            <a:r>
              <a:rPr lang="ro-RO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PE ECHIP</a:t>
            </a:r>
            <a:r>
              <a:rPr lang="en-GB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ro-RO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ANUL ȘCOLAR 202</a:t>
            </a:r>
            <a:r>
              <a:rPr lang="en-US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o-RO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-202</a:t>
            </a:r>
            <a:r>
              <a:rPr lang="en-US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en-GB" sz="20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4577" y="2844801"/>
            <a:ext cx="9414934" cy="3737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o-RO" sz="2000" b="1" dirty="0">
                <a:latin typeface="Calibri" panose="020F0502020204030204" pitchFamily="34" charset="0"/>
              </a:rPr>
              <a:t>Obiectivul principal </a:t>
            </a:r>
            <a:r>
              <a:rPr lang="ro-RO" sz="2000" dirty="0">
                <a:latin typeface="Calibri" panose="020F0502020204030204" pitchFamily="34" charset="0"/>
              </a:rPr>
              <a:t>al Olimpiadei Internaționale de Informatică pe </a:t>
            </a:r>
            <a:r>
              <a:rPr lang="ro-RO" sz="2000" dirty="0" err="1">
                <a:latin typeface="Calibri" panose="020F0502020204030204" pitchFamily="34" charset="0"/>
              </a:rPr>
              <a:t>Echip</a:t>
            </a:r>
            <a:r>
              <a:rPr lang="en-GB" sz="2000" dirty="0">
                <a:latin typeface="Calibri" panose="020F0502020204030204" pitchFamily="34" charset="0"/>
              </a:rPr>
              <a:t>e</a:t>
            </a:r>
            <a:r>
              <a:rPr lang="ro-RO" sz="2000" dirty="0">
                <a:latin typeface="Calibri" panose="020F0502020204030204" pitchFamily="34" charset="0"/>
              </a:rPr>
              <a:t> este să stimuleze, alături de Olimpiada de Informatică, </a:t>
            </a:r>
            <a:r>
              <a:rPr lang="ro-RO" sz="2000" b="1" i="1" dirty="0">
                <a:latin typeface="Calibri" panose="020F0502020204030204" pitchFamily="34" charset="0"/>
              </a:rPr>
              <a:t>interesul tinerilor față de Informatică și TIC</a:t>
            </a:r>
            <a:r>
              <a:rPr lang="ro-RO" sz="2000" dirty="0">
                <a:latin typeface="Calibri" panose="020F0502020204030204" pitchFamily="34" charset="0"/>
              </a:rPr>
              <a:t>.  </a:t>
            </a:r>
            <a:endParaRPr lang="en-US" sz="2000" dirty="0">
              <a:latin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o-RO" sz="2000" dirty="0">
                <a:latin typeface="Calibri" panose="020F0502020204030204" pitchFamily="34" charset="0"/>
              </a:rPr>
              <a:t>Organizațiile de astăzi urmăresc, de fapt,  </a:t>
            </a:r>
            <a:r>
              <a:rPr lang="ro-RO" sz="2000" b="1" i="1" dirty="0">
                <a:latin typeface="Calibri" panose="020F0502020204030204" pitchFamily="34" charset="0"/>
              </a:rPr>
              <a:t>lucrul în echipă</a:t>
            </a:r>
            <a:r>
              <a:rPr lang="ro-RO" sz="2000" dirty="0">
                <a:latin typeface="Calibri" panose="020F0502020204030204" pitchFamily="34" charset="0"/>
              </a:rPr>
              <a:t>, considerându-l o strategie de a obține rezultate mai bune, datorită multiplelor competențe ale unei echipe, capacității membrilor echipei de a se susține unii pe alții pentru a depăși momentele dificile, abilității de a multiplica opțiunile, grație creativității ce apare din compararea ideilor diverse.</a:t>
            </a:r>
          </a:p>
        </p:txBody>
      </p:sp>
      <p:graphicFrame>
        <p:nvGraphicFramePr>
          <p:cNvPr id="3" name="Object 2"/>
          <p:cNvGraphicFramePr/>
          <p:nvPr>
            <p:custDataLst>
              <p:tags r:id="rId1"/>
            </p:custDataLst>
          </p:nvPr>
        </p:nvGraphicFramePr>
        <p:xfrm>
          <a:off x="1986915" y="462280"/>
          <a:ext cx="4053205" cy="1164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6838950" imgH="2133600" progId="Paint.Picture">
                  <p:embed/>
                </p:oleObj>
              </mc:Choice>
              <mc:Fallback>
                <p:oleObj r:id="rId3" imgW="6838950" imgH="2133600" progId="Paint.Picture">
                  <p:embed/>
                  <p:pic>
                    <p:nvPicPr>
                      <p:cNvPr id="0" name="Picture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86915" y="462280"/>
                        <a:ext cx="4053205" cy="1164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4421" y="1078132"/>
            <a:ext cx="10274895" cy="373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o-RO" sz="2000" dirty="0">
                <a:latin typeface="Calibri" panose="020F0502020204030204" pitchFamily="34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ro-RO" sz="2000" dirty="0">
                <a:latin typeface="Calibri" panose="020F0502020204030204" pitchFamily="34" charset="0"/>
              </a:rPr>
              <a:t>	</a:t>
            </a:r>
            <a:r>
              <a:rPr lang="ro-RO" sz="2000" b="1" dirty="0">
                <a:latin typeface="Calibri" panose="020F0502020204030204" pitchFamily="34" charset="0"/>
              </a:rPr>
              <a:t>PARTICIPANȚI</a:t>
            </a:r>
          </a:p>
          <a:p>
            <a:pPr algn="just">
              <a:lnSpc>
                <a:spcPct val="150000"/>
              </a:lnSpc>
            </a:pPr>
            <a:r>
              <a:rPr lang="ro-RO" sz="2000" dirty="0">
                <a:latin typeface="Calibri" panose="020F0502020204030204" pitchFamily="34" charset="0"/>
              </a:rPr>
              <a:t>	Fiecare echipă participantă </a:t>
            </a:r>
            <a:r>
              <a:rPr lang="en-GB" sz="2000" dirty="0" err="1">
                <a:latin typeface="Calibri" panose="020F0502020204030204" pitchFamily="34" charset="0"/>
              </a:rPr>
              <a:t>va</a:t>
            </a:r>
            <a:r>
              <a:rPr lang="en-GB" sz="2000" dirty="0">
                <a:latin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</a:rPr>
              <a:t>fi</a:t>
            </a:r>
            <a:r>
              <a:rPr lang="ro-RO" sz="2000" dirty="0">
                <a:latin typeface="Calibri" panose="020F0502020204030204" pitchFamily="34" charset="0"/>
              </a:rPr>
              <a:t> formată din </a:t>
            </a:r>
            <a:r>
              <a:rPr lang="ro-RO" sz="2000" b="1" dirty="0">
                <a:latin typeface="Calibri" panose="020F0502020204030204" pitchFamily="34" charset="0"/>
              </a:rPr>
              <a:t>4 </a:t>
            </a:r>
            <a:r>
              <a:rPr lang="en-GB" sz="2000" b="1" dirty="0" err="1">
                <a:latin typeface="Calibri" panose="020F0502020204030204" pitchFamily="34" charset="0"/>
              </a:rPr>
              <a:t>elevi</a:t>
            </a:r>
            <a:r>
              <a:rPr lang="ro-RO" sz="2000" b="1" dirty="0">
                <a:latin typeface="Calibri" panose="020F0502020204030204" pitchFamily="34" charset="0"/>
              </a:rPr>
              <a:t> </a:t>
            </a:r>
            <a:r>
              <a:rPr lang="ro-RO" sz="2000" dirty="0">
                <a:latin typeface="Calibri" panose="020F0502020204030204" pitchFamily="34" charset="0"/>
              </a:rPr>
              <a:t>+ 2 rezerve, fără a putea fi schimbați pe parcursul competiției. O echipă nu poate include mai mult de un participant premiant la Olimpiada Națională Individuală de Informatică în anul școlar 202</a:t>
            </a:r>
            <a:r>
              <a:rPr lang="en-US" sz="2000" dirty="0">
                <a:latin typeface="Calibri" panose="020F0502020204030204" pitchFamily="34" charset="0"/>
              </a:rPr>
              <a:t>3</a:t>
            </a:r>
            <a:r>
              <a:rPr lang="ro-RO" sz="2000" dirty="0">
                <a:latin typeface="Calibri" panose="020F0502020204030204" pitchFamily="34" charset="0"/>
              </a:rPr>
              <a:t>-202</a:t>
            </a:r>
            <a:r>
              <a:rPr lang="en-US" sz="2000" dirty="0">
                <a:latin typeface="Calibri" panose="020F0502020204030204" pitchFamily="34" charset="0"/>
              </a:rPr>
              <a:t>4</a:t>
            </a:r>
            <a:r>
              <a:rPr lang="ro-RO" sz="2000" dirty="0">
                <a:latin typeface="Calibri" panose="020F050202020403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o-RO" sz="2000" dirty="0">
                <a:latin typeface="Calibri" panose="020F0502020204030204" pitchFamily="34" charset="0"/>
              </a:rPr>
              <a:t>	 Fiecare echipă va avea nume de utilizator valid pentru întregul campionat și o parolă care va fi diferită pentru fiecare etapă. Aceasta va avea un profesor coordonator care va răspunde de corectitudinea desfășurării probelor.</a:t>
            </a:r>
            <a:endParaRPr lang="en-GB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3548" y="733245"/>
            <a:ext cx="998986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o-RO" sz="2000" dirty="0">
                <a:latin typeface="Calibri" panose="020F0502020204030204" pitchFamily="34" charset="0"/>
              </a:rPr>
              <a:t>Subiectele olimpiadei vor fi elaborate de </a:t>
            </a:r>
            <a:r>
              <a:rPr lang="en-US" sz="2000" dirty="0" err="1">
                <a:latin typeface="Calibri" panose="020F0502020204030204" pitchFamily="34" charset="0"/>
              </a:rPr>
              <a:t>comisia</a:t>
            </a:r>
            <a:r>
              <a:rPr lang="en-US" sz="2000" dirty="0">
                <a:latin typeface="Calibri" panose="020F0502020204030204" pitchFamily="34" charset="0"/>
              </a:rPr>
              <a:t>  </a:t>
            </a:r>
            <a:r>
              <a:rPr lang="ro-RO" sz="2000" dirty="0">
                <a:latin typeface="Calibri" panose="020F0502020204030204" pitchFamily="34" charset="0"/>
              </a:rPr>
              <a:t>științifică internațională,  în </a:t>
            </a:r>
            <a:r>
              <a:rPr lang="ro-RO" sz="2000" b="1" i="1" dirty="0">
                <a:latin typeface="Calibri" panose="020F0502020204030204" pitchFamily="34" charset="0"/>
              </a:rPr>
              <a:t>limba engleză</a:t>
            </a:r>
            <a:r>
              <a:rPr lang="ro-RO" sz="2000" dirty="0">
                <a:latin typeface="Calibri" panose="020F0502020204030204" pitchFamily="34" charset="0"/>
              </a:rPr>
              <a:t>.</a:t>
            </a:r>
          </a:p>
          <a:p>
            <a:pPr lvl="0">
              <a:lnSpc>
                <a:spcPct val="150000"/>
              </a:lnSpc>
            </a:pPr>
            <a:r>
              <a:rPr lang="ro-RO" sz="2000" dirty="0">
                <a:latin typeface="Calibri" panose="020F0502020204030204" pitchFamily="34" charset="0"/>
              </a:rPr>
              <a:t>Fiecare etapă presupune rezolvarea a 7 probleme în limbajele de programare  C/</a:t>
            </a:r>
            <a:r>
              <a:rPr lang="ro-RO" sz="2000" dirty="0" err="1">
                <a:latin typeface="Calibri" panose="020F0502020204030204" pitchFamily="34" charset="0"/>
              </a:rPr>
              <a:t>C</a:t>
            </a:r>
            <a:r>
              <a:rPr lang="ro-RO" sz="2000" dirty="0">
                <a:latin typeface="Calibri" panose="020F0502020204030204" pitchFamily="34" charset="0"/>
              </a:rPr>
              <a:t>++/ Pascal.</a:t>
            </a:r>
          </a:p>
          <a:p>
            <a:pPr lvl="0">
              <a:lnSpc>
                <a:spcPct val="150000"/>
              </a:lnSpc>
            </a:pPr>
            <a:r>
              <a:rPr lang="ro-RO" sz="2000" b="1" i="1" dirty="0">
                <a:latin typeface="Calibri" panose="020F0502020204030204" pitchFamily="34" charset="0"/>
              </a:rPr>
              <a:t>Programa de concurs vizează competențe specifice următoarelor conținuturi: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latin typeface="Calibri" panose="020F0502020204030204" pitchFamily="34" charset="0"/>
              </a:rPr>
              <a:t>Tablouri 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latin typeface="Calibri" panose="020F0502020204030204" pitchFamily="34" charset="0"/>
              </a:rPr>
              <a:t>Algoritmi de sortare, căutare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latin typeface="Calibri" panose="020F0502020204030204" pitchFamily="34" charset="0"/>
              </a:rPr>
              <a:t>Metoda </a:t>
            </a:r>
            <a:r>
              <a:rPr lang="ro-RO" sz="2000" dirty="0" err="1">
                <a:latin typeface="Calibri" panose="020F0502020204030204" pitchFamily="34" charset="0"/>
              </a:rPr>
              <a:t>Greedy</a:t>
            </a:r>
            <a:endParaRPr lang="ro-RO" sz="2000" dirty="0">
              <a:latin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latin typeface="Calibri" panose="020F0502020204030204" pitchFamily="34" charset="0"/>
              </a:rPr>
              <a:t>Recursivitate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latin typeface="Calibri" panose="020F0502020204030204" pitchFamily="34" charset="0"/>
              </a:rPr>
              <a:t>Programare dinamică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latin typeface="Calibri" panose="020F0502020204030204" pitchFamily="34" charset="0"/>
              </a:rPr>
              <a:t>Grafuri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latin typeface="Calibri" panose="020F0502020204030204" pitchFamily="34" charset="0"/>
              </a:rPr>
              <a:t>Arbori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latin typeface="Calibri" panose="020F0502020204030204" pitchFamily="34" charset="0"/>
              </a:rPr>
              <a:t>Liste</a:t>
            </a:r>
          </a:p>
          <a:p>
            <a:endParaRPr lang="ro-RO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252" y="0"/>
            <a:ext cx="9835504" cy="697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o-RO" dirty="0">
                <a:latin typeface="Calibri" panose="020F0502020204030204" pitchFamily="34" charset="0"/>
              </a:rPr>
              <a:t>	</a:t>
            </a:r>
          </a:p>
          <a:p>
            <a:pPr algn="just">
              <a:lnSpc>
                <a:spcPct val="150000"/>
              </a:lnSpc>
            </a:pPr>
            <a:r>
              <a:rPr lang="ro-RO" sz="2000" b="1" i="1" dirty="0">
                <a:latin typeface="Calibri" panose="020F0502020204030204" pitchFamily="34" charset="0"/>
              </a:rPr>
              <a:t>Program</a:t>
            </a:r>
            <a:r>
              <a:rPr lang="en-US" sz="2000" b="1" i="1" dirty="0" err="1">
                <a:latin typeface="Calibri" panose="020F0502020204030204" pitchFamily="34" charset="0"/>
              </a:rPr>
              <a:t>ul</a:t>
            </a:r>
            <a:r>
              <a:rPr lang="en-US" sz="2000" b="1" i="1" dirty="0">
                <a:latin typeface="Calibri" panose="020F0502020204030204" pitchFamily="34" charset="0"/>
              </a:rPr>
              <a:t> </a:t>
            </a:r>
            <a:r>
              <a:rPr lang="en-US" sz="2000" b="1" i="1" dirty="0" err="1">
                <a:latin typeface="Calibri" panose="020F0502020204030204" pitchFamily="34" charset="0"/>
              </a:rPr>
              <a:t>orientativ</a:t>
            </a:r>
            <a:r>
              <a:rPr lang="en-US" sz="2000" b="1" i="1" dirty="0">
                <a:latin typeface="Calibri" panose="020F0502020204030204" pitchFamily="34" charset="0"/>
              </a:rPr>
              <a:t> al</a:t>
            </a:r>
            <a:r>
              <a:rPr lang="ro-RO" sz="2000" b="1" i="1" dirty="0">
                <a:latin typeface="Calibri" panose="020F0502020204030204" pitchFamily="34" charset="0"/>
              </a:rPr>
              <a:t> competiție</a:t>
            </a:r>
            <a:r>
              <a:rPr lang="en-US" sz="2000" b="1" i="1" dirty="0" err="1">
                <a:latin typeface="Calibri" panose="020F0502020204030204" pitchFamily="34" charset="0"/>
              </a:rPr>
              <a:t>i</a:t>
            </a:r>
            <a:r>
              <a:rPr lang="ro-RO" sz="2000" b="1" i="1" dirty="0">
                <a:latin typeface="Calibri" panose="020F0502020204030204" pitchFamily="34" charset="0"/>
              </a:rPr>
              <a:t>:</a:t>
            </a:r>
            <a:endParaRPr lang="en-GB" sz="2000" b="1" i="1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Înscrierea în competiție                                       		1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-25</a:t>
            </a: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 octombrie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202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endParaRPr lang="ro-RO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Prima etapă                                                                     1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 noiembrie 202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endParaRPr lang="ro-RO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A doua etapă                                                                   1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0</a:t>
            </a: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 decembrie 202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endParaRPr lang="ro-RO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A treia etapă                                                              	1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5</a:t>
            </a: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 ianuarie 202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5</a:t>
            </a:r>
            <a:endParaRPr lang="ro-RO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A patra etapă                                                                   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6</a:t>
            </a: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 februarie 202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5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Etapa finală națională                                           		 martie 202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5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Etapa finală internațională 		          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          </a:t>
            </a:r>
            <a:r>
              <a:rPr 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		 mai 202</a:t>
            </a:r>
            <a:r>
              <a:rPr lang="en-US" altLang="ro-RO" sz="2000" dirty="0">
                <a:solidFill>
                  <a:schemeClr val="tx1"/>
                </a:solidFill>
                <a:latin typeface="Calibri" panose="020F0502020204030204" pitchFamily="34" charset="0"/>
              </a:rPr>
              <a:t>5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</a:rPr>
              <a:t>Budapesta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</a:rPr>
              <a:t>, Ungaria</a:t>
            </a:r>
            <a:endParaRPr lang="ro-RO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o-RO" sz="2000" dirty="0">
                <a:latin typeface="Calibri" panose="020F0502020204030204" pitchFamily="34" charset="0"/>
              </a:rPr>
              <a:t>Etapa națională finală (on site)  își va desemna participanții în funcție de punctajele obținute în cele 4 </a:t>
            </a:r>
            <a:r>
              <a:rPr lang="en-US" sz="2000" dirty="0" err="1">
                <a:latin typeface="Calibri" panose="020F0502020204030204" pitchFamily="34" charset="0"/>
              </a:rPr>
              <a:t>etape</a:t>
            </a:r>
            <a:r>
              <a:rPr lang="ro-RO" sz="2000" dirty="0">
                <a:latin typeface="Calibri" panose="020F0502020204030204" pitchFamily="34" charset="0"/>
              </a:rPr>
              <a:t> anterioare (on line) prin cumulare – vor participa primele 10 echipe în ordinea punctajelor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și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echipa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Școlii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</a:rPr>
              <a:t>lider</a:t>
            </a:r>
            <a:r>
              <a:rPr lang="en-US" sz="2000" dirty="0">
                <a:latin typeface="Calibri" panose="020F0502020204030204" pitchFamily="34" charset="0"/>
              </a:rPr>
              <a:t>.</a:t>
            </a:r>
            <a:endParaRPr lang="ro-RO" sz="2000" dirty="0">
              <a:latin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o-RO" sz="2000" dirty="0" err="1">
                <a:latin typeface="Calibri" panose="020F0502020204030204" pitchFamily="34" charset="0"/>
              </a:rPr>
              <a:t>Echip</a:t>
            </a:r>
            <a:r>
              <a:rPr lang="en-US" sz="2000" dirty="0">
                <a:latin typeface="Calibri" panose="020F0502020204030204" pitchFamily="34" charset="0"/>
              </a:rPr>
              <a:t>a</a:t>
            </a:r>
            <a:r>
              <a:rPr lang="ro-RO" sz="2000" dirty="0">
                <a:latin typeface="Calibri" panose="020F0502020204030204" pitchFamily="34" charset="0"/>
              </a:rPr>
              <a:t> situată pe primul loc la finala națională și echipa Școlii lider vor participa la finala internațională.</a:t>
            </a:r>
            <a:endParaRPr lang="en-GB" sz="2000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ro-RO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/>
          <p:nvPr/>
        </p:nvSpPr>
        <p:spPr>
          <a:xfrm>
            <a:off x="1529715" y="1673813"/>
            <a:ext cx="5067229" cy="22705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err="1"/>
              <a:t>Echipa</a:t>
            </a:r>
            <a:r>
              <a:rPr lang="en-US" dirty="0"/>
              <a:t> </a:t>
            </a:r>
            <a:r>
              <a:rPr lang="en-US" b="1" dirty="0" err="1"/>
              <a:t>Vlaiq</a:t>
            </a:r>
            <a:r>
              <a:rPr lang="en-US" dirty="0"/>
              <a:t>, de la </a:t>
            </a:r>
            <a:r>
              <a:rPr lang="en-US" dirty="0" err="1"/>
              <a:t>Liceul</a:t>
            </a:r>
            <a:r>
              <a:rPr lang="en-US" dirty="0"/>
              <a:t> </a:t>
            </a:r>
            <a:r>
              <a:rPr lang="en-US" dirty="0" err="1"/>
              <a:t>Teoretic</a:t>
            </a:r>
            <a:r>
              <a:rPr lang="en-US" dirty="0"/>
              <a:t> „Aurel Vlaicu” </a:t>
            </a:r>
            <a:r>
              <a:rPr lang="en-US" dirty="0" err="1"/>
              <a:t>Orăștie</a:t>
            </a:r>
            <a:r>
              <a:rPr lang="en-US" dirty="0"/>
              <a:t>, </a:t>
            </a:r>
            <a:r>
              <a:rPr lang="en-US" dirty="0" err="1">
                <a:sym typeface="+mn-ea"/>
              </a:rPr>
              <a:t>coordonată</a:t>
            </a:r>
            <a:r>
              <a:rPr lang="en-US" dirty="0">
                <a:sym typeface="+mn-ea"/>
              </a:rPr>
              <a:t> de prof. Daniel Popa, </a:t>
            </a:r>
            <a:r>
              <a:rPr lang="en-US" dirty="0" err="1"/>
              <a:t>formată</a:t>
            </a:r>
            <a:r>
              <a:rPr lang="en-US" dirty="0"/>
              <a:t> din </a:t>
            </a:r>
            <a:r>
              <a:rPr lang="en-US" dirty="0" err="1"/>
              <a:t>elevii</a:t>
            </a:r>
            <a:r>
              <a:rPr lang="en-US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Todoran</a:t>
            </a:r>
            <a:r>
              <a:rPr lang="en-US" dirty="0"/>
              <a:t> Alexandru-Raul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Gherasă</a:t>
            </a:r>
            <a:r>
              <a:rPr lang="en-US" dirty="0"/>
              <a:t> </a:t>
            </a:r>
            <a:r>
              <a:rPr lang="en-US" dirty="0" err="1"/>
              <a:t>Rareș</a:t>
            </a:r>
            <a:r>
              <a:rPr lang="en-US" dirty="0"/>
              <a:t> </a:t>
            </a:r>
            <a:r>
              <a:rPr lang="en-US" dirty="0" err="1"/>
              <a:t>Horațiu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Gridan</a:t>
            </a:r>
            <a:r>
              <a:rPr lang="en-US" dirty="0"/>
              <a:t> Antonia Camelia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Dînșorean</a:t>
            </a:r>
            <a:r>
              <a:rPr lang="en-US" dirty="0"/>
              <a:t> Marius </a:t>
            </a:r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09861" y="320239"/>
            <a:ext cx="5813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latin typeface="Calibri" panose="020F0502020204030204" pitchFamily="34" charset="0"/>
                <a:cs typeface="Calibri" panose="020F0502020204030204" pitchFamily="34" charset="0"/>
              </a:rPr>
              <a:t>REZULTATE IIOT,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SIRIA,</a:t>
            </a:r>
            <a:r>
              <a:rPr lang="ro-RO" sz="2400" b="1" dirty="0">
                <a:latin typeface="Calibri" panose="020F0502020204030204" pitchFamily="34" charset="0"/>
                <a:cs typeface="Calibri" panose="020F0502020204030204" pitchFamily="34" charset="0"/>
              </a:rPr>
              <a:t> MAI 202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338459-777E-5A98-E389-97C0BE19C77E}"/>
              </a:ext>
            </a:extLst>
          </p:cNvPr>
          <p:cNvSpPr txBox="1"/>
          <p:nvPr/>
        </p:nvSpPr>
        <p:spPr>
          <a:xfrm>
            <a:off x="6976533" y="1673813"/>
            <a:ext cx="521546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Echipa</a:t>
            </a:r>
            <a:r>
              <a:rPr lang="en-US" dirty="0"/>
              <a:t> </a:t>
            </a:r>
            <a:r>
              <a:rPr lang="en-US" b="1" dirty="0"/>
              <a:t>Andrei</a:t>
            </a:r>
            <a:r>
              <a:rPr lang="en-US" dirty="0"/>
              <a:t>, de la </a:t>
            </a:r>
            <a:r>
              <a:rPr lang="en-US" dirty="0" err="1"/>
              <a:t>Colegiul</a:t>
            </a:r>
            <a:r>
              <a:rPr lang="en-US" dirty="0"/>
              <a:t> </a:t>
            </a:r>
            <a:r>
              <a:rPr lang="en-US" dirty="0" err="1"/>
              <a:t>Național</a:t>
            </a:r>
            <a:r>
              <a:rPr lang="en-US" dirty="0"/>
              <a:t> de </a:t>
            </a:r>
            <a:r>
              <a:rPr lang="en-US" dirty="0" err="1"/>
              <a:t>Informatică</a:t>
            </a:r>
            <a:r>
              <a:rPr lang="en-US" dirty="0"/>
              <a:t> „Tudor </a:t>
            </a:r>
            <a:r>
              <a:rPr lang="en-US" dirty="0" err="1"/>
              <a:t>Vianu</a:t>
            </a:r>
            <a:r>
              <a:rPr lang="en-US" dirty="0"/>
              <a:t>” </a:t>
            </a:r>
            <a:r>
              <a:rPr lang="en-US" dirty="0" err="1"/>
              <a:t>București</a:t>
            </a:r>
            <a:r>
              <a:rPr lang="en-US" dirty="0"/>
              <a:t>, </a:t>
            </a:r>
            <a:r>
              <a:rPr lang="en-US" dirty="0" err="1">
                <a:sym typeface="+mn-ea"/>
              </a:rPr>
              <a:t>coordonată</a:t>
            </a:r>
            <a:r>
              <a:rPr lang="en-US" dirty="0">
                <a:sym typeface="+mn-ea"/>
              </a:rPr>
              <a:t> de prof. Victor </a:t>
            </a:r>
            <a:r>
              <a:rPr lang="en-US" dirty="0" err="1">
                <a:sym typeface="+mn-ea"/>
              </a:rPr>
              <a:t>Manz</a:t>
            </a:r>
            <a:r>
              <a:rPr lang="en-US" dirty="0">
                <a:sym typeface="+mn-ea"/>
              </a:rPr>
              <a:t>,</a:t>
            </a:r>
            <a:r>
              <a:rPr lang="en-US" dirty="0"/>
              <a:t> </a:t>
            </a:r>
            <a:r>
              <a:rPr lang="en-US" dirty="0" err="1"/>
              <a:t>formată</a:t>
            </a:r>
            <a:r>
              <a:rPr lang="en-US" dirty="0"/>
              <a:t> din </a:t>
            </a:r>
            <a:r>
              <a:rPr lang="en-US" dirty="0" err="1"/>
              <a:t>elevii</a:t>
            </a:r>
            <a:r>
              <a:rPr lang="en-US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Ivan Andrei-Cristian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Chertes</a:t>
            </a:r>
            <a:r>
              <a:rPr lang="en-US" dirty="0"/>
              <a:t> Andrei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Marciuc</a:t>
            </a:r>
            <a:r>
              <a:rPr lang="en-US" dirty="0"/>
              <a:t> Andrei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Iorgulescu</a:t>
            </a:r>
            <a:r>
              <a:rPr lang="en-US" dirty="0"/>
              <a:t> Paul Andrei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795DD0-0B06-F42C-DA84-75B7FD714A51}"/>
              </a:ext>
            </a:extLst>
          </p:cNvPr>
          <p:cNvSpPr txBox="1"/>
          <p:nvPr/>
        </p:nvSpPr>
        <p:spPr>
          <a:xfrm>
            <a:off x="3538009" y="1095875"/>
            <a:ext cx="6790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err="1"/>
              <a:t>Medalie</a:t>
            </a:r>
            <a:r>
              <a:rPr lang="en-US" b="1" dirty="0"/>
              <a:t> de </a:t>
            </a:r>
            <a:r>
              <a:rPr lang="en-US" b="1" dirty="0" err="1"/>
              <a:t>argint</a:t>
            </a:r>
            <a:r>
              <a:rPr lang="en-US" b="1" dirty="0"/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DE4CEC-8C0B-0D7E-7D25-EF7595DCF984}"/>
              </a:ext>
            </a:extLst>
          </p:cNvPr>
          <p:cNvSpPr txBox="1"/>
          <p:nvPr/>
        </p:nvSpPr>
        <p:spPr>
          <a:xfrm>
            <a:off x="3622675" y="4110683"/>
            <a:ext cx="678815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err="1"/>
              <a:t>Medalie</a:t>
            </a:r>
            <a:r>
              <a:rPr lang="en-US" b="1" dirty="0"/>
              <a:t> de </a:t>
            </a:r>
            <a:r>
              <a:rPr lang="en-US" b="1" dirty="0" err="1"/>
              <a:t>bronz</a:t>
            </a:r>
            <a:r>
              <a:rPr lang="en-US" b="1" dirty="0"/>
              <a:t>:</a:t>
            </a:r>
          </a:p>
          <a:p>
            <a:pPr algn="ctr"/>
            <a:endParaRPr lang="en-US" b="1" dirty="0"/>
          </a:p>
          <a:p>
            <a:r>
              <a:rPr lang="en-US" dirty="0" err="1"/>
              <a:t>Echipa</a:t>
            </a:r>
            <a:r>
              <a:rPr lang="en-US" dirty="0"/>
              <a:t> </a:t>
            </a:r>
            <a:r>
              <a:rPr lang="en-US" b="1" dirty="0" err="1"/>
              <a:t>MastersOfBacktracking</a:t>
            </a:r>
            <a:r>
              <a:rPr lang="en-US" dirty="0"/>
              <a:t>, de la </a:t>
            </a:r>
            <a:r>
              <a:rPr lang="en-US" dirty="0" err="1"/>
              <a:t>Colegiul</a:t>
            </a:r>
            <a:r>
              <a:rPr lang="en-US" dirty="0"/>
              <a:t> </a:t>
            </a:r>
            <a:r>
              <a:rPr lang="en-US" dirty="0" err="1"/>
              <a:t>Național</a:t>
            </a:r>
            <a:r>
              <a:rPr lang="en-US" dirty="0"/>
              <a:t> de </a:t>
            </a:r>
            <a:r>
              <a:rPr lang="en-US" dirty="0" err="1"/>
              <a:t>Informatică</a:t>
            </a:r>
            <a:r>
              <a:rPr lang="en-US" dirty="0"/>
              <a:t> Piatra-</a:t>
            </a:r>
            <a:r>
              <a:rPr lang="en-US" dirty="0" err="1"/>
              <a:t>Neamț</a:t>
            </a:r>
            <a:r>
              <a:rPr lang="en-US" dirty="0"/>
              <a:t>, </a:t>
            </a:r>
            <a:r>
              <a:rPr lang="en-US" dirty="0" err="1">
                <a:sym typeface="+mn-ea"/>
              </a:rPr>
              <a:t>coordonată</a:t>
            </a:r>
            <a:r>
              <a:rPr lang="en-US" dirty="0">
                <a:sym typeface="+mn-ea"/>
              </a:rPr>
              <a:t> de prof. dr. Gheorghe </a:t>
            </a:r>
            <a:r>
              <a:rPr lang="en-US" dirty="0" err="1">
                <a:sym typeface="+mn-ea"/>
              </a:rPr>
              <a:t>Manolache</a:t>
            </a:r>
            <a:r>
              <a:rPr lang="en-US" dirty="0">
                <a:sym typeface="+mn-ea"/>
              </a:rPr>
              <a:t>, </a:t>
            </a:r>
            <a:r>
              <a:rPr lang="en-US" dirty="0" err="1"/>
              <a:t>formată</a:t>
            </a:r>
            <a:r>
              <a:rPr lang="en-US" dirty="0"/>
              <a:t> din </a:t>
            </a:r>
            <a:r>
              <a:rPr lang="en-US" dirty="0" err="1"/>
              <a:t>elevii</a:t>
            </a:r>
            <a:r>
              <a:rPr lang="en-US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Luchian</a:t>
            </a:r>
            <a:r>
              <a:rPr lang="en-US" dirty="0"/>
              <a:t> Cristian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Vișan</a:t>
            </a:r>
            <a:r>
              <a:rPr lang="en-US" dirty="0"/>
              <a:t> David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Neagu</a:t>
            </a:r>
            <a:r>
              <a:rPr lang="en-US" dirty="0"/>
              <a:t> </a:t>
            </a:r>
            <a:r>
              <a:rPr lang="en-US" dirty="0" err="1"/>
              <a:t>Ștefan</a:t>
            </a:r>
            <a:r>
              <a:rPr lang="en-US" dirty="0"/>
              <a:t> Claudel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Șoimaru</a:t>
            </a:r>
            <a:r>
              <a:rPr lang="en-US" dirty="0"/>
              <a:t> Samuel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4421" y="2037687"/>
            <a:ext cx="10274895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o-RO" sz="2000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ro-RO" sz="2000" b="1" dirty="0">
                <a:latin typeface="Calibri" panose="020F0502020204030204" pitchFamily="34" charset="0"/>
                <a:cs typeface="Calibri" panose="020F0502020204030204" pitchFamily="34" charset="0"/>
              </a:rPr>
              <a:t>PARTICIPANȚI</a:t>
            </a:r>
          </a:p>
          <a:p>
            <a:pPr algn="just">
              <a:spcAft>
                <a:spcPts val="1000"/>
              </a:spcAft>
            </a:pPr>
            <a:r>
              <a:rPr lang="ro-RO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ro-RO" sz="20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Concursul Pluridisciplinar PROSOFT@NT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un concurs organizat de Colegiul Național de Informatică Piatra-Neamț, începând cu anul 2004. În cadrul acestui concurs pot participa elevi de liceu, din clasele IX - XII.</a:t>
            </a:r>
          </a:p>
          <a:p>
            <a:pPr algn="just">
              <a:spcAft>
                <a:spcPts val="1000"/>
              </a:spcAft>
            </a:pPr>
            <a:r>
              <a:rPr 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Participarea la </a:t>
            </a:r>
            <a:r>
              <a:rPr lang="ro-RO" sz="20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Concursul Pluridisciplinar PROSOFT@NT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individuală (pentru probele de programare, matematică și proba de soft educațional/pagini web) și pe echipe (pentru proba Pluridisciplinară). 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000"/>
              </a:spcAft>
            </a:pP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ro-RO" sz="20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Concursul Pluridisciplinar PROSOFT@NT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structurat pe următoarele probe: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990600" algn="l"/>
              </a:tabLst>
            </a:pPr>
            <a:r>
              <a:rPr lang="ro-RO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interdisciplinară (</a:t>
            </a:r>
            <a:r>
              <a:rPr lang="ro-RO" sz="20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matematică+informatică</a:t>
            </a:r>
            <a:r>
              <a:rPr lang="ro-RO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990600" algn="l"/>
              </a:tabLst>
            </a:pPr>
            <a:r>
              <a:rPr lang="ro-RO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programare </a:t>
            </a: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990600" algn="l"/>
              </a:tabLst>
            </a:pPr>
            <a:r>
              <a:rPr lang="ro-RO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matematică</a:t>
            </a: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990600" algn="l"/>
              </a:tabLst>
            </a:pPr>
            <a:r>
              <a:rPr lang="ro-RO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soft educațional/pagini web</a:t>
            </a: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0666" y="597652"/>
            <a:ext cx="86585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o-RO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CONCURSUL PLURIDISCIPLINAR PROSOFT@NT</a:t>
            </a:r>
          </a:p>
          <a:p>
            <a:pPr algn="ctr"/>
            <a:endParaRPr lang="ro-RO" sz="2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o-RO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ANUL ȘCOLAR 202</a:t>
            </a:r>
            <a:r>
              <a:rPr 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-202</a:t>
            </a:r>
            <a:r>
              <a:rPr lang="en-US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en-GB" sz="2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3548" y="733245"/>
            <a:ext cx="9989864" cy="5042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Etapa națională a Concursului Pluridisciplinar PROSOFT@NT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desfășoară în două zile și constă într-o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probă interdisciplinară pe echipe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o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probă individuală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programare/matematică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(pe ani de studiu) și o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probă de prezentare de soft educațional/pagini web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etapa națională a Concursului Pluridisciplinar PROSOFT@NT,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probele de concurs individuale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durata de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ore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iar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proba interdisciplinară pe echipe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durata de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ore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Proba pe echipe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constă în rezolvarea a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două probleme de matematică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 a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unei probleme de informatică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Fiecare problemă de matematică este punctată cu 50 de puncte, iar problema de informatică cu 100 de puncte.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Proba individuală de programare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constă, pentru fiecare an de studiu, în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rezolvarea a două probleme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fiecare fiind notată cu 100 puncte.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Proba individuală de matematică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constă, pentru fiecare an de studiu, în rezolvarea a </a:t>
            </a: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probleme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fiecare fiind notată cu 25 puncte.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o-RO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Proba de soft educațional/pagini web </a:t>
            </a:r>
            <a:r>
              <a:rPr lang="ro-RO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constă în prezentarea unei lucrări cu temă dată.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8699" y="784420"/>
            <a:ext cx="949910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o-RO" sz="2400" b="1" dirty="0">
                <a:latin typeface="Calibri" panose="020F0502020204030204" pitchFamily="34" charset="0"/>
                <a:cs typeface="Calibri" panose="020F0502020204030204" pitchFamily="34" charset="0"/>
              </a:rPr>
              <a:t>SELECȚIA ELEVILOR</a:t>
            </a:r>
          </a:p>
          <a:p>
            <a:pPr algn="just"/>
            <a:endParaRPr lang="ro-RO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	Pentru etapa națională a Concursului Interdisciplinar PROSOFT@NT, inspectorii școlari pentru matematică și informatică din fiecare inspectorat școlar realizează selecția pe baza rezultatelor de la etapele olimpiadelor de specialitate desfășurate în anul școlar precedent, anterior concursului PROSOFT@NT, propunând pentru fiecare probă elevul/elevii cu rezultatele cele mai bune la nivelul județului/municipiului București. Astfel, fiecare ISJ/ISMB primește 5 locuri, respectiv, 2 locuri pentru proba de programare (1 loc pentru clasele IX-X și 1 loc pentru clasele XI-XII) 2 locuri pentru matematică (1 loc pentru clasele IX-X și 1 loc pentru clasele XI-XII)  și 1 loc pentru soft </a:t>
            </a:r>
            <a:r>
              <a:rPr lang="ro-RO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educaţional</a:t>
            </a:r>
            <a:r>
              <a:rPr 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/pagini web. 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172</TotalTime>
  <Words>1020</Words>
  <Application>Microsoft Office PowerPoint</Application>
  <PresentationFormat>Ecran lat</PresentationFormat>
  <Paragraphs>86</Paragraphs>
  <Slides>11</Slides>
  <Notes>0</Notes>
  <HiddenSlides>0</HiddenSlides>
  <MMClips>0</MMClips>
  <ScaleCrop>false</ScaleCrop>
  <HeadingPairs>
    <vt:vector size="8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Servere OLE încorporate</vt:lpstr>
      </vt:variant>
      <vt:variant>
        <vt:i4>1</vt:i4>
      </vt:variant>
      <vt:variant>
        <vt:lpstr>Titluri diapozitive</vt:lpstr>
      </vt:variant>
      <vt:variant>
        <vt:i4>11</vt:i4>
      </vt:variant>
    </vt:vector>
  </HeadingPairs>
  <TitlesOfParts>
    <vt:vector size="18" baseType="lpstr">
      <vt:lpstr>Arial</vt:lpstr>
      <vt:lpstr>Calibri</vt:lpstr>
      <vt:lpstr>Corbel</vt:lpstr>
      <vt:lpstr>Helvetica Neue</vt:lpstr>
      <vt:lpstr>Wingdings</vt:lpstr>
      <vt:lpstr>Parallax</vt:lpstr>
      <vt:lpstr>Bitmap Image</vt:lpstr>
      <vt:lpstr>Olimpiade și concursuri de informatică înscrise în calendarul Ministerului Educației, organizate de Inspectoratul Școlar Județean Neamț  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Elev</dc:creator>
  <cp:lastModifiedBy>Florentina UNGUREANU</cp:lastModifiedBy>
  <cp:revision>85</cp:revision>
  <dcterms:created xsi:type="dcterms:W3CDTF">2016-09-06T07:07:00Z</dcterms:created>
  <dcterms:modified xsi:type="dcterms:W3CDTF">2024-09-03T06:30:06Z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B241725EF797452593415D7B48665A2E_12</vt:lpwstr>
  </property>
  <property fmtid="{D5CDD505-2E9C-101B-9397-08002B2CF9AE}" pid="3" name="KSOProductBuildVer">
    <vt:lpwstr>1033-12.2.0.17119</vt:lpwstr>
  </property>
</Properties>
</file>